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6" r:id="rId4"/>
    <p:sldMasterId id="2147483704" r:id="rId5"/>
  </p:sldMasterIdLst>
  <p:notesMasterIdLst>
    <p:notesMasterId r:id="rId25"/>
  </p:notesMasterIdLst>
  <p:sldIdLst>
    <p:sldId id="256" r:id="rId6"/>
    <p:sldId id="702" r:id="rId7"/>
    <p:sldId id="709" r:id="rId8"/>
    <p:sldId id="268" r:id="rId9"/>
    <p:sldId id="270" r:id="rId10"/>
    <p:sldId id="271" r:id="rId11"/>
    <p:sldId id="272" r:id="rId12"/>
    <p:sldId id="329" r:id="rId13"/>
    <p:sldId id="274" r:id="rId14"/>
    <p:sldId id="277" r:id="rId15"/>
    <p:sldId id="275" r:id="rId16"/>
    <p:sldId id="319" r:id="rId17"/>
    <p:sldId id="278" r:id="rId18"/>
    <p:sldId id="601" r:id="rId19"/>
    <p:sldId id="279" r:id="rId20"/>
    <p:sldId id="280" r:id="rId21"/>
    <p:sldId id="281" r:id="rId22"/>
    <p:sldId id="282" r:id="rId23"/>
    <p:sldId id="28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A117846-5CDA-4EAE-97AE-110AE0DF30B1}">
          <p14:sldIdLst>
            <p14:sldId id="256"/>
            <p14:sldId id="702"/>
            <p14:sldId id="709"/>
            <p14:sldId id="268"/>
            <p14:sldId id="270"/>
            <p14:sldId id="271"/>
            <p14:sldId id="272"/>
            <p14:sldId id="329"/>
            <p14:sldId id="274"/>
            <p14:sldId id="277"/>
            <p14:sldId id="275"/>
            <p14:sldId id="319"/>
            <p14:sldId id="278"/>
          </p14:sldIdLst>
        </p14:section>
        <p14:section name="Zertifizierungen" id="{CC5541D7-44CD-4790-BAC2-631F6EDE4F7F}">
          <p14:sldIdLst>
            <p14:sldId id="601"/>
            <p14:sldId id="279"/>
            <p14:sldId id="280"/>
            <p14:sldId id="281"/>
            <p14:sldId id="282"/>
            <p14:sldId id="28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ine Hamann" initials="JH" lastIdx="1" clrIdx="0">
    <p:extLst>
      <p:ext uri="{19B8F6BF-5375-455C-9EA6-DF929625EA0E}">
        <p15:presenceInfo xmlns:p15="http://schemas.microsoft.com/office/powerpoint/2012/main" userId="Josephine Ha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11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6F6D-70D2-4A34-8A89-C76D8E111B0F}" type="datetimeFigureOut">
              <a:rPr lang="de-DE" smtClean="0"/>
              <a:t>12.04.2022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0C8ED-672F-43A5-B644-CB1D33EDF139}" type="slidenum">
              <a:rPr lang="de-DE" smtClean="0"/>
              <a:t>‹Nr.›</a:t>
            </a:fld>
            <a:endParaRPr lang="de-DE"/>
          </a:p>
        </p:txBody>
      </p:sp>
    </p:spTree>
    <p:extLst>
      <p:ext uri="{BB962C8B-B14F-4D97-AF65-F5344CB8AC3E}">
        <p14:creationId xmlns:p14="http://schemas.microsoft.com/office/powerpoint/2010/main" val="21643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200"/>
              <a:buFont typeface="Calibri"/>
              <a:buNone/>
            </a:pPr>
            <a:r>
              <a:rPr lang="de-DE"/>
              <a:t>Risiken analysieren in der touristischen Lieferkette (als Teil der Strategie zur menschenrechtlichen Sorgfalt) → Bestandsaufnahme potenzieller Risiken – was haben mein Unternehmen und meine Produkte für Auswirkungen auf Menschenrechte…</a:t>
            </a:r>
            <a:endParaRPr/>
          </a:p>
          <a:p>
            <a:pPr marL="457200" lvl="0" indent="-317500" algn="l" rtl="0">
              <a:lnSpc>
                <a:spcPct val="115000"/>
              </a:lnSpc>
              <a:spcBef>
                <a:spcPts val="400"/>
              </a:spcBef>
              <a:spcAft>
                <a:spcPts val="0"/>
              </a:spcAft>
              <a:buClr>
                <a:schemeClr val="dk1"/>
              </a:buClr>
              <a:buSzPts val="1400"/>
              <a:buFont typeface="Calibri"/>
              <a:buChar char="●"/>
            </a:pPr>
            <a:r>
              <a:rPr lang="de-DE"/>
              <a:t>Lieferkettenmanagement und regelmäßige Checks mit Mitarbeitenden, Lieferanten, und vor Ort in Destination.</a:t>
            </a:r>
            <a:endParaRPr/>
          </a:p>
          <a:p>
            <a:pPr marL="457200" lvl="0" indent="-317500" algn="l" rtl="0">
              <a:lnSpc>
                <a:spcPct val="115000"/>
              </a:lnSpc>
              <a:spcBef>
                <a:spcPts val="0"/>
              </a:spcBef>
              <a:spcAft>
                <a:spcPts val="0"/>
              </a:spcAft>
              <a:buClr>
                <a:schemeClr val="dk1"/>
              </a:buClr>
              <a:buSzPts val="1400"/>
              <a:buFont typeface="Calibri"/>
              <a:buChar char="●"/>
            </a:pPr>
            <a:r>
              <a:rPr lang="de-DE"/>
              <a:t>Analyse der eigenen Produkte mit dem “Get Started Tool” des RT z.B. als Unterstützung, um Zusammenhang von Menschenrechtlichen Risiken und touristischer Lieferkette zu sehen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de-DE"/>
              <a:t>→ nur wer seine Lieferkette und die damit einhergehenden menschenrechtlichen Risiken kennt, kann daran arbeiten, sie zu minimieren…</a:t>
            </a:r>
            <a:endParaRPr/>
          </a:p>
          <a:p>
            <a:pPr marL="0" lvl="0" indent="0" algn="l" rtl="0">
              <a:spcBef>
                <a:spcPts val="0"/>
              </a:spcBef>
              <a:spcAft>
                <a:spcPts val="0"/>
              </a:spcAft>
              <a:buClr>
                <a:schemeClr val="dk1"/>
              </a:buClr>
              <a:buSzPts val="1200"/>
              <a:buFont typeface="Calibri"/>
              <a:buNone/>
            </a:pPr>
            <a:r>
              <a:rPr lang="de-DE"/>
              <a:t>→ Kinderrechte sind ein Teil davon - auch Kindesschutz entsprechend...</a:t>
            </a:r>
            <a:endParaRPr/>
          </a:p>
        </p:txBody>
      </p:sp>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0"/>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5259C-D55F-4D20-8052-BB997C50C53B}" type="slidenum">
              <a:rPr kumimoji="0" lang="de-DE" alt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alt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081" name="Rectangle 1"/>
          <p:cNvSpPr txBox="1">
            <a:spLocks noGrp="1" noRot="1" noChangeAspect="1" noChangeArrowheads="1"/>
          </p:cNvSpPr>
          <p:nvPr>
            <p:ph type="sldImg"/>
          </p:nvPr>
        </p:nvSpPr>
        <p:spPr bwMode="auto">
          <a:xfrm>
            <a:off x="427038" y="692150"/>
            <a:ext cx="6156325" cy="34639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2" name="Rectangle 2"/>
          <p:cNvSpPr txBox="1">
            <a:spLocks noGrp="1" noChangeArrowheads="1"/>
          </p:cNvSpPr>
          <p:nvPr>
            <p:ph type="body" idx="1"/>
          </p:nvPr>
        </p:nvSpPr>
        <p:spPr bwMode="auto">
          <a:xfrm>
            <a:off x="701675" y="4386263"/>
            <a:ext cx="5608638"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083" name="Text Box 3"/>
          <p:cNvSpPr txBox="1">
            <a:spLocks noChangeArrowheads="1"/>
          </p:cNvSpPr>
          <p:nvPr/>
        </p:nvSpPr>
        <p:spPr bwMode="auto">
          <a:xfrm>
            <a:off x="3970338" y="8772525"/>
            <a:ext cx="30368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727A350-6B48-4A22-A209-C692A2FCF52E}" type="slidenum">
              <a:rPr kumimoji="0" lang="de-DE" altLang="de-DE" sz="1800" b="0" i="0" u="none" strike="noStrike" kern="1200" cap="none" spc="0" normalizeH="0" baseline="0" noProof="0">
                <a:ln>
                  <a:noFill/>
                </a:ln>
                <a:solidFill>
                  <a:srgbClr val="000000"/>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de-DE" altLang="de-DE" sz="1800" b="0" i="0" u="none" strike="noStrike" kern="1200" cap="none" spc="0" normalizeH="0" baseline="0" noProof="0">
              <a:ln>
                <a:noFill/>
              </a:ln>
              <a:solidFill>
                <a:srgbClr val="000000"/>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19188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2" name="Google Shape;372;p24: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3" name="Google Shape;373;p24: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74" name="Google Shape;374;p24: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de-DE"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t>15</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1" name="Google Shape;381;p25: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2" name="Google Shape;382;p25: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83" name="Google Shape;383;p25: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de-DE"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t>16</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0" name="Google Shape;390;p26: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91" name="Google Shape;391;p26: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92" name="Google Shape;392;p26: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de-DE"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t>17</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9" name="Google Shape;399;p27: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0" name="Google Shape;400;p27: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01" name="Google Shape;401;p27: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de-DE"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t>18</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4" name="Google Shape;454;p34: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5" name="Google Shape;455;p34:notes"/>
          <p:cNvSpPr txBox="1">
            <a:spLocks noGrp="1"/>
          </p:cNvSpPr>
          <p:nvPr>
            <p:ph type="body" idx="1"/>
          </p:nvPr>
        </p:nvSpPr>
        <p:spPr>
          <a:xfrm>
            <a:off x="701675" y="4386263"/>
            <a:ext cx="5608638" cy="4156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56" name="Google Shape;456;p34:notes"/>
          <p:cNvSpPr txBox="1"/>
          <p:nvPr/>
        </p:nvSpPr>
        <p:spPr>
          <a:xfrm>
            <a:off x="3970338" y="8772525"/>
            <a:ext cx="3036887" cy="461963"/>
          </a:xfrm>
          <a:prstGeom prst="rect">
            <a:avLst/>
          </a:prstGeom>
          <a:noFill/>
          <a:ln>
            <a:noFill/>
          </a:ln>
        </p:spPr>
        <p:txBody>
          <a:bodyPr spcFirstLastPara="1" wrap="square" lIns="90000" tIns="45000" rIns="90000" bIns="45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de-DE"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t>19</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6" name="Google Shape;296;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3" name="Google Shape;303;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10" name="Google Shape;310;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cf176d16e9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Für alle Unternehmen - jeder Branche und weltweit - gelten die </a:t>
            </a:r>
            <a:r>
              <a:rPr lang="de-DE" dirty="0" err="1"/>
              <a:t>Sustainable</a:t>
            </a:r>
            <a:r>
              <a:rPr lang="de-DE" dirty="0"/>
              <a:t> Development Goal (SDGs) der UN. Mit 17 Zielen soll bis 2030 eine nachhaltige Entwicklung ermöglicht werden.</a:t>
            </a:r>
            <a:endParaRPr dirty="0"/>
          </a:p>
          <a:p>
            <a:pPr marL="0" lvl="0" indent="0" algn="l" rtl="0">
              <a:spcBef>
                <a:spcPts val="0"/>
              </a:spcBef>
              <a:spcAft>
                <a:spcPts val="0"/>
              </a:spcAft>
              <a:buNone/>
            </a:pPr>
            <a:r>
              <a:rPr lang="de-DE" dirty="0"/>
              <a:t>Sexuelle Ausbeutung ist hierbei in 3 Zielen genannt und relevant. Das ist, verglichen mit anderen Richtlinien, sehr häufig genannt und gut eingebunden.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de-DE" dirty="0"/>
              <a:t>eng verbunden mit der Agenda 2030 und den </a:t>
            </a:r>
            <a:r>
              <a:rPr lang="de-DE" dirty="0" err="1"/>
              <a:t>Sustainable</a:t>
            </a:r>
            <a:r>
              <a:rPr lang="de-DE" dirty="0"/>
              <a:t> Development Goals sind die UN Leitprinzipien für Wirtschaft und Menschenrechte...</a:t>
            </a:r>
            <a:endParaRPr dirty="0"/>
          </a:p>
        </p:txBody>
      </p:sp>
      <p:sp>
        <p:nvSpPr>
          <p:cNvPr id="869" name="Google Shape;869;gcf176d16e9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22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4" name="Google Shape;3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3" name="Google Shape;353;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a:t>Speziell im Tourismus ist der Global Code of Ethics wichtig und benennt auch konkret sexuelle Ausbeutung von KIndern wie hier in Artikel 2 zu sehen ist. </a:t>
            </a:r>
            <a:endParaRPr/>
          </a:p>
        </p:txBody>
      </p:sp>
      <p:sp>
        <p:nvSpPr>
          <p:cNvPr id="354" name="Google Shape;354;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1" name="Google Shape;33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7C32D39C-B2E7-45E8-8AD2-8A980C82F8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a:extLst>
              <a:ext uri="{FF2B5EF4-FFF2-40B4-BE49-F238E27FC236}">
                <a16:creationId xmlns:a16="http://schemas.microsoft.com/office/drawing/2014/main" id="{CDBD4483-B106-4C16-B43B-0A828D7EA7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dirty="0">
                <a:solidFill>
                  <a:schemeClr val="tx2"/>
                </a:solidFill>
              </a:rPr>
              <a:t>Wie können Unternehmen Menschenrechte beachten/ umsetzen?</a:t>
            </a:r>
          </a:p>
          <a:p>
            <a:r>
              <a:rPr lang="de-DE" altLang="de-DE" dirty="0">
                <a:solidFill>
                  <a:schemeClr val="tx2"/>
                </a:solidFill>
              </a:rPr>
              <a:t>2011: Die Leitprinzipien der UNO zu Wirtschaft und Menschenrechten verabschiedet. Im Wesentlichen bieten sie einen Rahmen für grundlegende Überlegungen zu den Bemühungen des Privatsektors um die Menschenrechte. = </a:t>
            </a:r>
            <a:r>
              <a:rPr lang="en-US" altLang="de-DE" dirty="0"/>
              <a:t>UN Guiding Principles on Business and Human Rights (UNGPs)</a:t>
            </a:r>
          </a:p>
          <a:p>
            <a:endParaRPr lang="en-US" altLang="de-DE" u="sng" dirty="0">
              <a:solidFill>
                <a:srgbClr val="000000"/>
              </a:solidFill>
              <a:cs typeface="Arial" panose="020B0604020202020204" pitchFamily="34" charset="0"/>
              <a:sym typeface="Wingdings" panose="05000000000000000000" pitchFamily="2" charset="2"/>
            </a:endParaRPr>
          </a:p>
          <a:p>
            <a:r>
              <a:rPr lang="en-US" altLang="de-DE" u="sng" dirty="0" err="1">
                <a:solidFill>
                  <a:srgbClr val="000000"/>
                </a:solidFill>
                <a:cs typeface="Arial" panose="020B0604020202020204" pitchFamily="34" charset="0"/>
                <a:sym typeface="Wingdings" panose="05000000000000000000" pitchFamily="2" charset="2"/>
              </a:rPr>
              <a:t>Im</a:t>
            </a:r>
            <a:r>
              <a:rPr lang="en-US" altLang="de-DE" u="sng" dirty="0">
                <a:solidFill>
                  <a:srgbClr val="000000"/>
                </a:solidFill>
                <a:cs typeface="Arial" panose="020B0604020202020204" pitchFamily="34" charset="0"/>
                <a:sym typeface="Wingdings" panose="05000000000000000000" pitchFamily="2" charset="2"/>
              </a:rPr>
              <a:t> </a:t>
            </a:r>
            <a:r>
              <a:rPr lang="en-US" altLang="de-DE" u="sng" dirty="0" err="1">
                <a:solidFill>
                  <a:srgbClr val="000000"/>
                </a:solidFill>
                <a:cs typeface="Arial" panose="020B0604020202020204" pitchFamily="34" charset="0"/>
                <a:sym typeface="Wingdings" panose="05000000000000000000" pitchFamily="2" charset="2"/>
              </a:rPr>
              <a:t>Tourismus</a:t>
            </a:r>
            <a:r>
              <a:rPr lang="en-US" altLang="de-DE" u="sng" dirty="0">
                <a:solidFill>
                  <a:srgbClr val="000000"/>
                </a:solidFill>
                <a:cs typeface="Arial" panose="020B0604020202020204" pitchFamily="34" charset="0"/>
                <a:sym typeface="Wingdings" panose="05000000000000000000" pitchFamily="2" charset="2"/>
              </a:rPr>
              <a:t>: </a:t>
            </a:r>
            <a:r>
              <a:rPr lang="en-US" altLang="de-DE" u="sng" dirty="0" err="1">
                <a:solidFill>
                  <a:srgbClr val="000000"/>
                </a:solidFill>
                <a:cs typeface="Arial" panose="020B0604020202020204" pitchFamily="34" charset="0"/>
                <a:sym typeface="Wingdings" panose="05000000000000000000" pitchFamily="2" charset="2"/>
              </a:rPr>
              <a:t>Unterstützung</a:t>
            </a:r>
            <a:r>
              <a:rPr lang="en-US" altLang="de-DE" u="sng" dirty="0">
                <a:solidFill>
                  <a:srgbClr val="000000"/>
                </a:solidFill>
                <a:cs typeface="Arial" panose="020B0604020202020204" pitchFamily="34" charset="0"/>
                <a:sym typeface="Wingdings" panose="05000000000000000000" pitchFamily="2" charset="2"/>
              </a:rPr>
              <a:t> </a:t>
            </a:r>
            <a:r>
              <a:rPr lang="en-US" altLang="de-DE" u="sng" dirty="0" err="1">
                <a:solidFill>
                  <a:srgbClr val="000000"/>
                </a:solidFill>
                <a:cs typeface="Arial" panose="020B0604020202020204" pitchFamily="34" charset="0"/>
                <a:sym typeface="Wingdings" panose="05000000000000000000" pitchFamily="2" charset="2"/>
              </a:rPr>
              <a:t>für</a:t>
            </a:r>
            <a:r>
              <a:rPr lang="en-US" altLang="de-DE" u="sng" dirty="0">
                <a:solidFill>
                  <a:srgbClr val="000000"/>
                </a:solidFill>
                <a:cs typeface="Arial" panose="020B0604020202020204" pitchFamily="34" charset="0"/>
                <a:sym typeface="Wingdings" panose="05000000000000000000" pitchFamily="2" charset="2"/>
              </a:rPr>
              <a:t> </a:t>
            </a:r>
            <a:r>
              <a:rPr lang="en-US" altLang="de-DE" u="sng" dirty="0" err="1">
                <a:solidFill>
                  <a:srgbClr val="000000"/>
                </a:solidFill>
                <a:cs typeface="Arial" panose="020B0604020202020204" pitchFamily="34" charset="0"/>
                <a:sym typeface="Wingdings" panose="05000000000000000000" pitchFamily="2" charset="2"/>
              </a:rPr>
              <a:t>Unternehmen</a:t>
            </a:r>
            <a:r>
              <a:rPr lang="en-US" altLang="de-DE" u="sng" dirty="0">
                <a:solidFill>
                  <a:srgbClr val="000000"/>
                </a:solidFill>
                <a:cs typeface="Arial" panose="020B0604020202020204" pitchFamily="34" charset="0"/>
                <a:sym typeface="Wingdings" panose="05000000000000000000" pitchFamily="2" charset="2"/>
              </a:rPr>
              <a:t> </a:t>
            </a:r>
            <a:r>
              <a:rPr lang="en-US" altLang="de-DE" u="sng" dirty="0" err="1">
                <a:solidFill>
                  <a:srgbClr val="000000"/>
                </a:solidFill>
                <a:cs typeface="Arial" panose="020B0604020202020204" pitchFamily="34" charset="0"/>
                <a:sym typeface="Wingdings" panose="05000000000000000000" pitchFamily="2" charset="2"/>
              </a:rPr>
              <a:t>zur</a:t>
            </a:r>
            <a:r>
              <a:rPr lang="en-US" altLang="de-DE" u="sng" dirty="0">
                <a:solidFill>
                  <a:srgbClr val="000000"/>
                </a:solidFill>
                <a:cs typeface="Arial" panose="020B0604020202020204" pitchFamily="34" charset="0"/>
                <a:sym typeface="Wingdings" panose="05000000000000000000" pitchFamily="2" charset="2"/>
              </a:rPr>
              <a:t> </a:t>
            </a:r>
            <a:r>
              <a:rPr lang="en-US" altLang="de-DE" u="sng" dirty="0" err="1">
                <a:solidFill>
                  <a:srgbClr val="000000"/>
                </a:solidFill>
                <a:cs typeface="Arial" panose="020B0604020202020204" pitchFamily="34" charset="0"/>
                <a:sym typeface="Wingdings" panose="05000000000000000000" pitchFamily="2" charset="2"/>
              </a:rPr>
              <a:t>menschenrechtlichen</a:t>
            </a:r>
            <a:r>
              <a:rPr lang="en-US" altLang="de-DE" u="sng" dirty="0">
                <a:solidFill>
                  <a:srgbClr val="000000"/>
                </a:solidFill>
                <a:cs typeface="Arial" panose="020B0604020202020204" pitchFamily="34" charset="0"/>
                <a:sym typeface="Wingdings" panose="05000000000000000000" pitchFamily="2" charset="2"/>
              </a:rPr>
              <a:t> </a:t>
            </a:r>
            <a:r>
              <a:rPr lang="en-US" altLang="de-DE" u="sng" dirty="0" err="1">
                <a:solidFill>
                  <a:srgbClr val="000000"/>
                </a:solidFill>
                <a:cs typeface="Arial" panose="020B0604020202020204" pitchFamily="34" charset="0"/>
                <a:sym typeface="Wingdings" panose="05000000000000000000" pitchFamily="2" charset="2"/>
              </a:rPr>
              <a:t>Sorgfaltspflicht</a:t>
            </a:r>
            <a:r>
              <a:rPr lang="en-US" altLang="de-DE" u="sng" dirty="0">
                <a:solidFill>
                  <a:srgbClr val="000000"/>
                </a:solidFill>
                <a:cs typeface="Arial" panose="020B0604020202020204" pitchFamily="34" charset="0"/>
                <a:sym typeface="Wingdings" panose="05000000000000000000" pitchFamily="2" charset="2"/>
              </a:rPr>
              <a:t> </a:t>
            </a:r>
            <a:r>
              <a:rPr lang="en-US" altLang="de-DE" u="sng" dirty="0" err="1">
                <a:solidFill>
                  <a:srgbClr val="000000"/>
                </a:solidFill>
                <a:cs typeface="Arial" panose="020B0604020202020204" pitchFamily="34" charset="0"/>
                <a:sym typeface="Wingdings" panose="05000000000000000000" pitchFamily="2" charset="2"/>
              </a:rPr>
              <a:t>durch</a:t>
            </a:r>
            <a:r>
              <a:rPr lang="en-US" altLang="de-DE" u="sng" dirty="0">
                <a:solidFill>
                  <a:srgbClr val="000000"/>
                </a:solidFill>
                <a:cs typeface="Arial" panose="020B0604020202020204" pitchFamily="34" charset="0"/>
                <a:sym typeface="Wingdings" panose="05000000000000000000" pitchFamily="2" charset="2"/>
              </a:rPr>
              <a:t> den </a:t>
            </a:r>
            <a:r>
              <a:rPr lang="en-US" altLang="de-DE" b="1" u="sng" dirty="0">
                <a:solidFill>
                  <a:srgbClr val="000000"/>
                </a:solidFill>
                <a:cs typeface="Arial" panose="020B0604020202020204" pitchFamily="34" charset="0"/>
                <a:sym typeface="Wingdings" panose="05000000000000000000" pitchFamily="2" charset="2"/>
              </a:rPr>
              <a:t>Roundtable Human Rights in Tourism </a:t>
            </a:r>
          </a:p>
          <a:p>
            <a:pPr algn="ctr"/>
            <a:endParaRPr lang="en-US" altLang="de-DE" b="1" dirty="0">
              <a:solidFill>
                <a:srgbClr val="000000"/>
              </a:solidFill>
              <a:cs typeface="Arial" panose="020B0604020202020204" pitchFamily="34" charset="0"/>
              <a:sym typeface="Wingdings" panose="05000000000000000000" pitchFamily="2" charset="2"/>
            </a:endParaRPr>
          </a:p>
          <a:p>
            <a:pPr marL="357188" lvl="1" indent="-357188">
              <a:buFont typeface="Wingdings" panose="05000000000000000000" pitchFamily="2" charset="2"/>
              <a:buChar char="v"/>
            </a:pPr>
            <a:r>
              <a:rPr lang="de-DE" altLang="de-DE" sz="1600" b="1" dirty="0">
                <a:solidFill>
                  <a:srgbClr val="000000"/>
                </a:solidFill>
              </a:rPr>
              <a:t>Multi-Stakeholder-Initiative, </a:t>
            </a:r>
            <a:r>
              <a:rPr lang="de-DE" altLang="de-DE" sz="1600" dirty="0">
                <a:solidFill>
                  <a:srgbClr val="000000"/>
                </a:solidFill>
              </a:rPr>
              <a:t>mit UN-Leitprinzipien als Grundlage</a:t>
            </a:r>
          </a:p>
          <a:p>
            <a:pPr marL="357188" lvl="1" indent="-357188">
              <a:buFont typeface="Wingdings" panose="05000000000000000000" pitchFamily="2" charset="2"/>
              <a:buChar char="v"/>
            </a:pPr>
            <a:r>
              <a:rPr lang="de-DE" altLang="de-DE" sz="1600" b="1" dirty="0">
                <a:solidFill>
                  <a:srgbClr val="000000"/>
                </a:solidFill>
              </a:rPr>
              <a:t>Austausch</a:t>
            </a:r>
            <a:r>
              <a:rPr lang="de-DE" altLang="de-DE" sz="1600" dirty="0">
                <a:solidFill>
                  <a:srgbClr val="000000"/>
                </a:solidFill>
              </a:rPr>
              <a:t>, Netzwerk, gemeinsame Projekte, </a:t>
            </a:r>
            <a:r>
              <a:rPr lang="de-DE" altLang="de-DE" sz="1600" dirty="0" err="1">
                <a:solidFill>
                  <a:srgbClr val="000000"/>
                </a:solidFill>
              </a:rPr>
              <a:t>Lernprozess</a:t>
            </a:r>
            <a:endParaRPr lang="de-DE" altLang="de-DE" sz="1600" dirty="0">
              <a:solidFill>
                <a:srgbClr val="000000"/>
              </a:solidFill>
            </a:endParaRPr>
          </a:p>
          <a:p>
            <a:pPr marL="357188" lvl="1" indent="-357188">
              <a:buFont typeface="Wingdings" panose="05000000000000000000" pitchFamily="2" charset="2"/>
              <a:buChar char="v"/>
            </a:pPr>
            <a:r>
              <a:rPr lang="de-DE" altLang="de-DE" sz="1600" b="1" dirty="0">
                <a:solidFill>
                  <a:srgbClr val="000000"/>
                </a:solidFill>
              </a:rPr>
              <a:t>Materialien, Unterstützungsangebote, Tools </a:t>
            </a:r>
            <a:r>
              <a:rPr lang="de-DE" altLang="de-DE" sz="1600" dirty="0">
                <a:solidFill>
                  <a:srgbClr val="000000"/>
                </a:solidFill>
              </a:rPr>
              <a:t>auf der Webseite www.humanrights-in-tourism.net</a:t>
            </a:r>
          </a:p>
          <a:p>
            <a:pPr marL="357188" lvl="1" indent="-357188">
              <a:buFont typeface="Wingdings" panose="05000000000000000000" pitchFamily="2" charset="2"/>
              <a:buChar char="v"/>
            </a:pPr>
            <a:r>
              <a:rPr lang="de-DE" altLang="de-DE" sz="1600" b="1" dirty="0">
                <a:solidFill>
                  <a:srgbClr val="000000"/>
                </a:solidFill>
              </a:rPr>
              <a:t>Mitgliedschaft ist offen für alle Akteure, </a:t>
            </a:r>
            <a:r>
              <a:rPr lang="de-DE" altLang="de-DE" sz="1600" dirty="0">
                <a:solidFill>
                  <a:srgbClr val="000000"/>
                </a:solidFill>
              </a:rPr>
              <a:t>die sich mit den Prinzipien des RT identifizieren und sich zu menschenrechtlicher Sorgfaltspflicht verpflichten.</a:t>
            </a:r>
          </a:p>
          <a:p>
            <a:endParaRPr lang="de-DE" altLang="de-DE" dirty="0"/>
          </a:p>
          <a:p>
            <a:endParaRPr lang="de-DE" altLang="de-DE" dirty="0"/>
          </a:p>
        </p:txBody>
      </p:sp>
      <p:sp>
        <p:nvSpPr>
          <p:cNvPr id="17412" name="Foliennummernplatzhalter 3">
            <a:extLst>
              <a:ext uri="{FF2B5EF4-FFF2-40B4-BE49-F238E27FC236}">
                <a16:creationId xmlns:a16="http://schemas.microsoft.com/office/drawing/2014/main" id="{60F90BEA-4DE9-4CC2-8A3B-1AEE7F8561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9BAF0A8-A90B-457B-A5D4-5D54F47905D7}" type="slidenum">
              <a:rPr kumimoji="0" lang="de-DE" alt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65406-35FF-4FC7-9475-A27450F03DA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44F8A09-805E-480D-9F49-56077B4C4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C1D69B-3A8E-4185-B95D-3533BEAC6B83}"/>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5" name="Fußzeilenplatzhalter 4">
            <a:extLst>
              <a:ext uri="{FF2B5EF4-FFF2-40B4-BE49-F238E27FC236}">
                <a16:creationId xmlns:a16="http://schemas.microsoft.com/office/drawing/2014/main" id="{6BCB75AC-49D6-4E34-98BC-348430AC19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C2827C-82E5-435F-9CBD-AF8F4F26B2AF}"/>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315506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A30ED-84AA-458F-AD62-26C85EA5386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3CCFF8E-3C28-4DF5-AAB1-0D40920F4D6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274045-4931-43E7-905B-EB8E03A000D3}"/>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5" name="Fußzeilenplatzhalter 4">
            <a:extLst>
              <a:ext uri="{FF2B5EF4-FFF2-40B4-BE49-F238E27FC236}">
                <a16:creationId xmlns:a16="http://schemas.microsoft.com/office/drawing/2014/main" id="{EA1179E1-D6A5-42F0-A305-22F4F720AF5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4F67B11-2A81-49F7-8E58-E9FF6E0D509D}"/>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48666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B7D6E18-040A-437F-BB98-D59A2A70E64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38B9A87-1900-4206-9591-A114A0728BE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E83195-702B-4DA7-ADEF-7A62D60D7E67}"/>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5" name="Fußzeilenplatzhalter 4">
            <a:extLst>
              <a:ext uri="{FF2B5EF4-FFF2-40B4-BE49-F238E27FC236}">
                <a16:creationId xmlns:a16="http://schemas.microsoft.com/office/drawing/2014/main" id="{36164B96-A9B7-4832-BED6-E1C48F33CB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92B92D1-691F-40FE-90EE-4C00115B3767}"/>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215212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9822618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56342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65307255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99558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3"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8242458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2572890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35826497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7368930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75EB0-9A03-4A87-B964-29D1D8545B9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FBA1783-BF1A-443B-9BC4-E0413E75E49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38D49F-B01B-440A-B260-A2C5B3D3BC56}"/>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5" name="Fußzeilenplatzhalter 4">
            <a:extLst>
              <a:ext uri="{FF2B5EF4-FFF2-40B4-BE49-F238E27FC236}">
                <a16:creationId xmlns:a16="http://schemas.microsoft.com/office/drawing/2014/main" id="{65391865-8769-4414-B891-F1E0872F54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C4CC15A-4CD0-430B-BC93-ECC1F51F0D55}"/>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290768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3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56783636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56456957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15623550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nkerfolie">
    <p:spTree>
      <p:nvGrpSpPr>
        <p:cNvPr id="1" name=""/>
        <p:cNvGrpSpPr/>
        <p:nvPr/>
      </p:nvGrpSpPr>
      <p:grpSpPr>
        <a:xfrm>
          <a:off x="0" y="0"/>
          <a:ext cx="0" cy="0"/>
          <a:chOff x="0" y="0"/>
          <a:chExt cx="0" cy="0"/>
        </a:xfrm>
      </p:grpSpPr>
      <p:pic>
        <p:nvPicPr>
          <p:cNvPr id="5" name="Grafik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12"/>
            <a:ext cx="5814643" cy="48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platzhalter 7"/>
          <p:cNvSpPr>
            <a:spLocks noGrp="1"/>
          </p:cNvSpPr>
          <p:nvPr>
            <p:ph type="body" sz="quarter" idx="10"/>
          </p:nvPr>
        </p:nvSpPr>
        <p:spPr>
          <a:xfrm>
            <a:off x="315384" y="998553"/>
            <a:ext cx="4663016" cy="1228725"/>
          </a:xfrm>
        </p:spPr>
        <p:txBody>
          <a:bodyPr/>
          <a:lstStyle>
            <a:lvl1pPr>
              <a:defRPr sz="3200" b="1">
                <a:solidFill>
                  <a:schemeClr val="bg1"/>
                </a:solidFill>
              </a:defRPr>
            </a:lvl1pPr>
          </a:lstStyle>
          <a:p>
            <a:pPr lvl="0"/>
            <a:r>
              <a:rPr lang="de-DE" dirty="0"/>
              <a:t>Formatvorlagen</a:t>
            </a:r>
          </a:p>
        </p:txBody>
      </p:sp>
      <p:sp>
        <p:nvSpPr>
          <p:cNvPr id="10" name="Bildplatzhalter 9"/>
          <p:cNvSpPr>
            <a:spLocks noGrp="1"/>
          </p:cNvSpPr>
          <p:nvPr>
            <p:ph type="pic" sz="quarter" idx="11"/>
          </p:nvPr>
        </p:nvSpPr>
        <p:spPr>
          <a:xfrm>
            <a:off x="5666319" y="2786063"/>
            <a:ext cx="5194300" cy="2641600"/>
          </a:xfrm>
        </p:spPr>
        <p:txBody>
          <a:bodyPr/>
          <a:lstStyle/>
          <a:p>
            <a:pPr lvl="0"/>
            <a:endParaRPr lang="de-DE" noProof="0"/>
          </a:p>
        </p:txBody>
      </p:sp>
      <p:pic>
        <p:nvPicPr>
          <p:cNvPr id="6" name="Picture 9" descr="M:\Eigene Dateien\Administration\Vorlagen, Logos\Logos (alle Partner,Geldgeber, ECPAT)\ECPAT International\ECPAT LOGO_RES30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06931" y="166688"/>
            <a:ext cx="73318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22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ragefolie">
    <p:spTree>
      <p:nvGrpSpPr>
        <p:cNvPr id="1" name=""/>
        <p:cNvGrpSpPr/>
        <p:nvPr/>
      </p:nvGrpSpPr>
      <p:grpSpPr>
        <a:xfrm>
          <a:off x="0" y="0"/>
          <a:ext cx="0" cy="0"/>
          <a:chOff x="0" y="0"/>
          <a:chExt cx="0" cy="0"/>
        </a:xfrm>
      </p:grpSpPr>
      <p:sp>
        <p:nvSpPr>
          <p:cNvPr id="2" name="Rechteck 1"/>
          <p:cNvSpPr/>
          <p:nvPr userDrawn="1"/>
        </p:nvSpPr>
        <p:spPr>
          <a:xfrm>
            <a:off x="0" y="6415103"/>
            <a:ext cx="12192000" cy="504825"/>
          </a:xfrm>
          <a:prstGeom prst="rect">
            <a:avLst/>
          </a:prstGeom>
          <a:solidFill>
            <a:srgbClr val="146B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3" name="Textfeld 2"/>
          <p:cNvSpPr txBox="1">
            <a:spLocks noChangeArrowheads="1"/>
          </p:cNvSpPr>
          <p:nvPr userDrawn="1"/>
        </p:nvSpPr>
        <p:spPr bwMode="auto">
          <a:xfrm>
            <a:off x="10437284" y="6489700"/>
            <a:ext cx="142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fld id="{1B4A7BF0-53B5-4FBF-BA2F-B6415BF75C2E}" type="slidenum">
              <a:rPr lang="de-DE" altLang="de-DE" sz="1600" smtClean="0">
                <a:solidFill>
                  <a:prstClr val="white"/>
                </a:solidFill>
              </a:rPr>
              <a:pPr algn="r">
                <a:defRPr/>
              </a:pPr>
              <a:t>‹Nr.›</a:t>
            </a:fld>
            <a:endParaRPr lang="de-DE" altLang="de-DE">
              <a:solidFill>
                <a:prstClr val="white"/>
              </a:solidFill>
            </a:endParaRPr>
          </a:p>
        </p:txBody>
      </p:sp>
      <p:sp>
        <p:nvSpPr>
          <p:cNvPr id="4" name="Ellipse 3"/>
          <p:cNvSpPr>
            <a:spLocks noChangeAspect="1"/>
          </p:cNvSpPr>
          <p:nvPr userDrawn="1"/>
        </p:nvSpPr>
        <p:spPr>
          <a:xfrm>
            <a:off x="1375843" y="1703403"/>
            <a:ext cx="2680351" cy="2593975"/>
          </a:xfrm>
          <a:prstGeom prst="ellipse">
            <a:avLst/>
          </a:prstGeom>
          <a:solidFill>
            <a:srgbClr val="146B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5000" dirty="0">
                <a:solidFill>
                  <a:prstClr val="white"/>
                </a:solidFill>
                <a:latin typeface="Arial" panose="020B0604020202020204" pitchFamily="34" charset="0"/>
                <a:cs typeface="Arial" panose="020B0604020202020204" pitchFamily="34" charset="0"/>
              </a:rPr>
              <a:t>?</a:t>
            </a:r>
          </a:p>
        </p:txBody>
      </p:sp>
      <p:sp>
        <p:nvSpPr>
          <p:cNvPr id="5" name="Textfeld 4"/>
          <p:cNvSpPr txBox="1">
            <a:spLocks noChangeArrowheads="1"/>
          </p:cNvSpPr>
          <p:nvPr userDrawn="1"/>
        </p:nvSpPr>
        <p:spPr bwMode="auto">
          <a:xfrm>
            <a:off x="5619751" y="2538428"/>
            <a:ext cx="598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defRPr/>
            </a:pPr>
            <a:r>
              <a:rPr lang="de-DE" altLang="de-DE" sz="5400" b="1">
                <a:solidFill>
                  <a:prstClr val="black"/>
                </a:solidFill>
                <a:latin typeface="Calibri Light" pitchFamily="34" charset="0"/>
              </a:rPr>
              <a:t>Fragen?</a:t>
            </a:r>
          </a:p>
        </p:txBody>
      </p:sp>
    </p:spTree>
    <p:extLst>
      <p:ext uri="{BB962C8B-B14F-4D97-AF65-F5344CB8AC3E}">
        <p14:creationId xmlns:p14="http://schemas.microsoft.com/office/powerpoint/2010/main" val="2969854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le Placeholder 1"/>
          <p:cNvSpPr>
            <a:spLocks noGrp="1" noChangeArrowheads="1"/>
          </p:cNvSpPr>
          <p:nvPr>
            <p:ph type="title"/>
          </p:nvPr>
        </p:nvSpPr>
        <p:spPr bwMode="auto">
          <a:xfrm>
            <a:off x="838210" y="381759"/>
            <a:ext cx="9846431" cy="57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lvl1pPr>
          </a:lstStyle>
          <a:p>
            <a:pPr lvl="0"/>
            <a:r>
              <a:rPr lang="de-DE" altLang="de-DE" dirty="0"/>
              <a:t>Mastertitelformat bearbeiten</a:t>
            </a:r>
            <a:endParaRPr lang="en-US" altLang="de-DE" dirty="0"/>
          </a:p>
        </p:txBody>
      </p:sp>
    </p:spTree>
    <p:extLst>
      <p:ext uri="{BB962C8B-B14F-4D97-AF65-F5344CB8AC3E}">
        <p14:creationId xmlns:p14="http://schemas.microsoft.com/office/powerpoint/2010/main" val="325819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7" name="Title Placeholder 1"/>
          <p:cNvSpPr txBox="1">
            <a:spLocks noChangeArrowheads="1"/>
          </p:cNvSpPr>
          <p:nvPr userDrawn="1"/>
        </p:nvSpPr>
        <p:spPr bwMode="auto">
          <a:xfrm>
            <a:off x="838200" y="390525"/>
            <a:ext cx="984673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4400" b="1" kern="1200">
                <a:solidFill>
                  <a:srgbClr val="146B42"/>
                </a:solidFill>
                <a:latin typeface="+mj-lt"/>
                <a:ea typeface="+mj-ea"/>
                <a:cs typeface="+mj-cs"/>
              </a:defRPr>
            </a:lvl1pPr>
            <a:lvl2pPr algn="ctr" rtl="0" fontAlgn="base">
              <a:lnSpc>
                <a:spcPct val="90000"/>
              </a:lnSpc>
              <a:spcBef>
                <a:spcPct val="0"/>
              </a:spcBef>
              <a:spcAft>
                <a:spcPct val="0"/>
              </a:spcAft>
              <a:defRPr sz="4400" b="1">
                <a:solidFill>
                  <a:srgbClr val="146B42"/>
                </a:solidFill>
                <a:latin typeface="Calibri Light" panose="020F0302020204030204" pitchFamily="34" charset="0"/>
              </a:defRPr>
            </a:lvl2pPr>
            <a:lvl3pPr algn="ctr" rtl="0" fontAlgn="base">
              <a:lnSpc>
                <a:spcPct val="90000"/>
              </a:lnSpc>
              <a:spcBef>
                <a:spcPct val="0"/>
              </a:spcBef>
              <a:spcAft>
                <a:spcPct val="0"/>
              </a:spcAft>
              <a:defRPr sz="4400" b="1">
                <a:solidFill>
                  <a:srgbClr val="146B42"/>
                </a:solidFill>
                <a:latin typeface="Calibri Light" panose="020F0302020204030204" pitchFamily="34" charset="0"/>
              </a:defRPr>
            </a:lvl3pPr>
            <a:lvl4pPr algn="ctr" rtl="0" fontAlgn="base">
              <a:lnSpc>
                <a:spcPct val="90000"/>
              </a:lnSpc>
              <a:spcBef>
                <a:spcPct val="0"/>
              </a:spcBef>
              <a:spcAft>
                <a:spcPct val="0"/>
              </a:spcAft>
              <a:defRPr sz="4400" b="1">
                <a:solidFill>
                  <a:srgbClr val="146B42"/>
                </a:solidFill>
                <a:latin typeface="Calibri Light" panose="020F0302020204030204" pitchFamily="34" charset="0"/>
              </a:defRPr>
            </a:lvl4pPr>
            <a:lvl5pPr algn="ctr" rtl="0" fontAlgn="base">
              <a:lnSpc>
                <a:spcPct val="90000"/>
              </a:lnSpc>
              <a:spcBef>
                <a:spcPct val="0"/>
              </a:spcBef>
              <a:spcAft>
                <a:spcPct val="0"/>
              </a:spcAft>
              <a:defRPr sz="4400" b="1">
                <a:solidFill>
                  <a:srgbClr val="146B42"/>
                </a:solidFill>
                <a:latin typeface="Calibri Light" panose="020F0302020204030204" pitchFamily="34" charset="0"/>
              </a:defRPr>
            </a:lvl5pPr>
            <a:lvl6pPr marL="457200" algn="ctr" rtl="0" fontAlgn="base">
              <a:lnSpc>
                <a:spcPct val="90000"/>
              </a:lnSpc>
              <a:spcBef>
                <a:spcPct val="0"/>
              </a:spcBef>
              <a:spcAft>
                <a:spcPct val="0"/>
              </a:spcAft>
              <a:defRPr sz="4400" b="1">
                <a:solidFill>
                  <a:srgbClr val="146B42"/>
                </a:solidFill>
                <a:latin typeface="Calibri Light" panose="020F0302020204030204" pitchFamily="34" charset="0"/>
              </a:defRPr>
            </a:lvl6pPr>
            <a:lvl7pPr marL="914400" algn="ctr" rtl="0" fontAlgn="base">
              <a:lnSpc>
                <a:spcPct val="90000"/>
              </a:lnSpc>
              <a:spcBef>
                <a:spcPct val="0"/>
              </a:spcBef>
              <a:spcAft>
                <a:spcPct val="0"/>
              </a:spcAft>
              <a:defRPr sz="4400" b="1">
                <a:solidFill>
                  <a:srgbClr val="146B42"/>
                </a:solidFill>
                <a:latin typeface="Calibri Light" panose="020F0302020204030204" pitchFamily="34" charset="0"/>
              </a:defRPr>
            </a:lvl7pPr>
            <a:lvl8pPr marL="1371600" algn="ctr" rtl="0" fontAlgn="base">
              <a:lnSpc>
                <a:spcPct val="90000"/>
              </a:lnSpc>
              <a:spcBef>
                <a:spcPct val="0"/>
              </a:spcBef>
              <a:spcAft>
                <a:spcPct val="0"/>
              </a:spcAft>
              <a:defRPr sz="4400" b="1">
                <a:solidFill>
                  <a:srgbClr val="146B42"/>
                </a:solidFill>
                <a:latin typeface="Calibri Light" panose="020F0302020204030204" pitchFamily="34" charset="0"/>
              </a:defRPr>
            </a:lvl8pPr>
            <a:lvl9pPr marL="1828800" algn="ctr" rtl="0" fontAlgn="base">
              <a:lnSpc>
                <a:spcPct val="90000"/>
              </a:lnSpc>
              <a:spcBef>
                <a:spcPct val="0"/>
              </a:spcBef>
              <a:spcAft>
                <a:spcPct val="0"/>
              </a:spcAft>
              <a:defRPr sz="4400" b="1">
                <a:solidFill>
                  <a:srgbClr val="146B42"/>
                </a:solidFill>
                <a:latin typeface="Calibri Light" panose="020F0302020204030204" pitchFamily="34" charset="0"/>
              </a:defRPr>
            </a:lvl9pPr>
          </a:lstStyle>
          <a:p>
            <a:pPr algn="ctr">
              <a:defRPr/>
            </a:pPr>
            <a:r>
              <a:rPr lang="de-DE" altLang="de-DE" sz="3200" dirty="0"/>
              <a:t>Mastertitelformat</a:t>
            </a:r>
            <a:r>
              <a:rPr lang="de-DE" altLang="de-DE" dirty="0"/>
              <a:t> </a:t>
            </a:r>
            <a:r>
              <a:rPr lang="de-DE" altLang="de-DE" sz="3200" dirty="0"/>
              <a:t>bearbeiten</a:t>
            </a:r>
            <a:endParaRPr lang="en-US" altLang="de-DE" sz="3200" dirty="0"/>
          </a:p>
        </p:txBody>
      </p:sp>
      <p:sp>
        <p:nvSpPr>
          <p:cNvPr id="3" name="Text Placeholder 2"/>
          <p:cNvSpPr>
            <a:spLocks noGrp="1"/>
          </p:cNvSpPr>
          <p:nvPr>
            <p:ph type="body" idx="1"/>
          </p:nvPr>
        </p:nvSpPr>
        <p:spPr>
          <a:xfrm>
            <a:off x="839789" y="15217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3" y="151447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3"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792128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li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0" y="0"/>
            <a:ext cx="0" cy="0"/>
          </a:xfrm>
        </p:spPr>
        <p:txBody>
          <a:bodyPr/>
          <a:lstStyle>
            <a:lvl1pPr>
              <a:defRPr/>
            </a:lvl1pPr>
          </a:lstStyle>
          <a:p>
            <a:pPr>
              <a:defRPr/>
            </a:pPr>
            <a:endParaRPr lang="de-DE" altLang="de-DE">
              <a:solidFill>
                <a:prstClr val="black">
                  <a:tint val="75000"/>
                </a:prstClr>
              </a:solidFill>
            </a:endParaRPr>
          </a:p>
        </p:txBody>
      </p:sp>
    </p:spTree>
    <p:extLst>
      <p:ext uri="{BB962C8B-B14F-4D97-AF65-F5344CB8AC3E}">
        <p14:creationId xmlns:p14="http://schemas.microsoft.com/office/powerpoint/2010/main" val="601637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Gliederung 1">
    <p:spTree>
      <p:nvGrpSpPr>
        <p:cNvPr id="1" name=""/>
        <p:cNvGrpSpPr/>
        <p:nvPr/>
      </p:nvGrpSpPr>
      <p:grpSpPr>
        <a:xfrm>
          <a:off x="0" y="0"/>
          <a:ext cx="0" cy="0"/>
          <a:chOff x="0" y="0"/>
          <a:chExt cx="0" cy="0"/>
        </a:xfrm>
      </p:grpSpPr>
      <p:sp>
        <p:nvSpPr>
          <p:cNvPr id="5" name="Rechteck 4"/>
          <p:cNvSpPr/>
          <p:nvPr userDrawn="1"/>
        </p:nvSpPr>
        <p:spPr>
          <a:xfrm>
            <a:off x="0" y="13"/>
            <a:ext cx="12192000" cy="1071563"/>
          </a:xfrm>
          <a:prstGeom prst="rect">
            <a:avLst/>
          </a:prstGeom>
          <a:solidFill>
            <a:srgbClr val="3999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dirty="0">
              <a:solidFill>
                <a:prstClr val="white"/>
              </a:solidFill>
            </a:endParaRPr>
          </a:p>
        </p:txBody>
      </p:sp>
      <p:sp>
        <p:nvSpPr>
          <p:cNvPr id="2" name="Titel 1"/>
          <p:cNvSpPr>
            <a:spLocks noGrp="1"/>
          </p:cNvSpPr>
          <p:nvPr>
            <p:ph type="title" hasCustomPrompt="1"/>
          </p:nvPr>
        </p:nvSpPr>
        <p:spPr>
          <a:xfrm>
            <a:off x="609600" y="274638"/>
            <a:ext cx="10972800" cy="582594"/>
          </a:xfrm>
        </p:spPr>
        <p:txBody>
          <a:bodyPr wrap="none">
            <a:noAutofit/>
          </a:bodyPr>
          <a:lstStyle>
            <a:lvl1pPr>
              <a:defRPr sz="3200" b="1" cap="none" baseline="0">
                <a:solidFill>
                  <a:schemeClr val="bg1"/>
                </a:solidFill>
              </a:defRPr>
            </a:lvl1pPr>
          </a:lstStyle>
          <a:p>
            <a:r>
              <a:rPr lang="de-DE" dirty="0"/>
              <a:t>Technik und Tools in Go-</a:t>
            </a:r>
            <a:r>
              <a:rPr lang="de-DE" dirty="0" err="1"/>
              <a:t>ToWebinar</a:t>
            </a:r>
            <a:endParaRPr lang="de-DE" dirty="0"/>
          </a:p>
        </p:txBody>
      </p:sp>
      <p:sp>
        <p:nvSpPr>
          <p:cNvPr id="3" name="Inhaltsplatzhalter 2"/>
          <p:cNvSpPr>
            <a:spLocks noGrp="1"/>
          </p:cNvSpPr>
          <p:nvPr>
            <p:ph idx="1"/>
          </p:nvPr>
        </p:nvSpPr>
        <p:spPr>
          <a:xfrm>
            <a:off x="2733673" y="1571613"/>
            <a:ext cx="6724659" cy="4525963"/>
          </a:xfrm>
        </p:spPr>
        <p:txBody>
          <a:bodyPr/>
          <a:lstStyle>
            <a:lvl1pPr marL="514350" indent="-514350">
              <a:spcBef>
                <a:spcPts val="0"/>
              </a:spcBef>
              <a:spcAft>
                <a:spcPts val="600"/>
              </a:spcAft>
              <a:buClr>
                <a:srgbClr val="D2003C"/>
              </a:buClr>
              <a:buSzPct val="120000"/>
              <a:buFont typeface="Arial" pitchFamily="34" charset="0"/>
              <a:buChar char="•"/>
              <a:defRPr sz="2400"/>
            </a:lvl1pPr>
            <a:lvl2pPr>
              <a:buClr>
                <a:srgbClr val="808080"/>
              </a:buClr>
              <a:buSzPct val="120000"/>
              <a:buFont typeface="Arial" pitchFamily="34" charset="0"/>
              <a:buChar char="•"/>
              <a:defRPr sz="24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idx="13"/>
          </p:nvPr>
        </p:nvSpPr>
        <p:spPr>
          <a:xfrm>
            <a:off x="571464" y="1142985"/>
            <a:ext cx="11049077" cy="857256"/>
          </a:xfrm>
        </p:spPr>
        <p:txBody>
          <a:bodyPr/>
          <a:lstStyle>
            <a:lvl1pPr marL="0" indent="0">
              <a:spcBef>
                <a:spcPts val="0"/>
              </a:spcBef>
              <a:spcAft>
                <a:spcPts val="600"/>
              </a:spcAft>
              <a:buClr>
                <a:srgbClr val="D2003C"/>
              </a:buClr>
              <a:buSzPct val="120000"/>
              <a:buFont typeface="Arial" pitchFamily="34" charset="0"/>
              <a:buNone/>
              <a:defRPr sz="3200"/>
            </a:lvl1pPr>
            <a:lvl2pPr>
              <a:buClr>
                <a:srgbClr val="808080"/>
              </a:buClr>
              <a:buSzPct val="120000"/>
              <a:buFont typeface="Arial" pitchFamily="34" charset="0"/>
              <a:buChar char="•"/>
              <a:defRPr sz="2400"/>
            </a:lvl2pPr>
          </a:lstStyle>
          <a:p>
            <a:pPr lvl="0"/>
            <a:r>
              <a:rPr lang="de-DE" dirty="0"/>
              <a:t>Textmasterformate durch Klicken bearbeiten</a:t>
            </a:r>
          </a:p>
        </p:txBody>
      </p:sp>
      <p:sp>
        <p:nvSpPr>
          <p:cNvPr id="6" name="Foliennummernplatzhalter 5"/>
          <p:cNvSpPr>
            <a:spLocks noGrp="1"/>
          </p:cNvSpPr>
          <p:nvPr>
            <p:ph type="sldNum" sz="quarter" idx="14"/>
          </p:nvPr>
        </p:nvSpPr>
        <p:spPr/>
        <p:txBody>
          <a:bodyPr/>
          <a:lstStyle>
            <a:lvl1pPr>
              <a:defRPr/>
            </a:lvl1pPr>
          </a:lstStyle>
          <a:p>
            <a:pPr>
              <a:defRPr/>
            </a:pPr>
            <a:fld id="{4AB5054C-F0D6-4F79-B763-1421B376F601}" type="slidenum">
              <a:rPr lang="de-DE"/>
              <a:pPr>
                <a:defRPr/>
              </a:pPr>
              <a:t>‹Nr.›</a:t>
            </a:fld>
            <a:endParaRPr lang="de-DE"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32535" y="124631"/>
            <a:ext cx="585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41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Ankerfolie">
  <p:cSld name="1_Ankerfolie">
    <p:spTree>
      <p:nvGrpSpPr>
        <p:cNvPr id="1" name="Shape 71"/>
        <p:cNvGrpSpPr/>
        <p:nvPr/>
      </p:nvGrpSpPr>
      <p:grpSpPr>
        <a:xfrm>
          <a:off x="0" y="0"/>
          <a:ext cx="0" cy="0"/>
          <a:chOff x="0" y="0"/>
          <a:chExt cx="0" cy="0"/>
        </a:xfrm>
      </p:grpSpPr>
      <p:pic>
        <p:nvPicPr>
          <p:cNvPr id="72" name="Google Shape;72;p103"/>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3" name="Google Shape;73;p103"/>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3"/>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103"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extLst>
      <p:ext uri="{BB962C8B-B14F-4D97-AF65-F5344CB8AC3E}">
        <p14:creationId xmlns:p14="http://schemas.microsoft.com/office/powerpoint/2010/main" val="413887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84CAB-EBF6-42D8-882D-6DE1ED4C629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643444F-3B6D-4781-BF4F-4CB443B4E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CA4CB6D-00F8-4F2A-A79B-526BFF9BCF47}"/>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5" name="Fußzeilenplatzhalter 4">
            <a:extLst>
              <a:ext uri="{FF2B5EF4-FFF2-40B4-BE49-F238E27FC236}">
                <a16:creationId xmlns:a16="http://schemas.microsoft.com/office/drawing/2014/main" id="{B594A0A7-5406-44FB-97F4-B4E0173B630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6308A5-2EC2-4B69-94B8-C46936E2DBF5}"/>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4235484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Ankerfolie">
  <p:cSld name="Ankerfolie">
    <p:spTree>
      <p:nvGrpSpPr>
        <p:cNvPr id="1" name="Shape 71"/>
        <p:cNvGrpSpPr/>
        <p:nvPr/>
      </p:nvGrpSpPr>
      <p:grpSpPr>
        <a:xfrm>
          <a:off x="0" y="0"/>
          <a:ext cx="0" cy="0"/>
          <a:chOff x="0" y="0"/>
          <a:chExt cx="0" cy="0"/>
        </a:xfrm>
      </p:grpSpPr>
      <p:pic>
        <p:nvPicPr>
          <p:cNvPr id="72" name="Google Shape;72;p103"/>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3" name="Google Shape;73;p103"/>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3"/>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103"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extLst>
      <p:ext uri="{BB962C8B-B14F-4D97-AF65-F5344CB8AC3E}">
        <p14:creationId xmlns:p14="http://schemas.microsoft.com/office/powerpoint/2010/main" val="1147471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76"/>
        <p:cNvGrpSpPr/>
        <p:nvPr/>
      </p:nvGrpSpPr>
      <p:grpSpPr>
        <a:xfrm>
          <a:off x="0" y="0"/>
          <a:ext cx="0" cy="0"/>
          <a:chOff x="0" y="0"/>
          <a:chExt cx="0" cy="0"/>
        </a:xfrm>
      </p:grpSpPr>
      <p:sp>
        <p:nvSpPr>
          <p:cNvPr id="77" name="Google Shape;77;p1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4"/>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43178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Fragefolie">
  <p:cSld name="Fragefolie">
    <p:spTree>
      <p:nvGrpSpPr>
        <p:cNvPr id="1" name="Shape 79"/>
        <p:cNvGrpSpPr/>
        <p:nvPr/>
      </p:nvGrpSpPr>
      <p:grpSpPr>
        <a:xfrm>
          <a:off x="0" y="0"/>
          <a:ext cx="0" cy="0"/>
          <a:chOff x="0" y="0"/>
          <a:chExt cx="0" cy="0"/>
        </a:xfrm>
      </p:grpSpPr>
      <p:sp>
        <p:nvSpPr>
          <p:cNvPr id="80" name="Google Shape;80;p107"/>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 name="Google Shape;81;p107"/>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de-DE" sz="1600">
                <a:solidFill>
                  <a:srgbClr val="FFFFFF"/>
                </a:solidFill>
                <a:latin typeface="Calibri"/>
                <a:ea typeface="Calibri"/>
                <a:cs typeface="Calibri"/>
                <a:sym typeface="Calibri"/>
              </a:rPr>
              <a:t>‹Nr.›</a:t>
            </a:fld>
            <a:endParaRPr sz="1800">
              <a:solidFill>
                <a:srgbClr val="FFFFFF"/>
              </a:solidFill>
              <a:latin typeface="Calibri"/>
              <a:ea typeface="Calibri"/>
              <a:cs typeface="Calibri"/>
              <a:sym typeface="Calibri"/>
            </a:endParaRPr>
          </a:p>
        </p:txBody>
      </p:sp>
      <p:sp>
        <p:nvSpPr>
          <p:cNvPr id="82" name="Google Shape;82;p107"/>
          <p:cNvSpPr/>
          <p:nvPr/>
        </p:nvSpPr>
        <p:spPr>
          <a:xfrm>
            <a:off x="1375843" y="1703403"/>
            <a:ext cx="2680351" cy="2593975"/>
          </a:xfrm>
          <a:prstGeom prst="ellipse">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5000">
                <a:solidFill>
                  <a:srgbClr val="FFFFFF"/>
                </a:solidFill>
                <a:latin typeface="Arial"/>
                <a:ea typeface="Arial"/>
                <a:cs typeface="Arial"/>
                <a:sym typeface="Arial"/>
              </a:rPr>
              <a:t>?</a:t>
            </a:r>
            <a:endParaRPr/>
          </a:p>
        </p:txBody>
      </p:sp>
      <p:sp>
        <p:nvSpPr>
          <p:cNvPr id="83" name="Google Shape;83;p107"/>
          <p:cNvSpPr txBox="1"/>
          <p:nvPr/>
        </p:nvSpPr>
        <p:spPr>
          <a:xfrm>
            <a:off x="5619751" y="2538428"/>
            <a:ext cx="59817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5400" b="1">
                <a:solidFill>
                  <a:srgbClr val="000000"/>
                </a:solidFill>
                <a:latin typeface="Calibri"/>
                <a:ea typeface="Calibri"/>
                <a:cs typeface="Calibri"/>
                <a:sym typeface="Calibri"/>
              </a:rPr>
              <a:t>Fragen?</a:t>
            </a:r>
            <a:endParaRPr/>
          </a:p>
        </p:txBody>
      </p:sp>
    </p:spTree>
    <p:extLst>
      <p:ext uri="{BB962C8B-B14F-4D97-AF65-F5344CB8AC3E}">
        <p14:creationId xmlns:p14="http://schemas.microsoft.com/office/powerpoint/2010/main" val="1678737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89"/>
        <p:cNvGrpSpPr/>
        <p:nvPr/>
      </p:nvGrpSpPr>
      <p:grpSpPr>
        <a:xfrm>
          <a:off x="0" y="0"/>
          <a:ext cx="0" cy="0"/>
          <a:chOff x="0" y="0"/>
          <a:chExt cx="0" cy="0"/>
        </a:xfrm>
      </p:grpSpPr>
      <p:sp>
        <p:nvSpPr>
          <p:cNvPr id="90" name="Google Shape;90;p11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11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121057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95"/>
        <p:cNvGrpSpPr/>
        <p:nvPr/>
      </p:nvGrpSpPr>
      <p:grpSpPr>
        <a:xfrm>
          <a:off x="0" y="0"/>
          <a:ext cx="0" cy="0"/>
          <a:chOff x="0" y="0"/>
          <a:chExt cx="0" cy="0"/>
        </a:xfrm>
      </p:grpSpPr>
      <p:sp>
        <p:nvSpPr>
          <p:cNvPr id="96" name="Google Shape;96;p116"/>
          <p:cNvSpPr txBox="1">
            <a:spLocks noGrp="1"/>
          </p:cNvSpPr>
          <p:nvPr>
            <p:ph type="title"/>
          </p:nvPr>
        </p:nvSpPr>
        <p:spPr>
          <a:xfrm>
            <a:off x="831851" y="170975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6"/>
          <p:cNvSpPr txBox="1">
            <a:spLocks noGrp="1"/>
          </p:cNvSpPr>
          <p:nvPr>
            <p:ph type="body" idx="1"/>
          </p:nvPr>
        </p:nvSpPr>
        <p:spPr>
          <a:xfrm>
            <a:off x="831851" y="458947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116"/>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6"/>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371075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101"/>
        <p:cNvGrpSpPr/>
        <p:nvPr/>
      </p:nvGrpSpPr>
      <p:grpSpPr>
        <a:xfrm>
          <a:off x="0" y="0"/>
          <a:ext cx="0" cy="0"/>
          <a:chOff x="0" y="0"/>
          <a:chExt cx="0" cy="0"/>
        </a:xfrm>
      </p:grpSpPr>
      <p:sp>
        <p:nvSpPr>
          <p:cNvPr id="102" name="Google Shape;102;p11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1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149183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108"/>
        <p:cNvGrpSpPr/>
        <p:nvPr/>
      </p:nvGrpSpPr>
      <p:grpSpPr>
        <a:xfrm>
          <a:off x="0" y="0"/>
          <a:ext cx="0" cy="0"/>
          <a:chOff x="0" y="0"/>
          <a:chExt cx="0" cy="0"/>
        </a:xfrm>
      </p:grpSpPr>
      <p:sp>
        <p:nvSpPr>
          <p:cNvPr id="109" name="Google Shape;109;p11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1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11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18"/>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11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18"/>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18"/>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8"/>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277941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eer" type="blank">
  <p:cSld name="Leer">
    <p:spTree>
      <p:nvGrpSpPr>
        <p:cNvPr id="1" name="Shape 117"/>
        <p:cNvGrpSpPr/>
        <p:nvPr/>
      </p:nvGrpSpPr>
      <p:grpSpPr>
        <a:xfrm>
          <a:off x="0" y="0"/>
          <a:ext cx="0" cy="0"/>
          <a:chOff x="0" y="0"/>
          <a:chExt cx="0" cy="0"/>
        </a:xfrm>
      </p:grpSpPr>
      <p:sp>
        <p:nvSpPr>
          <p:cNvPr id="118" name="Google Shape;118;p119"/>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9"/>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068937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spTree>
      <p:nvGrpSpPr>
        <p:cNvPr id="1" name="Shape 121"/>
        <p:cNvGrpSpPr/>
        <p:nvPr/>
      </p:nvGrpSpPr>
      <p:grpSpPr>
        <a:xfrm>
          <a:off x="0" y="0"/>
          <a:ext cx="0" cy="0"/>
          <a:chOff x="0" y="0"/>
          <a:chExt cx="0" cy="0"/>
        </a:xfrm>
      </p:grpSpPr>
      <p:sp>
        <p:nvSpPr>
          <p:cNvPr id="122" name="Google Shape;122;p1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20"/>
          <p:cNvSpPr txBox="1">
            <a:spLocks noGrp="1"/>
          </p:cNvSpPr>
          <p:nvPr>
            <p:ph type="body" idx="1"/>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1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120"/>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0"/>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0"/>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600377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ld mit Überschrift" type="picTx">
  <p:cSld name="Bild mit Überschrift">
    <p:spTree>
      <p:nvGrpSpPr>
        <p:cNvPr id="1" name="Shape 128"/>
        <p:cNvGrpSpPr/>
        <p:nvPr/>
      </p:nvGrpSpPr>
      <p:grpSpPr>
        <a:xfrm>
          <a:off x="0" y="0"/>
          <a:ext cx="0" cy="0"/>
          <a:chOff x="0" y="0"/>
          <a:chExt cx="0" cy="0"/>
        </a:xfrm>
      </p:grpSpPr>
      <p:sp>
        <p:nvSpPr>
          <p:cNvPr id="129" name="Google Shape;129;p1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21"/>
          <p:cNvSpPr>
            <a:spLocks noGrp="1"/>
          </p:cNvSpPr>
          <p:nvPr>
            <p:ph type="pic" idx="2"/>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12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2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92189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768C8-52DC-4749-896C-23D623B74B9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75C93EB-EA6E-4601-9704-28ED5A120DB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D42049A-F99E-4475-9590-E41D438DF36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C9779F3-598B-4361-83ED-15C3E9290081}"/>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6" name="Fußzeilenplatzhalter 5">
            <a:extLst>
              <a:ext uri="{FF2B5EF4-FFF2-40B4-BE49-F238E27FC236}">
                <a16:creationId xmlns:a16="http://schemas.microsoft.com/office/drawing/2014/main" id="{05712824-C830-4F9E-9188-20DF7243E2C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C889BCD-EF01-48DE-BC5C-BBEC14286E6D}"/>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829671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el und vertikaler Text" type="vertTx">
  <p:cSld name="Titel und vertikaler Text">
    <p:spTree>
      <p:nvGrpSpPr>
        <p:cNvPr id="1" name="Shape 135"/>
        <p:cNvGrpSpPr/>
        <p:nvPr/>
      </p:nvGrpSpPr>
      <p:grpSpPr>
        <a:xfrm>
          <a:off x="0" y="0"/>
          <a:ext cx="0" cy="0"/>
          <a:chOff x="0" y="0"/>
          <a:chExt cx="0" cy="0"/>
        </a:xfrm>
      </p:grpSpPr>
      <p:sp>
        <p:nvSpPr>
          <p:cNvPr id="136" name="Google Shape;136;p12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2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2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573921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kaler Titel und Text">
    <p:spTree>
      <p:nvGrpSpPr>
        <p:cNvPr id="1" name="Shape 141"/>
        <p:cNvGrpSpPr/>
        <p:nvPr/>
      </p:nvGrpSpPr>
      <p:grpSpPr>
        <a:xfrm>
          <a:off x="0" y="0"/>
          <a:ext cx="0" cy="0"/>
          <a:chOff x="0" y="0"/>
          <a:chExt cx="0" cy="0"/>
        </a:xfrm>
      </p:grpSpPr>
      <p:sp>
        <p:nvSpPr>
          <p:cNvPr id="142" name="Google Shape;142;p123"/>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23"/>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23"/>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23"/>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23"/>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4129675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Vergleich">
  <p:cSld name="1_Vergleich">
    <p:spTree>
      <p:nvGrpSpPr>
        <p:cNvPr id="1" name="Shape 147"/>
        <p:cNvGrpSpPr/>
        <p:nvPr/>
      </p:nvGrpSpPr>
      <p:grpSpPr>
        <a:xfrm>
          <a:off x="0" y="0"/>
          <a:ext cx="0" cy="0"/>
          <a:chOff x="0" y="0"/>
          <a:chExt cx="0" cy="0"/>
        </a:xfrm>
      </p:grpSpPr>
      <p:sp>
        <p:nvSpPr>
          <p:cNvPr id="148" name="Google Shape;148;p124"/>
          <p:cNvSpPr txBox="1"/>
          <p:nvPr/>
        </p:nvSpPr>
        <p:spPr>
          <a:xfrm>
            <a:off x="838200" y="390525"/>
            <a:ext cx="9846733"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de-DE" sz="3200" b="1">
                <a:solidFill>
                  <a:srgbClr val="146B42"/>
                </a:solidFill>
                <a:latin typeface="Calibri"/>
                <a:ea typeface="Calibri"/>
                <a:cs typeface="Calibri"/>
                <a:sym typeface="Calibri"/>
              </a:rPr>
              <a:t>Mastertitelformat</a:t>
            </a:r>
            <a:r>
              <a:rPr lang="de-DE" sz="4400" b="1">
                <a:solidFill>
                  <a:srgbClr val="146B42"/>
                </a:solidFill>
                <a:latin typeface="Calibri"/>
                <a:ea typeface="Calibri"/>
                <a:cs typeface="Calibri"/>
                <a:sym typeface="Calibri"/>
              </a:rPr>
              <a:t> </a:t>
            </a:r>
            <a:r>
              <a:rPr lang="de-DE" sz="3200" b="1">
                <a:solidFill>
                  <a:srgbClr val="146B42"/>
                </a:solidFill>
                <a:latin typeface="Calibri"/>
                <a:ea typeface="Calibri"/>
                <a:cs typeface="Calibri"/>
                <a:sym typeface="Calibri"/>
              </a:rPr>
              <a:t>bearbeiten</a:t>
            </a:r>
            <a:endParaRPr sz="3200" b="1">
              <a:solidFill>
                <a:srgbClr val="146B42"/>
              </a:solidFill>
              <a:latin typeface="Calibri"/>
              <a:ea typeface="Calibri"/>
              <a:cs typeface="Calibri"/>
              <a:sym typeface="Calibri"/>
            </a:endParaRPr>
          </a:p>
        </p:txBody>
      </p:sp>
      <p:sp>
        <p:nvSpPr>
          <p:cNvPr id="149" name="Google Shape;149;p124"/>
          <p:cNvSpPr txBox="1">
            <a:spLocks noGrp="1"/>
          </p:cNvSpPr>
          <p:nvPr>
            <p:ph type="body" idx="1"/>
          </p:nvPr>
        </p:nvSpPr>
        <p:spPr>
          <a:xfrm>
            <a:off x="839789" y="152173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12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24"/>
          <p:cNvSpPr txBox="1">
            <a:spLocks noGrp="1"/>
          </p:cNvSpPr>
          <p:nvPr>
            <p:ph type="body" idx="3"/>
          </p:nvPr>
        </p:nvSpPr>
        <p:spPr>
          <a:xfrm>
            <a:off x="6172203" y="1514476"/>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124"/>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0964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olie">
  <p:cSld name="Folie">
    <p:spTree>
      <p:nvGrpSpPr>
        <p:cNvPr id="1" name="Shape 153"/>
        <p:cNvGrpSpPr/>
        <p:nvPr/>
      </p:nvGrpSpPr>
      <p:grpSpPr>
        <a:xfrm>
          <a:off x="0" y="0"/>
          <a:ext cx="0" cy="0"/>
          <a:chOff x="0" y="0"/>
          <a:chExt cx="0" cy="0"/>
        </a:xfrm>
      </p:grpSpPr>
      <p:sp>
        <p:nvSpPr>
          <p:cNvPr id="154" name="Google Shape;154;p125"/>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extLst>
      <p:ext uri="{BB962C8B-B14F-4D97-AF65-F5344CB8AC3E}">
        <p14:creationId xmlns:p14="http://schemas.microsoft.com/office/powerpoint/2010/main" val="432463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Gliederung 1">
  <p:cSld name="Gliederung 1">
    <p:spTree>
      <p:nvGrpSpPr>
        <p:cNvPr id="1" name="Shape 155"/>
        <p:cNvGrpSpPr/>
        <p:nvPr/>
      </p:nvGrpSpPr>
      <p:grpSpPr>
        <a:xfrm>
          <a:off x="0" y="0"/>
          <a:ext cx="0" cy="0"/>
          <a:chOff x="0" y="0"/>
          <a:chExt cx="0" cy="0"/>
        </a:xfrm>
      </p:grpSpPr>
      <p:sp>
        <p:nvSpPr>
          <p:cNvPr id="156" name="Google Shape;156;p126"/>
          <p:cNvSpPr/>
          <p:nvPr/>
        </p:nvSpPr>
        <p:spPr>
          <a:xfrm>
            <a:off x="0" y="13"/>
            <a:ext cx="12192000" cy="1071563"/>
          </a:xfrm>
          <a:prstGeom prst="rect">
            <a:avLst/>
          </a:prstGeom>
          <a:solidFill>
            <a:srgbClr val="3999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7" name="Google Shape;157;p126"/>
          <p:cNvSpPr txBox="1">
            <a:spLocks noGrp="1"/>
          </p:cNvSpPr>
          <p:nvPr>
            <p:ph type="title"/>
          </p:nvPr>
        </p:nvSpPr>
        <p:spPr>
          <a:xfrm>
            <a:off x="609600" y="274638"/>
            <a:ext cx="10972800" cy="58259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Calibri"/>
              <a:buNone/>
              <a:defRPr sz="32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26"/>
          <p:cNvSpPr txBox="1">
            <a:spLocks noGrp="1"/>
          </p:cNvSpPr>
          <p:nvPr>
            <p:ph type="body" idx="1"/>
          </p:nvPr>
        </p:nvSpPr>
        <p:spPr>
          <a:xfrm>
            <a:off x="2733673" y="1571613"/>
            <a:ext cx="6724659" cy="4525963"/>
          </a:xfrm>
          <a:prstGeom prst="rect">
            <a:avLst/>
          </a:prstGeom>
          <a:noFill/>
          <a:ln>
            <a:noFill/>
          </a:ln>
        </p:spPr>
        <p:txBody>
          <a:bodyPr spcFirstLastPara="1" wrap="square" lIns="91425" tIns="45700" rIns="91425" bIns="45700" anchor="t" anchorCtr="0">
            <a:normAutofit/>
          </a:bodyPr>
          <a:lstStyle>
            <a:lvl1pPr marL="457200" lvl="0" indent="-411480" algn="l">
              <a:lnSpc>
                <a:spcPct val="90000"/>
              </a:lnSpc>
              <a:spcBef>
                <a:spcPts val="0"/>
              </a:spcBef>
              <a:spcAft>
                <a:spcPts val="0"/>
              </a:spcAft>
              <a:buClr>
                <a:srgbClr val="D2003C"/>
              </a:buClr>
              <a:buSzPts val="2880"/>
              <a:buFont typeface="Arial"/>
              <a:buChar char="•"/>
              <a:defRPr sz="24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26"/>
          <p:cNvSpPr txBox="1">
            <a:spLocks noGrp="1"/>
          </p:cNvSpPr>
          <p:nvPr>
            <p:ph type="body" idx="2"/>
          </p:nvPr>
        </p:nvSpPr>
        <p:spPr>
          <a:xfrm>
            <a:off x="571464" y="1142985"/>
            <a:ext cx="11049077" cy="8572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D2003C"/>
              </a:buClr>
              <a:buSzPts val="3840"/>
              <a:buFont typeface="Arial"/>
              <a:buNone/>
              <a:defRPr sz="32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2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61" name="Google Shape;161;p126"/>
          <p:cNvPicPr preferRelativeResize="0"/>
          <p:nvPr/>
        </p:nvPicPr>
        <p:blipFill rotWithShape="1">
          <a:blip r:embed="rId2">
            <a:alphaModFix/>
          </a:blip>
          <a:srcRect/>
          <a:stretch/>
        </p:blipFill>
        <p:spPr>
          <a:xfrm>
            <a:off x="11232535" y="124631"/>
            <a:ext cx="585788" cy="822325"/>
          </a:xfrm>
          <a:prstGeom prst="rect">
            <a:avLst/>
          </a:prstGeom>
          <a:noFill/>
          <a:ln>
            <a:noFill/>
          </a:ln>
        </p:spPr>
      </p:pic>
    </p:spTree>
    <p:extLst>
      <p:ext uri="{BB962C8B-B14F-4D97-AF65-F5344CB8AC3E}">
        <p14:creationId xmlns:p14="http://schemas.microsoft.com/office/powerpoint/2010/main" val="2854756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le Placeholder 1"/>
          <p:cNvSpPr>
            <a:spLocks noGrp="1" noChangeArrowheads="1"/>
          </p:cNvSpPr>
          <p:nvPr>
            <p:ph type="title"/>
          </p:nvPr>
        </p:nvSpPr>
        <p:spPr bwMode="auto">
          <a:xfrm>
            <a:off x="838201" y="381759"/>
            <a:ext cx="9846431" cy="571046"/>
          </a:xfrm>
          <a:prstGeom prst="rect">
            <a:avLst/>
          </a:prstGeom>
          <a:noFill/>
          <a:ln>
            <a:noFill/>
          </a:ln>
        </p:spPr>
        <p:txBody>
          <a:bodyPr/>
          <a:lstStyle>
            <a:lvl1pPr algn="ctr">
              <a:defRPr/>
            </a:lvl1pPr>
          </a:lstStyle>
          <a:p>
            <a:pPr lvl="0"/>
            <a:r>
              <a:rPr lang="de-DE" altLang="de-DE" dirty="0"/>
              <a:t>Mastertitelformat bearbeiten</a:t>
            </a:r>
            <a:endParaRPr lang="en-US" altLang="de-DE" dirty="0"/>
          </a:p>
        </p:txBody>
      </p:sp>
    </p:spTree>
    <p:extLst>
      <p:ext uri="{BB962C8B-B14F-4D97-AF65-F5344CB8AC3E}">
        <p14:creationId xmlns:p14="http://schemas.microsoft.com/office/powerpoint/2010/main" val="2573351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id="{CF70D107-95B9-4C50-84E0-27E178C5F2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354764"/>
            <a:ext cx="12204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de-DE" dirty="0"/>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290279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le Placeholder 1"/>
          <p:cNvSpPr>
            <a:spLocks noGrp="1" noChangeArrowheads="1"/>
          </p:cNvSpPr>
          <p:nvPr>
            <p:ph type="title"/>
          </p:nvPr>
        </p:nvSpPr>
        <p:spPr bwMode="auto">
          <a:xfrm>
            <a:off x="838201" y="381759"/>
            <a:ext cx="9846431" cy="571046"/>
          </a:xfrm>
          <a:prstGeom prst="rect">
            <a:avLst/>
          </a:prstGeom>
          <a:noFill/>
          <a:ln>
            <a:noFill/>
          </a:ln>
        </p:spPr>
        <p:txBody>
          <a:bodyPr/>
          <a:lstStyle>
            <a:lvl1pPr algn="ctr">
              <a:defRPr/>
            </a:lvl1pPr>
          </a:lstStyle>
          <a:p>
            <a:pPr lvl="0"/>
            <a:r>
              <a:rPr lang="de-DE" altLang="de-DE" dirty="0"/>
              <a:t>Mastertitelformat bearbeiten</a:t>
            </a:r>
            <a:endParaRPr lang="en-US" altLang="de-DE" dirty="0"/>
          </a:p>
        </p:txBody>
      </p:sp>
    </p:spTree>
    <p:extLst>
      <p:ext uri="{BB962C8B-B14F-4D97-AF65-F5344CB8AC3E}">
        <p14:creationId xmlns:p14="http://schemas.microsoft.com/office/powerpoint/2010/main" val="1761353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124833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78F4AF7-F567-470E-BF1C-959D7732EBB2}"/>
              </a:ext>
            </a:extLst>
          </p:cNvPr>
          <p:cNvSpPr txBox="1">
            <a:spLocks noChangeArrowheads="1"/>
          </p:cNvSpPr>
          <p:nvPr userDrawn="1"/>
        </p:nvSpPr>
        <p:spPr bwMode="auto">
          <a:xfrm>
            <a:off x="838200" y="390525"/>
            <a:ext cx="9846733" cy="571500"/>
          </a:xfrm>
          <a:prstGeom prst="rect">
            <a:avLst/>
          </a:prstGeom>
          <a:noFill/>
          <a:ln>
            <a:noFill/>
          </a:ln>
        </p:spPr>
        <p:txBody>
          <a:bodyPr anchor="ctr"/>
          <a:lstStyle>
            <a:lvl1pPr algn="l" rtl="0" fontAlgn="base">
              <a:lnSpc>
                <a:spcPct val="90000"/>
              </a:lnSpc>
              <a:spcBef>
                <a:spcPct val="0"/>
              </a:spcBef>
              <a:spcAft>
                <a:spcPct val="0"/>
              </a:spcAft>
              <a:defRPr sz="4400" b="1" kern="1200">
                <a:solidFill>
                  <a:srgbClr val="146B42"/>
                </a:solidFill>
                <a:latin typeface="+mj-lt"/>
                <a:ea typeface="+mj-ea"/>
                <a:cs typeface="+mj-cs"/>
              </a:defRPr>
            </a:lvl1pPr>
            <a:lvl2pPr algn="ctr" rtl="0" fontAlgn="base">
              <a:lnSpc>
                <a:spcPct val="90000"/>
              </a:lnSpc>
              <a:spcBef>
                <a:spcPct val="0"/>
              </a:spcBef>
              <a:spcAft>
                <a:spcPct val="0"/>
              </a:spcAft>
              <a:defRPr sz="4400" b="1">
                <a:solidFill>
                  <a:srgbClr val="146B42"/>
                </a:solidFill>
                <a:latin typeface="Calibri Light" panose="020F0302020204030204" pitchFamily="34" charset="0"/>
              </a:defRPr>
            </a:lvl2pPr>
            <a:lvl3pPr algn="ctr" rtl="0" fontAlgn="base">
              <a:lnSpc>
                <a:spcPct val="90000"/>
              </a:lnSpc>
              <a:spcBef>
                <a:spcPct val="0"/>
              </a:spcBef>
              <a:spcAft>
                <a:spcPct val="0"/>
              </a:spcAft>
              <a:defRPr sz="4400" b="1">
                <a:solidFill>
                  <a:srgbClr val="146B42"/>
                </a:solidFill>
                <a:latin typeface="Calibri Light" panose="020F0302020204030204" pitchFamily="34" charset="0"/>
              </a:defRPr>
            </a:lvl3pPr>
            <a:lvl4pPr algn="ctr" rtl="0" fontAlgn="base">
              <a:lnSpc>
                <a:spcPct val="90000"/>
              </a:lnSpc>
              <a:spcBef>
                <a:spcPct val="0"/>
              </a:spcBef>
              <a:spcAft>
                <a:spcPct val="0"/>
              </a:spcAft>
              <a:defRPr sz="4400" b="1">
                <a:solidFill>
                  <a:srgbClr val="146B42"/>
                </a:solidFill>
                <a:latin typeface="Calibri Light" panose="020F0302020204030204" pitchFamily="34" charset="0"/>
              </a:defRPr>
            </a:lvl4pPr>
            <a:lvl5pPr algn="ctr" rtl="0" fontAlgn="base">
              <a:lnSpc>
                <a:spcPct val="90000"/>
              </a:lnSpc>
              <a:spcBef>
                <a:spcPct val="0"/>
              </a:spcBef>
              <a:spcAft>
                <a:spcPct val="0"/>
              </a:spcAft>
              <a:defRPr sz="4400" b="1">
                <a:solidFill>
                  <a:srgbClr val="146B42"/>
                </a:solidFill>
                <a:latin typeface="Calibri Light" panose="020F0302020204030204" pitchFamily="34" charset="0"/>
              </a:defRPr>
            </a:lvl5pPr>
            <a:lvl6pPr marL="457200" algn="ctr" rtl="0" fontAlgn="base">
              <a:lnSpc>
                <a:spcPct val="90000"/>
              </a:lnSpc>
              <a:spcBef>
                <a:spcPct val="0"/>
              </a:spcBef>
              <a:spcAft>
                <a:spcPct val="0"/>
              </a:spcAft>
              <a:defRPr sz="4400" b="1">
                <a:solidFill>
                  <a:srgbClr val="146B42"/>
                </a:solidFill>
                <a:latin typeface="Calibri Light" panose="020F0302020204030204" pitchFamily="34" charset="0"/>
              </a:defRPr>
            </a:lvl6pPr>
            <a:lvl7pPr marL="914400" algn="ctr" rtl="0" fontAlgn="base">
              <a:lnSpc>
                <a:spcPct val="90000"/>
              </a:lnSpc>
              <a:spcBef>
                <a:spcPct val="0"/>
              </a:spcBef>
              <a:spcAft>
                <a:spcPct val="0"/>
              </a:spcAft>
              <a:defRPr sz="4400" b="1">
                <a:solidFill>
                  <a:srgbClr val="146B42"/>
                </a:solidFill>
                <a:latin typeface="Calibri Light" panose="020F0302020204030204" pitchFamily="34" charset="0"/>
              </a:defRPr>
            </a:lvl7pPr>
            <a:lvl8pPr marL="1371600" algn="ctr" rtl="0" fontAlgn="base">
              <a:lnSpc>
                <a:spcPct val="90000"/>
              </a:lnSpc>
              <a:spcBef>
                <a:spcPct val="0"/>
              </a:spcBef>
              <a:spcAft>
                <a:spcPct val="0"/>
              </a:spcAft>
              <a:defRPr sz="4400" b="1">
                <a:solidFill>
                  <a:srgbClr val="146B42"/>
                </a:solidFill>
                <a:latin typeface="Calibri Light" panose="020F0302020204030204" pitchFamily="34" charset="0"/>
              </a:defRPr>
            </a:lvl8pPr>
            <a:lvl9pPr marL="1828800" algn="ctr" rtl="0" fontAlgn="base">
              <a:lnSpc>
                <a:spcPct val="90000"/>
              </a:lnSpc>
              <a:spcBef>
                <a:spcPct val="0"/>
              </a:spcBef>
              <a:spcAft>
                <a:spcPct val="0"/>
              </a:spcAft>
              <a:defRPr sz="4400" b="1">
                <a:solidFill>
                  <a:srgbClr val="146B42"/>
                </a:solidFill>
                <a:latin typeface="Calibri Light" panose="020F0302020204030204" pitchFamily="34" charset="0"/>
              </a:defRPr>
            </a:lvl9pPr>
          </a:lstStyle>
          <a:p>
            <a:pPr algn="ctr" defTabSz="914400" eaLnBrk="1" hangingPunct="1">
              <a:defRPr/>
            </a:pPr>
            <a:r>
              <a:rPr lang="de-DE" altLang="de-DE" sz="3200" dirty="0"/>
              <a:t>Mastertitelformat</a:t>
            </a:r>
            <a:r>
              <a:rPr lang="de-DE" altLang="de-DE" sz="4400" dirty="0"/>
              <a:t> </a:t>
            </a:r>
            <a:r>
              <a:rPr lang="de-DE" altLang="de-DE" sz="3200" dirty="0"/>
              <a:t>bearbeiten</a:t>
            </a:r>
            <a:endParaRPr lang="en-US" altLang="de-DE" sz="3200" dirty="0"/>
          </a:p>
        </p:txBody>
      </p:sp>
      <p:sp>
        <p:nvSpPr>
          <p:cNvPr id="3" name="Text Placeholder 2"/>
          <p:cNvSpPr>
            <a:spLocks noGrp="1"/>
          </p:cNvSpPr>
          <p:nvPr>
            <p:ph type="body" idx="1"/>
          </p:nvPr>
        </p:nvSpPr>
        <p:spPr>
          <a:xfrm>
            <a:off x="839789" y="15217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1" y="151447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6735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28950-B7A0-47E7-BC86-C99D55A0A36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A29FF2A-A25B-4EEF-8EF1-57C31A608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1365735-F462-4BE3-BB0B-C0C749A602C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EF8EAF3-2DDC-4703-B33F-549C9AE40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4383B66-8754-4146-9FB8-657FD534E60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167F391-E827-4591-95A2-629C0A41A7D3}"/>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8" name="Fußzeilenplatzhalter 7">
            <a:extLst>
              <a:ext uri="{FF2B5EF4-FFF2-40B4-BE49-F238E27FC236}">
                <a16:creationId xmlns:a16="http://schemas.microsoft.com/office/drawing/2014/main" id="{78EEE5D0-3445-4354-A4C9-3BA725D4A4A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46B17DA-798E-47D0-9BCC-FC55780C0B7F}"/>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993800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nkerfolie">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id="{0B73CD19-60BC-45DB-AA69-2D8AF34BC1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5134" y="133351"/>
            <a:ext cx="87841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
            <a:extLst>
              <a:ext uri="{FF2B5EF4-FFF2-40B4-BE49-F238E27FC236}">
                <a16:creationId xmlns:a16="http://schemas.microsoft.com/office/drawing/2014/main" id="{69143685-DD74-4447-A34D-B03A3B9CB6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781261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platzhalter 7"/>
          <p:cNvSpPr>
            <a:spLocks noGrp="1"/>
          </p:cNvSpPr>
          <p:nvPr>
            <p:ph type="body" sz="quarter" idx="10"/>
          </p:nvPr>
        </p:nvSpPr>
        <p:spPr>
          <a:xfrm>
            <a:off x="315384" y="998539"/>
            <a:ext cx="4663016" cy="1228725"/>
          </a:xfrm>
        </p:spPr>
        <p:txBody>
          <a:bodyPr/>
          <a:lstStyle>
            <a:lvl1pPr>
              <a:defRPr sz="3200" b="1">
                <a:solidFill>
                  <a:schemeClr val="bg1"/>
                </a:solidFill>
              </a:defRPr>
            </a:lvl1pPr>
          </a:lstStyle>
          <a:p>
            <a:pPr lvl="0"/>
            <a:r>
              <a:rPr lang="de-DE" dirty="0"/>
              <a:t>Formatvorlagen</a:t>
            </a:r>
          </a:p>
        </p:txBody>
      </p:sp>
      <p:sp>
        <p:nvSpPr>
          <p:cNvPr id="10" name="Bildplatzhalter 9"/>
          <p:cNvSpPr>
            <a:spLocks noGrp="1"/>
          </p:cNvSpPr>
          <p:nvPr>
            <p:ph type="pic" sz="quarter" idx="11"/>
          </p:nvPr>
        </p:nvSpPr>
        <p:spPr>
          <a:xfrm>
            <a:off x="5666318" y="2786063"/>
            <a:ext cx="5194300" cy="2641600"/>
          </a:xfrm>
        </p:spPr>
        <p:txBody>
          <a:bodyPr/>
          <a:lstStyle/>
          <a:p>
            <a:pPr lvl="0"/>
            <a:endParaRPr lang="de-DE" noProof="0"/>
          </a:p>
        </p:txBody>
      </p:sp>
    </p:spTree>
    <p:extLst>
      <p:ext uri="{BB962C8B-B14F-4D97-AF65-F5344CB8AC3E}">
        <p14:creationId xmlns:p14="http://schemas.microsoft.com/office/powerpoint/2010/main" val="4506853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rage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37A887-4CFB-4AC0-B8B4-6F95A0EE5A96}"/>
              </a:ext>
            </a:extLst>
          </p:cNvPr>
          <p:cNvSpPr/>
          <p:nvPr userDrawn="1"/>
        </p:nvSpPr>
        <p:spPr>
          <a:xfrm>
            <a:off x="0" y="6415089"/>
            <a:ext cx="12192000" cy="504825"/>
          </a:xfrm>
          <a:prstGeom prst="rect">
            <a:avLst/>
          </a:prstGeom>
          <a:solidFill>
            <a:srgbClr val="146B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dirty="0"/>
          </a:p>
        </p:txBody>
      </p:sp>
      <p:sp>
        <p:nvSpPr>
          <p:cNvPr id="3" name="Textfeld 2">
            <a:extLst>
              <a:ext uri="{FF2B5EF4-FFF2-40B4-BE49-F238E27FC236}">
                <a16:creationId xmlns:a16="http://schemas.microsoft.com/office/drawing/2014/main" id="{648E5545-C2E8-4F4E-B71F-42F26B20B226}"/>
              </a:ext>
            </a:extLst>
          </p:cNvPr>
          <p:cNvSpPr txBox="1">
            <a:spLocks noChangeArrowheads="1"/>
          </p:cNvSpPr>
          <p:nvPr userDrawn="1"/>
        </p:nvSpPr>
        <p:spPr bwMode="auto">
          <a:xfrm>
            <a:off x="10437284" y="6489700"/>
            <a:ext cx="1422400" cy="3381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98FC5BCE-6CC1-40F5-A0F8-96AC8419E909}" type="slidenum">
              <a:rPr lang="de-DE" altLang="de-DE" sz="1600">
                <a:solidFill>
                  <a:schemeClr val="bg1"/>
                </a:solidFill>
              </a:rPr>
              <a:pPr algn="r"/>
              <a:t>‹Nr.›</a:t>
            </a:fld>
            <a:endParaRPr lang="de-DE" altLang="de-DE" sz="1800">
              <a:solidFill>
                <a:schemeClr val="bg1"/>
              </a:solidFill>
            </a:endParaRPr>
          </a:p>
        </p:txBody>
      </p:sp>
      <p:sp>
        <p:nvSpPr>
          <p:cNvPr id="4" name="Ellipse 3">
            <a:extLst>
              <a:ext uri="{FF2B5EF4-FFF2-40B4-BE49-F238E27FC236}">
                <a16:creationId xmlns:a16="http://schemas.microsoft.com/office/drawing/2014/main" id="{D121BEF6-CA13-45BA-BB21-1A54DE6AECF8}"/>
              </a:ext>
            </a:extLst>
          </p:cNvPr>
          <p:cNvSpPr>
            <a:spLocks noChangeAspect="1"/>
          </p:cNvSpPr>
          <p:nvPr userDrawn="1"/>
        </p:nvSpPr>
        <p:spPr>
          <a:xfrm>
            <a:off x="1375834" y="1703389"/>
            <a:ext cx="3456517" cy="2593975"/>
          </a:xfrm>
          <a:prstGeom prst="ellipse">
            <a:avLst/>
          </a:prstGeom>
          <a:solidFill>
            <a:srgbClr val="146B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5000" dirty="0">
                <a:latin typeface="Arial" panose="020B0604020202020204" pitchFamily="34" charset="0"/>
                <a:cs typeface="Arial" panose="020B0604020202020204" pitchFamily="34" charset="0"/>
              </a:rPr>
              <a:t>?</a:t>
            </a:r>
          </a:p>
        </p:txBody>
      </p:sp>
      <p:sp>
        <p:nvSpPr>
          <p:cNvPr id="5" name="Textfeld 4">
            <a:extLst>
              <a:ext uri="{FF2B5EF4-FFF2-40B4-BE49-F238E27FC236}">
                <a16:creationId xmlns:a16="http://schemas.microsoft.com/office/drawing/2014/main" id="{D7ACCB9F-73D8-4475-AC69-E4BD54AA1A7A}"/>
              </a:ext>
            </a:extLst>
          </p:cNvPr>
          <p:cNvSpPr txBox="1">
            <a:spLocks noChangeArrowheads="1"/>
          </p:cNvSpPr>
          <p:nvPr userDrawn="1"/>
        </p:nvSpPr>
        <p:spPr bwMode="auto">
          <a:xfrm>
            <a:off x="5619751" y="2538414"/>
            <a:ext cx="5981700" cy="923925"/>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defRPr/>
            </a:pPr>
            <a:r>
              <a:rPr lang="de-DE" altLang="de-DE" sz="5400" b="1">
                <a:latin typeface="Calibri Light" pitchFamily="34" charset="0"/>
              </a:rPr>
              <a:t>Fragen?</a:t>
            </a:r>
          </a:p>
        </p:txBody>
      </p:sp>
    </p:spTree>
    <p:extLst>
      <p:ext uri="{BB962C8B-B14F-4D97-AF65-F5344CB8AC3E}">
        <p14:creationId xmlns:p14="http://schemas.microsoft.com/office/powerpoint/2010/main" val="2184332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Foli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9D7B4B9-4B15-460B-B23D-D5FA22FC8254}"/>
              </a:ext>
            </a:extLst>
          </p:cNvPr>
          <p:cNvSpPr>
            <a:spLocks noGrp="1"/>
          </p:cNvSpPr>
          <p:nvPr>
            <p:ph type="sldNum" sz="quarter" idx="10"/>
          </p:nvPr>
        </p:nvSpPr>
        <p:spPr>
          <a:xfrm>
            <a:off x="0" y="0"/>
            <a:ext cx="0" cy="0"/>
          </a:xfrm>
        </p:spPr>
        <p:txBody>
          <a:bodyPr/>
          <a:lstStyle>
            <a:lvl1pPr>
              <a:defRPr/>
            </a:lvl1pPr>
          </a:lstStyle>
          <a:p>
            <a:pPr>
              <a:defRPr/>
            </a:pPr>
            <a:endParaRPr lang="de-DE" altLang="de-DE"/>
          </a:p>
        </p:txBody>
      </p:sp>
    </p:spTree>
    <p:extLst>
      <p:ext uri="{BB962C8B-B14F-4D97-AF65-F5344CB8AC3E}">
        <p14:creationId xmlns:p14="http://schemas.microsoft.com/office/powerpoint/2010/main" val="3531176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65"/>
        <p:cNvGrpSpPr/>
        <p:nvPr/>
      </p:nvGrpSpPr>
      <p:grpSpPr>
        <a:xfrm>
          <a:off x="0" y="0"/>
          <a:ext cx="0" cy="0"/>
          <a:chOff x="0" y="0"/>
          <a:chExt cx="0" cy="0"/>
        </a:xfrm>
      </p:grpSpPr>
      <p:sp>
        <p:nvSpPr>
          <p:cNvPr id="66" name="Google Shape;66;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3"/>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35717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Ankerfolie">
  <p:cSld name="Ankerfolie">
    <p:spTree>
      <p:nvGrpSpPr>
        <p:cNvPr id="1" name="Shape 68"/>
        <p:cNvGrpSpPr/>
        <p:nvPr/>
      </p:nvGrpSpPr>
      <p:grpSpPr>
        <a:xfrm>
          <a:off x="0" y="0"/>
          <a:ext cx="0" cy="0"/>
          <a:chOff x="0" y="0"/>
          <a:chExt cx="0" cy="0"/>
        </a:xfrm>
      </p:grpSpPr>
      <p:pic>
        <p:nvPicPr>
          <p:cNvPr id="69" name="Google Shape;69;p44"/>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0" name="Google Shape;70;p44"/>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2" name="Google Shape;72;p44"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extLst>
      <p:ext uri="{BB962C8B-B14F-4D97-AF65-F5344CB8AC3E}">
        <p14:creationId xmlns:p14="http://schemas.microsoft.com/office/powerpoint/2010/main" val="2831869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4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8" name="Google Shape;78;p4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584499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Folie">
  <p:cSld name="Folie">
    <p:spTree>
      <p:nvGrpSpPr>
        <p:cNvPr id="1" name="Shape 79"/>
        <p:cNvGrpSpPr/>
        <p:nvPr/>
      </p:nvGrpSpPr>
      <p:grpSpPr>
        <a:xfrm>
          <a:off x="0" y="0"/>
          <a:ext cx="0" cy="0"/>
          <a:chOff x="0" y="0"/>
          <a:chExt cx="0" cy="0"/>
        </a:xfrm>
      </p:grpSpPr>
      <p:sp>
        <p:nvSpPr>
          <p:cNvPr id="80" name="Google Shape;80;p46"/>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extLst>
      <p:ext uri="{BB962C8B-B14F-4D97-AF65-F5344CB8AC3E}">
        <p14:creationId xmlns:p14="http://schemas.microsoft.com/office/powerpoint/2010/main" val="41299041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r Titel" type="titleOnly">
  <p:cSld name="Nur Titel">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4" name="Google Shape;84;p4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5" name="Google Shape;85;p4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864494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Fragefolie">
  <p:cSld name="Fragefolie">
    <p:spTree>
      <p:nvGrpSpPr>
        <p:cNvPr id="1" name="Shape 86"/>
        <p:cNvGrpSpPr/>
        <p:nvPr/>
      </p:nvGrpSpPr>
      <p:grpSpPr>
        <a:xfrm>
          <a:off x="0" y="0"/>
          <a:ext cx="0" cy="0"/>
          <a:chOff x="0" y="0"/>
          <a:chExt cx="0" cy="0"/>
        </a:xfrm>
      </p:grpSpPr>
      <p:sp>
        <p:nvSpPr>
          <p:cNvPr id="87" name="Google Shape;87;p48"/>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
        <p:nvSpPr>
          <p:cNvPr id="88" name="Google Shape;88;p48"/>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FFFFFF"/>
              </a:buClr>
              <a:buSzPts val="1600"/>
              <a:buFont typeface="Calibri"/>
              <a:buNone/>
            </a:pPr>
            <a:fld id="{00000000-1234-1234-1234-123412341234}" type="slidenum">
              <a:rPr lang="de-DE" sz="1600">
                <a:solidFill>
                  <a:srgbClr val="FFFFFF"/>
                </a:solidFill>
                <a:latin typeface="Calibri"/>
                <a:ea typeface="Calibri"/>
                <a:cs typeface="Calibri"/>
                <a:sym typeface="Calibri"/>
              </a:rPr>
              <a:t>‹Nr.›</a:t>
            </a:fld>
            <a:endParaRPr sz="1800">
              <a:solidFill>
                <a:srgbClr val="FFFFFF"/>
              </a:solidFill>
              <a:latin typeface="Calibri"/>
              <a:ea typeface="Calibri"/>
              <a:cs typeface="Calibri"/>
              <a:sym typeface="Calibri"/>
            </a:endParaRPr>
          </a:p>
        </p:txBody>
      </p:sp>
      <p:sp>
        <p:nvSpPr>
          <p:cNvPr id="89" name="Google Shape;89;p48"/>
          <p:cNvSpPr/>
          <p:nvPr/>
        </p:nvSpPr>
        <p:spPr>
          <a:xfrm>
            <a:off x="1375843" y="1703403"/>
            <a:ext cx="2680351" cy="2593975"/>
          </a:xfrm>
          <a:prstGeom prst="ellipse">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5000"/>
              <a:buFont typeface="Arial"/>
              <a:buNone/>
            </a:pPr>
            <a:r>
              <a:rPr lang="de-DE" sz="15000">
                <a:solidFill>
                  <a:srgbClr val="FFFFF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90" name="Google Shape;90;p48"/>
          <p:cNvSpPr txBox="1"/>
          <p:nvPr/>
        </p:nvSpPr>
        <p:spPr>
          <a:xfrm>
            <a:off x="5619751" y="2538428"/>
            <a:ext cx="59817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5400"/>
              <a:buFont typeface="Calibri"/>
              <a:buNone/>
            </a:pPr>
            <a:r>
              <a:rPr lang="de-DE" sz="5400" b="1">
                <a:solidFill>
                  <a:srgbClr val="000000"/>
                </a:solidFill>
                <a:latin typeface="Calibri"/>
                <a:ea typeface="Calibri"/>
                <a:cs typeface="Calibri"/>
                <a:sym typeface="Calibri"/>
              </a:rPr>
              <a:t>Fragen?</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5682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91"/>
        <p:cNvGrpSpPr/>
        <p:nvPr/>
      </p:nvGrpSpPr>
      <p:grpSpPr>
        <a:xfrm>
          <a:off x="0" y="0"/>
          <a:ext cx="0" cy="0"/>
          <a:chOff x="0" y="0"/>
          <a:chExt cx="0" cy="0"/>
        </a:xfrm>
      </p:grpSpPr>
      <p:sp>
        <p:nvSpPr>
          <p:cNvPr id="92" name="Google Shape;92;p4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p49"/>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5" name="Google Shape;95;p49"/>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6" name="Google Shape;96;p4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7049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2DB16-FA34-49A7-ABBF-8EECC1A2A83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B2630F1-14A7-4B84-A667-E7BBF0CD5B40}"/>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4" name="Fußzeilenplatzhalter 3">
            <a:extLst>
              <a:ext uri="{FF2B5EF4-FFF2-40B4-BE49-F238E27FC236}">
                <a16:creationId xmlns:a16="http://schemas.microsoft.com/office/drawing/2014/main" id="{1BDF50A7-AE3B-4503-AA32-A26C770D021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E635070-091C-4468-B19A-D2AD618193EA}"/>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2482255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97"/>
        <p:cNvGrpSpPr/>
        <p:nvPr/>
      </p:nvGrpSpPr>
      <p:grpSpPr>
        <a:xfrm>
          <a:off x="0" y="0"/>
          <a:ext cx="0" cy="0"/>
          <a:chOff x="0" y="0"/>
          <a:chExt cx="0" cy="0"/>
        </a:xfrm>
      </p:grpSpPr>
      <p:sp>
        <p:nvSpPr>
          <p:cNvPr id="98" name="Google Shape;98;p50"/>
          <p:cNvSpPr txBox="1">
            <a:spLocks noGrp="1"/>
          </p:cNvSpPr>
          <p:nvPr>
            <p:ph type="title"/>
          </p:nvPr>
        </p:nvSpPr>
        <p:spPr>
          <a:xfrm>
            <a:off x="831851" y="170975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0"/>
          <p:cNvSpPr txBox="1">
            <a:spLocks noGrp="1"/>
          </p:cNvSpPr>
          <p:nvPr>
            <p:ph type="body" idx="1"/>
          </p:nvPr>
        </p:nvSpPr>
        <p:spPr>
          <a:xfrm>
            <a:off x="831851" y="458947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0" name="Google Shape;100;p50"/>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1" name="Google Shape;101;p50"/>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2" name="Google Shape;102;p50"/>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914544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103"/>
        <p:cNvGrpSpPr/>
        <p:nvPr/>
      </p:nvGrpSpPr>
      <p:grpSpPr>
        <a:xfrm>
          <a:off x="0" y="0"/>
          <a:ext cx="0" cy="0"/>
          <a:chOff x="0" y="0"/>
          <a:chExt cx="0" cy="0"/>
        </a:xfrm>
      </p:grpSpPr>
      <p:sp>
        <p:nvSpPr>
          <p:cNvPr id="104" name="Google Shape;104;p5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8" name="Google Shape;108;p5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9" name="Google Shape;109;p5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9391451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110"/>
        <p:cNvGrpSpPr/>
        <p:nvPr/>
      </p:nvGrpSpPr>
      <p:grpSpPr>
        <a:xfrm>
          <a:off x="0" y="0"/>
          <a:ext cx="0" cy="0"/>
          <a:chOff x="0" y="0"/>
          <a:chExt cx="0" cy="0"/>
        </a:xfrm>
      </p:grpSpPr>
      <p:sp>
        <p:nvSpPr>
          <p:cNvPr id="111" name="Google Shape;111;p52"/>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5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2"/>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52"/>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5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5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384513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Leer" type="blank">
  <p:cSld name="Leer">
    <p:spTree>
      <p:nvGrpSpPr>
        <p:cNvPr id="1" name="Shape 119"/>
        <p:cNvGrpSpPr/>
        <p:nvPr/>
      </p:nvGrpSpPr>
      <p:grpSpPr>
        <a:xfrm>
          <a:off x="0" y="0"/>
          <a:ext cx="0" cy="0"/>
          <a:chOff x="0" y="0"/>
          <a:chExt cx="0" cy="0"/>
        </a:xfrm>
      </p:grpSpPr>
      <p:sp>
        <p:nvSpPr>
          <p:cNvPr id="120" name="Google Shape;120;p53"/>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1" name="Google Shape;121;p53"/>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2" name="Google Shape;122;p53"/>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680667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4"/>
          <p:cNvSpPr txBox="1">
            <a:spLocks noGrp="1"/>
          </p:cNvSpPr>
          <p:nvPr>
            <p:ph type="body" idx="1"/>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54"/>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54"/>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9" name="Google Shape;129;p54"/>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811000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ld mit Überschrift" type="picTx">
  <p:cSld name="Bild mit Überschrift">
    <p:spTree>
      <p:nvGrpSpPr>
        <p:cNvPr id="1" name="Shape 130"/>
        <p:cNvGrpSpPr/>
        <p:nvPr/>
      </p:nvGrpSpPr>
      <p:grpSpPr>
        <a:xfrm>
          <a:off x="0" y="0"/>
          <a:ext cx="0" cy="0"/>
          <a:chOff x="0" y="0"/>
          <a:chExt cx="0" cy="0"/>
        </a:xfrm>
      </p:grpSpPr>
      <p:sp>
        <p:nvSpPr>
          <p:cNvPr id="131" name="Google Shape;131;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5"/>
          <p:cNvSpPr>
            <a:spLocks noGrp="1"/>
          </p:cNvSpPr>
          <p:nvPr>
            <p:ph type="pic" idx="2"/>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3" name="Google Shape;133;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5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5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5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353865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el und vertikaler Text" type="vertTx">
  <p:cSld name="Titel und vertikaler Text">
    <p:spTree>
      <p:nvGrpSpPr>
        <p:cNvPr id="1" name="Shape 137"/>
        <p:cNvGrpSpPr/>
        <p:nvPr/>
      </p:nvGrpSpPr>
      <p:grpSpPr>
        <a:xfrm>
          <a:off x="0" y="0"/>
          <a:ext cx="0" cy="0"/>
          <a:chOff x="0" y="0"/>
          <a:chExt cx="0" cy="0"/>
        </a:xfrm>
      </p:grpSpPr>
      <p:sp>
        <p:nvSpPr>
          <p:cNvPr id="138" name="Google Shape;138;p5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6"/>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p56"/>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2" name="Google Shape;142;p5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8220552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kaler Titel und Text">
    <p:spTree>
      <p:nvGrpSpPr>
        <p:cNvPr id="1" name="Shape 143"/>
        <p:cNvGrpSpPr/>
        <p:nvPr/>
      </p:nvGrpSpPr>
      <p:grpSpPr>
        <a:xfrm>
          <a:off x="0" y="0"/>
          <a:ext cx="0" cy="0"/>
          <a:chOff x="0" y="0"/>
          <a:chExt cx="0" cy="0"/>
        </a:xfrm>
      </p:grpSpPr>
      <p:sp>
        <p:nvSpPr>
          <p:cNvPr id="144" name="Google Shape;144;p57"/>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57"/>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7" name="Google Shape;147;p5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8" name="Google Shape;148;p5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424593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Vergleich">
  <p:cSld name="1_Vergleich">
    <p:spTree>
      <p:nvGrpSpPr>
        <p:cNvPr id="1" name="Shape 149"/>
        <p:cNvGrpSpPr/>
        <p:nvPr/>
      </p:nvGrpSpPr>
      <p:grpSpPr>
        <a:xfrm>
          <a:off x="0" y="0"/>
          <a:ext cx="0" cy="0"/>
          <a:chOff x="0" y="0"/>
          <a:chExt cx="0" cy="0"/>
        </a:xfrm>
      </p:grpSpPr>
      <p:sp>
        <p:nvSpPr>
          <p:cNvPr id="150" name="Google Shape;150;p58"/>
          <p:cNvSpPr txBox="1"/>
          <p:nvPr/>
        </p:nvSpPr>
        <p:spPr>
          <a:xfrm>
            <a:off x="838200" y="390525"/>
            <a:ext cx="9846733"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46B42"/>
              </a:buClr>
              <a:buSzPts val="3200"/>
              <a:buFont typeface="Calibri"/>
              <a:buNone/>
            </a:pPr>
            <a:r>
              <a:rPr lang="de-DE" sz="3200" b="1">
                <a:solidFill>
                  <a:srgbClr val="146B42"/>
                </a:solidFill>
                <a:latin typeface="Calibri"/>
                <a:ea typeface="Calibri"/>
                <a:cs typeface="Calibri"/>
                <a:sym typeface="Calibri"/>
              </a:rPr>
              <a:t>Mastertitelformat</a:t>
            </a:r>
            <a:r>
              <a:rPr lang="de-DE" sz="4400" b="1">
                <a:solidFill>
                  <a:srgbClr val="146B42"/>
                </a:solidFill>
                <a:latin typeface="Calibri"/>
                <a:ea typeface="Calibri"/>
                <a:cs typeface="Calibri"/>
                <a:sym typeface="Calibri"/>
              </a:rPr>
              <a:t> </a:t>
            </a:r>
            <a:r>
              <a:rPr lang="de-DE" sz="3200" b="1">
                <a:solidFill>
                  <a:srgbClr val="146B42"/>
                </a:solidFill>
                <a:latin typeface="Calibri"/>
                <a:ea typeface="Calibri"/>
                <a:cs typeface="Calibri"/>
                <a:sym typeface="Calibri"/>
              </a:rPr>
              <a:t>bearbeiten</a:t>
            </a:r>
            <a:endParaRPr sz="3200" b="1">
              <a:solidFill>
                <a:srgbClr val="146B42"/>
              </a:solidFill>
              <a:latin typeface="Calibri"/>
              <a:ea typeface="Calibri"/>
              <a:cs typeface="Calibri"/>
              <a:sym typeface="Calibri"/>
            </a:endParaRPr>
          </a:p>
        </p:txBody>
      </p:sp>
      <p:sp>
        <p:nvSpPr>
          <p:cNvPr id="151" name="Google Shape;151;p58"/>
          <p:cNvSpPr txBox="1">
            <a:spLocks noGrp="1"/>
          </p:cNvSpPr>
          <p:nvPr>
            <p:ph type="body" idx="1"/>
          </p:nvPr>
        </p:nvSpPr>
        <p:spPr>
          <a:xfrm>
            <a:off x="839789" y="152173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5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8"/>
          <p:cNvSpPr txBox="1">
            <a:spLocks noGrp="1"/>
          </p:cNvSpPr>
          <p:nvPr>
            <p:ph type="body" idx="3"/>
          </p:nvPr>
        </p:nvSpPr>
        <p:spPr>
          <a:xfrm>
            <a:off x="6172203" y="1514476"/>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4" name="Google Shape;154;p5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52647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Gliederung 1">
  <p:cSld name="Gliederung 1">
    <p:spTree>
      <p:nvGrpSpPr>
        <p:cNvPr id="1" name="Shape 155"/>
        <p:cNvGrpSpPr/>
        <p:nvPr/>
      </p:nvGrpSpPr>
      <p:grpSpPr>
        <a:xfrm>
          <a:off x="0" y="0"/>
          <a:ext cx="0" cy="0"/>
          <a:chOff x="0" y="0"/>
          <a:chExt cx="0" cy="0"/>
        </a:xfrm>
      </p:grpSpPr>
      <p:sp>
        <p:nvSpPr>
          <p:cNvPr id="156" name="Google Shape;156;p59"/>
          <p:cNvSpPr/>
          <p:nvPr/>
        </p:nvSpPr>
        <p:spPr>
          <a:xfrm>
            <a:off x="0" y="13"/>
            <a:ext cx="12192000" cy="1071563"/>
          </a:xfrm>
          <a:prstGeom prst="rect">
            <a:avLst/>
          </a:prstGeom>
          <a:solidFill>
            <a:srgbClr val="39994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sp>
        <p:nvSpPr>
          <p:cNvPr id="157" name="Google Shape;157;p59"/>
          <p:cNvSpPr txBox="1">
            <a:spLocks noGrp="1"/>
          </p:cNvSpPr>
          <p:nvPr>
            <p:ph type="title"/>
          </p:nvPr>
        </p:nvSpPr>
        <p:spPr>
          <a:xfrm>
            <a:off x="609600" y="274638"/>
            <a:ext cx="10972800" cy="58259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Calibri"/>
              <a:buNone/>
              <a:defRPr sz="3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9"/>
          <p:cNvSpPr txBox="1">
            <a:spLocks noGrp="1"/>
          </p:cNvSpPr>
          <p:nvPr>
            <p:ph type="body" idx="1"/>
          </p:nvPr>
        </p:nvSpPr>
        <p:spPr>
          <a:xfrm>
            <a:off x="2733673" y="1571613"/>
            <a:ext cx="6724659" cy="4525963"/>
          </a:xfrm>
          <a:prstGeom prst="rect">
            <a:avLst/>
          </a:prstGeom>
          <a:noFill/>
          <a:ln>
            <a:noFill/>
          </a:ln>
        </p:spPr>
        <p:txBody>
          <a:bodyPr spcFirstLastPara="1" wrap="square" lIns="91425" tIns="45700" rIns="91425" bIns="45700" anchor="t" anchorCtr="0">
            <a:normAutofit/>
          </a:bodyPr>
          <a:lstStyle>
            <a:lvl1pPr marL="457200" lvl="0" indent="-411480" algn="l">
              <a:lnSpc>
                <a:spcPct val="90000"/>
              </a:lnSpc>
              <a:spcBef>
                <a:spcPts val="0"/>
              </a:spcBef>
              <a:spcAft>
                <a:spcPts val="0"/>
              </a:spcAft>
              <a:buClr>
                <a:srgbClr val="D2003C"/>
              </a:buClr>
              <a:buSzPts val="2880"/>
              <a:buFont typeface="Arial"/>
              <a:buChar char="•"/>
              <a:defRPr sz="24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9"/>
          <p:cNvSpPr txBox="1">
            <a:spLocks noGrp="1"/>
          </p:cNvSpPr>
          <p:nvPr>
            <p:ph type="body" idx="2"/>
          </p:nvPr>
        </p:nvSpPr>
        <p:spPr>
          <a:xfrm>
            <a:off x="571464" y="1142985"/>
            <a:ext cx="11049077" cy="8572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D2003C"/>
              </a:buClr>
              <a:buSzPts val="3840"/>
              <a:buFont typeface="Arial"/>
              <a:buNone/>
              <a:defRPr sz="32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61" name="Google Shape;161;p59"/>
          <p:cNvPicPr preferRelativeResize="0"/>
          <p:nvPr/>
        </p:nvPicPr>
        <p:blipFill rotWithShape="1">
          <a:blip r:embed="rId2">
            <a:alphaModFix/>
          </a:blip>
          <a:srcRect/>
          <a:stretch/>
        </p:blipFill>
        <p:spPr>
          <a:xfrm>
            <a:off x="11232535" y="124631"/>
            <a:ext cx="585788" cy="822325"/>
          </a:xfrm>
          <a:prstGeom prst="rect">
            <a:avLst/>
          </a:prstGeom>
          <a:noFill/>
          <a:ln>
            <a:noFill/>
          </a:ln>
        </p:spPr>
      </p:pic>
    </p:spTree>
    <p:extLst>
      <p:ext uri="{BB962C8B-B14F-4D97-AF65-F5344CB8AC3E}">
        <p14:creationId xmlns:p14="http://schemas.microsoft.com/office/powerpoint/2010/main" val="365003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0ED940B-7B12-41F0-8209-82B5D8B779F6}"/>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3" name="Fußzeilenplatzhalter 2">
            <a:extLst>
              <a:ext uri="{FF2B5EF4-FFF2-40B4-BE49-F238E27FC236}">
                <a16:creationId xmlns:a16="http://schemas.microsoft.com/office/drawing/2014/main" id="{47B76505-EFF0-4A7D-80A2-EFBDDCD07E2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143D21E-CE40-4918-8992-A511ACBF1487}"/>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320193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7C161-B53D-43FD-AE32-B1069437BDD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3B731DB-C9D8-4BB7-A5A9-818C4898F2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09B72F6-8A4C-4B84-B1E7-BCC7CCA4C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37BC3A7-BFF1-491D-9D60-EA135C917430}"/>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6" name="Fußzeilenplatzhalter 5">
            <a:extLst>
              <a:ext uri="{FF2B5EF4-FFF2-40B4-BE49-F238E27FC236}">
                <a16:creationId xmlns:a16="http://schemas.microsoft.com/office/drawing/2014/main" id="{03599B7D-EAF1-423A-A216-C35B50282C4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4460819-777F-4A5E-A1F2-7902AFB9343A}"/>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17300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2FB6F-9ECE-4C82-805B-53D6F6483F6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9F5C29A-B9A9-497E-A4C7-10F1E83DA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8CE5D08-7545-49EB-807A-A8989BB72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F00AD6E-47EF-430F-8AF0-8DC25D17E459}"/>
              </a:ext>
            </a:extLst>
          </p:cNvPr>
          <p:cNvSpPr>
            <a:spLocks noGrp="1"/>
          </p:cNvSpPr>
          <p:nvPr>
            <p:ph type="dt" sz="half" idx="10"/>
          </p:nvPr>
        </p:nvSpPr>
        <p:spPr/>
        <p:txBody>
          <a:bodyPr/>
          <a:lstStyle/>
          <a:p>
            <a:fld id="{664D944E-5B48-4D6B-B7AF-17B437CD7A90}" type="datetimeFigureOut">
              <a:rPr lang="de-DE" smtClean="0"/>
              <a:t>12.04.2022</a:t>
            </a:fld>
            <a:endParaRPr lang="de-DE"/>
          </a:p>
        </p:txBody>
      </p:sp>
      <p:sp>
        <p:nvSpPr>
          <p:cNvPr id="6" name="Fußzeilenplatzhalter 5">
            <a:extLst>
              <a:ext uri="{FF2B5EF4-FFF2-40B4-BE49-F238E27FC236}">
                <a16:creationId xmlns:a16="http://schemas.microsoft.com/office/drawing/2014/main" id="{1C289D3E-6431-4D0C-ADEB-27D0C00CD3A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AA4B615-AD0A-47B4-A116-7A24E3EA803A}"/>
              </a:ext>
            </a:extLst>
          </p:cNvPr>
          <p:cNvSpPr>
            <a:spLocks noGrp="1"/>
          </p:cNvSpPr>
          <p:nvPr>
            <p:ph type="sldNum" sz="quarter" idx="12"/>
          </p:nvPr>
        </p:nvSpPr>
        <p:spPr/>
        <p:txBody>
          <a:bodyPr/>
          <a:lstStyle/>
          <a:p>
            <a:fld id="{C147F5C5-2967-48B5-BA17-90759602FD5A}" type="slidenum">
              <a:rPr lang="de-DE" smtClean="0"/>
              <a:t>‹Nr.›</a:t>
            </a:fld>
            <a:endParaRPr lang="de-DE"/>
          </a:p>
        </p:txBody>
      </p:sp>
    </p:spTree>
    <p:extLst>
      <p:ext uri="{BB962C8B-B14F-4D97-AF65-F5344CB8AC3E}">
        <p14:creationId xmlns:p14="http://schemas.microsoft.com/office/powerpoint/2010/main" val="361295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jpe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7DBC5C5-5BCC-45A3-8E96-6C7AB12D4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526A038-0EDB-44AD-B36B-E9CB7CBDE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317697-CE58-4D7C-90A4-CBFDF1A5C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D944E-5B48-4D6B-B7AF-17B437CD7A90}" type="datetimeFigureOut">
              <a:rPr lang="de-DE" smtClean="0"/>
              <a:t>12.04.2022</a:t>
            </a:fld>
            <a:endParaRPr lang="de-DE"/>
          </a:p>
        </p:txBody>
      </p:sp>
      <p:sp>
        <p:nvSpPr>
          <p:cNvPr id="5" name="Fußzeilenplatzhalter 4">
            <a:extLst>
              <a:ext uri="{FF2B5EF4-FFF2-40B4-BE49-F238E27FC236}">
                <a16:creationId xmlns:a16="http://schemas.microsoft.com/office/drawing/2014/main" id="{EB9498E0-D327-48DF-A12A-8F8C037759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9641B8C-0D0F-4004-B446-F6B582008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7F5C5-2967-48B5-BA17-90759602FD5A}" type="slidenum">
              <a:rPr lang="de-DE" smtClean="0"/>
              <a:t>‹Nr.›</a:t>
            </a:fld>
            <a:endParaRPr lang="de-DE"/>
          </a:p>
        </p:txBody>
      </p:sp>
    </p:spTree>
    <p:extLst>
      <p:ext uri="{BB962C8B-B14F-4D97-AF65-F5344CB8AC3E}">
        <p14:creationId xmlns:p14="http://schemas.microsoft.com/office/powerpoint/2010/main" val="56998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solidFill>
                  <a:prstClr val="black">
                    <a:tint val="75000"/>
                  </a:prstClr>
                </a:solidFill>
              </a:rPr>
              <a:pPr/>
              <a:t>4/12/2022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
        <p:nvSpPr>
          <p:cNvPr id="7" name="Rechteck 6"/>
          <p:cNvSpPr/>
          <p:nvPr userDrawn="1"/>
        </p:nvSpPr>
        <p:spPr>
          <a:xfrm>
            <a:off x="0" y="6415103"/>
            <a:ext cx="12192000" cy="504825"/>
          </a:xfrm>
          <a:prstGeom prst="rect">
            <a:avLst/>
          </a:prstGeom>
          <a:solidFill>
            <a:srgbClr val="146B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cxnSp>
        <p:nvCxnSpPr>
          <p:cNvPr id="8" name="Gerader Verbinder 7"/>
          <p:cNvCxnSpPr/>
          <p:nvPr userDrawn="1"/>
        </p:nvCxnSpPr>
        <p:spPr>
          <a:xfrm>
            <a:off x="251885" y="969963"/>
            <a:ext cx="10574867" cy="0"/>
          </a:xfrm>
          <a:prstGeom prst="line">
            <a:avLst/>
          </a:prstGeom>
          <a:ln w="19050">
            <a:solidFill>
              <a:srgbClr val="146B42"/>
            </a:solidFill>
          </a:ln>
        </p:spPr>
        <p:style>
          <a:lnRef idx="1">
            <a:schemeClr val="accent1"/>
          </a:lnRef>
          <a:fillRef idx="0">
            <a:schemeClr val="accent1"/>
          </a:fillRef>
          <a:effectRef idx="0">
            <a:schemeClr val="accent1"/>
          </a:effectRef>
          <a:fontRef idx="minor">
            <a:schemeClr val="tx1"/>
          </a:fontRef>
        </p:style>
      </p:cxnSp>
      <p:pic>
        <p:nvPicPr>
          <p:cNvPr id="9" name="Picture 9" descr="M:\Eigene Dateien\Administration\Vorlagen, Logos\Logos (alle Partner,Geldgeber, ECPAT)\ECPAT International\ECPAT LOGO_RES300.jp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206931" y="166688"/>
            <a:ext cx="73318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2"/>
          <p:cNvSpPr txBox="1">
            <a:spLocks noChangeArrowheads="1"/>
          </p:cNvSpPr>
          <p:nvPr userDrawn="1"/>
        </p:nvSpPr>
        <p:spPr bwMode="auto">
          <a:xfrm>
            <a:off x="10437284" y="6489700"/>
            <a:ext cx="142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fld id="{2271354C-7245-4F77-981D-EE96B9D5F6C0}" type="slidenum">
              <a:rPr lang="de-DE" altLang="de-DE" sz="1600" smtClean="0">
                <a:solidFill>
                  <a:prstClr val="white"/>
                </a:solidFill>
              </a:rPr>
              <a:pPr algn="r">
                <a:defRPr/>
              </a:pPr>
              <a:t>‹Nr.›</a:t>
            </a:fld>
            <a:endParaRPr lang="de-DE" altLang="de-DE">
              <a:solidFill>
                <a:prstClr val="white"/>
              </a:solidFill>
            </a:endParaRPr>
          </a:p>
        </p:txBody>
      </p:sp>
    </p:spTree>
    <p:extLst>
      <p:ext uri="{BB962C8B-B14F-4D97-AF65-F5344CB8AC3E}">
        <p14:creationId xmlns:p14="http://schemas.microsoft.com/office/powerpoint/2010/main" val="236358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0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0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61" name="Google Shape;61;p101"/>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62" name="Google Shape;62;p101"/>
          <p:cNvCxnSpPr/>
          <p:nvPr/>
        </p:nvCxnSpPr>
        <p:spPr>
          <a:xfrm>
            <a:off x="251885" y="969963"/>
            <a:ext cx="10574867" cy="0"/>
          </a:xfrm>
          <a:prstGeom prst="straightConnector1">
            <a:avLst/>
          </a:prstGeom>
          <a:noFill/>
          <a:ln w="19050" cap="flat" cmpd="sng">
            <a:solidFill>
              <a:srgbClr val="146B42"/>
            </a:solidFill>
            <a:prstDash val="solid"/>
            <a:miter lim="800000"/>
            <a:headEnd type="none" w="sm" len="sm"/>
            <a:tailEnd type="none" w="sm" len="sm"/>
          </a:ln>
        </p:spPr>
      </p:cxnSp>
      <p:pic>
        <p:nvPicPr>
          <p:cNvPr id="63" name="Google Shape;63;p101" descr="M:\Eigene Dateien\Administration\Vorlagen, Logos\Logos (alle Partner,Geldgeber, ECPAT)\ECPAT International\ECPAT LOGO_RES300.jpg"/>
          <p:cNvPicPr preferRelativeResize="0"/>
          <p:nvPr/>
        </p:nvPicPr>
        <p:blipFill rotWithShape="1">
          <a:blip r:embed="rId18">
            <a:alphaModFix/>
          </a:blip>
          <a:srcRect/>
          <a:stretch/>
        </p:blipFill>
        <p:spPr>
          <a:xfrm>
            <a:off x="11206931" y="166688"/>
            <a:ext cx="733184" cy="935038"/>
          </a:xfrm>
          <a:prstGeom prst="rect">
            <a:avLst/>
          </a:prstGeom>
          <a:noFill/>
          <a:ln>
            <a:noFill/>
          </a:ln>
        </p:spPr>
      </p:pic>
      <p:sp>
        <p:nvSpPr>
          <p:cNvPr id="64" name="Google Shape;64;p101"/>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de-DE" sz="1600" b="0" i="0" u="none" strike="noStrike" cap="none">
                <a:solidFill>
                  <a:srgbClr val="FFFFFF"/>
                </a:solidFill>
                <a:latin typeface="Calibri"/>
                <a:ea typeface="Calibri"/>
                <a:cs typeface="Calibri"/>
                <a:sym typeface="Calibri"/>
              </a:rPr>
              <a:t>‹Nr.›</a:t>
            </a:fld>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90521368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08DDB53-C830-4077-9CB5-5BC11D85BC31}"/>
              </a:ext>
            </a:extLst>
          </p:cNvPr>
          <p:cNvSpPr/>
          <p:nvPr userDrawn="1"/>
        </p:nvSpPr>
        <p:spPr>
          <a:xfrm>
            <a:off x="0" y="6415089"/>
            <a:ext cx="12192000" cy="504825"/>
          </a:xfrm>
          <a:prstGeom prst="rect">
            <a:avLst/>
          </a:prstGeom>
          <a:solidFill>
            <a:srgbClr val="146B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800" dirty="0"/>
          </a:p>
        </p:txBody>
      </p:sp>
      <p:sp>
        <p:nvSpPr>
          <p:cNvPr id="1027" name="Title Placeholder 1">
            <a:extLst>
              <a:ext uri="{FF2B5EF4-FFF2-40B4-BE49-F238E27FC236}">
                <a16:creationId xmlns:a16="http://schemas.microsoft.com/office/drawing/2014/main" id="{DC07A5A6-E6DA-456D-A980-7732842148F5}"/>
              </a:ext>
            </a:extLst>
          </p:cNvPr>
          <p:cNvSpPr>
            <a:spLocks noGrp="1" noChangeArrowheads="1"/>
          </p:cNvSpPr>
          <p:nvPr>
            <p:ph type="title"/>
          </p:nvPr>
        </p:nvSpPr>
        <p:spPr bwMode="auto">
          <a:xfrm>
            <a:off x="838201" y="398463"/>
            <a:ext cx="1024255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8" name="Text Placeholder 2">
            <a:extLst>
              <a:ext uri="{FF2B5EF4-FFF2-40B4-BE49-F238E27FC236}">
                <a16:creationId xmlns:a16="http://schemas.microsoft.com/office/drawing/2014/main" id="{A8F637FE-2C33-4E81-B815-3F3DABD6C89D}"/>
              </a:ext>
            </a:extLst>
          </p:cNvPr>
          <p:cNvSpPr>
            <a:spLocks noGrp="1" noChangeArrowheads="1"/>
          </p:cNvSpPr>
          <p:nvPr>
            <p:ph type="body" idx="1"/>
          </p:nvPr>
        </p:nvSpPr>
        <p:spPr bwMode="auto">
          <a:xfrm>
            <a:off x="838200" y="1317626"/>
            <a:ext cx="105156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cxnSp>
        <p:nvCxnSpPr>
          <p:cNvPr id="43" name="Gerader Verbinder 42">
            <a:extLst>
              <a:ext uri="{FF2B5EF4-FFF2-40B4-BE49-F238E27FC236}">
                <a16:creationId xmlns:a16="http://schemas.microsoft.com/office/drawing/2014/main" id="{1B696707-54A3-4412-8179-E808D0A3544F}"/>
              </a:ext>
            </a:extLst>
          </p:cNvPr>
          <p:cNvCxnSpPr/>
          <p:nvPr userDrawn="1"/>
        </p:nvCxnSpPr>
        <p:spPr>
          <a:xfrm>
            <a:off x="251884" y="969963"/>
            <a:ext cx="10574867" cy="0"/>
          </a:xfrm>
          <a:prstGeom prst="line">
            <a:avLst/>
          </a:prstGeom>
          <a:ln w="19050">
            <a:solidFill>
              <a:srgbClr val="146B42"/>
            </a:solidFill>
          </a:ln>
        </p:spPr>
        <p:style>
          <a:lnRef idx="1">
            <a:schemeClr val="accent1"/>
          </a:lnRef>
          <a:fillRef idx="0">
            <a:schemeClr val="accent1"/>
          </a:fillRef>
          <a:effectRef idx="0">
            <a:schemeClr val="accent1"/>
          </a:effectRef>
          <a:fontRef idx="minor">
            <a:schemeClr val="tx1"/>
          </a:fontRef>
        </p:style>
      </p:cxnSp>
      <p:pic>
        <p:nvPicPr>
          <p:cNvPr id="1030" name="Picture 9" descr="M:\Eigene Dateien\Administration\Vorlagen, Logos\Logos (alle Partner,Geldgeber, ECPAT)\ECPAT International\ECPAT LOGO_RES300.jpg">
            <a:extLst>
              <a:ext uri="{FF2B5EF4-FFF2-40B4-BE49-F238E27FC236}">
                <a16:creationId xmlns:a16="http://schemas.microsoft.com/office/drawing/2014/main" id="{22AE8654-5864-4F8A-8FDB-58B524C61C2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015134" y="133350"/>
            <a:ext cx="87841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feld 2">
            <a:extLst>
              <a:ext uri="{FF2B5EF4-FFF2-40B4-BE49-F238E27FC236}">
                <a16:creationId xmlns:a16="http://schemas.microsoft.com/office/drawing/2014/main" id="{CB010719-E911-4CAB-8C04-8376E9EBA78C}"/>
              </a:ext>
            </a:extLst>
          </p:cNvPr>
          <p:cNvSpPr txBox="1">
            <a:spLocks noChangeArrowheads="1"/>
          </p:cNvSpPr>
          <p:nvPr userDrawn="1"/>
        </p:nvSpPr>
        <p:spPr bwMode="auto">
          <a:xfrm>
            <a:off x="10437284" y="6489700"/>
            <a:ext cx="1422400" cy="3381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C086BF6F-C1B9-4D69-9100-7BEAD6598F16}" type="slidenum">
              <a:rPr lang="de-DE" altLang="de-DE" sz="1600">
                <a:solidFill>
                  <a:schemeClr val="bg1"/>
                </a:solidFill>
              </a:rPr>
              <a:pPr algn="r"/>
              <a:t>‹Nr.›</a:t>
            </a:fld>
            <a:endParaRPr lang="de-DE" altLang="de-DE" sz="1800">
              <a:solidFill>
                <a:schemeClr val="bg1"/>
              </a:solidFill>
            </a:endParaRPr>
          </a:p>
        </p:txBody>
      </p:sp>
    </p:spTree>
    <p:extLst>
      <p:ext uri="{BB962C8B-B14F-4D97-AF65-F5344CB8AC3E}">
        <p14:creationId xmlns:p14="http://schemas.microsoft.com/office/powerpoint/2010/main" val="16539932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0" fontAlgn="base" hangingPunct="0">
        <a:lnSpc>
          <a:spcPct val="90000"/>
        </a:lnSpc>
        <a:spcBef>
          <a:spcPct val="0"/>
        </a:spcBef>
        <a:spcAft>
          <a:spcPct val="0"/>
        </a:spcAft>
        <a:defRPr sz="3200" b="1" kern="1200">
          <a:solidFill>
            <a:srgbClr val="146B42"/>
          </a:solidFill>
          <a:latin typeface="+mj-lt"/>
          <a:ea typeface="+mj-ea"/>
          <a:cs typeface="+mj-cs"/>
        </a:defRPr>
      </a:lvl1pPr>
      <a:lvl2pPr algn="ctr" rtl="0" eaLnBrk="0" fontAlgn="base" hangingPunct="0">
        <a:lnSpc>
          <a:spcPct val="90000"/>
        </a:lnSpc>
        <a:spcBef>
          <a:spcPct val="0"/>
        </a:spcBef>
        <a:spcAft>
          <a:spcPct val="0"/>
        </a:spcAft>
        <a:defRPr sz="3200" b="1">
          <a:solidFill>
            <a:srgbClr val="146B42"/>
          </a:solidFill>
          <a:latin typeface="Calibri Light" panose="020F0302020204030204" pitchFamily="34" charset="0"/>
        </a:defRPr>
      </a:lvl2pPr>
      <a:lvl3pPr algn="ctr" rtl="0" eaLnBrk="0" fontAlgn="base" hangingPunct="0">
        <a:lnSpc>
          <a:spcPct val="90000"/>
        </a:lnSpc>
        <a:spcBef>
          <a:spcPct val="0"/>
        </a:spcBef>
        <a:spcAft>
          <a:spcPct val="0"/>
        </a:spcAft>
        <a:defRPr sz="3200" b="1">
          <a:solidFill>
            <a:srgbClr val="146B42"/>
          </a:solidFill>
          <a:latin typeface="Calibri Light" panose="020F0302020204030204" pitchFamily="34" charset="0"/>
        </a:defRPr>
      </a:lvl3pPr>
      <a:lvl4pPr algn="ctr" rtl="0" eaLnBrk="0" fontAlgn="base" hangingPunct="0">
        <a:lnSpc>
          <a:spcPct val="90000"/>
        </a:lnSpc>
        <a:spcBef>
          <a:spcPct val="0"/>
        </a:spcBef>
        <a:spcAft>
          <a:spcPct val="0"/>
        </a:spcAft>
        <a:defRPr sz="3200" b="1">
          <a:solidFill>
            <a:srgbClr val="146B42"/>
          </a:solidFill>
          <a:latin typeface="Calibri Light" panose="020F0302020204030204" pitchFamily="34" charset="0"/>
        </a:defRPr>
      </a:lvl4pPr>
      <a:lvl5pPr algn="ctr" rtl="0" eaLnBrk="0" fontAlgn="base" hangingPunct="0">
        <a:lnSpc>
          <a:spcPct val="90000"/>
        </a:lnSpc>
        <a:spcBef>
          <a:spcPct val="0"/>
        </a:spcBef>
        <a:spcAft>
          <a:spcPct val="0"/>
        </a:spcAft>
        <a:defRPr sz="3200" b="1">
          <a:solidFill>
            <a:srgbClr val="146B42"/>
          </a:solidFill>
          <a:latin typeface="Calibri Light" panose="020F0302020204030204" pitchFamily="34" charset="0"/>
        </a:defRPr>
      </a:lvl5pPr>
      <a:lvl6pPr marL="457200" algn="ctr" rtl="0" fontAlgn="base">
        <a:lnSpc>
          <a:spcPct val="90000"/>
        </a:lnSpc>
        <a:spcBef>
          <a:spcPct val="0"/>
        </a:spcBef>
        <a:spcAft>
          <a:spcPct val="0"/>
        </a:spcAft>
        <a:defRPr sz="4400" b="1">
          <a:solidFill>
            <a:srgbClr val="146B42"/>
          </a:solidFill>
          <a:latin typeface="Calibri Light" panose="020F0302020204030204" pitchFamily="34" charset="0"/>
        </a:defRPr>
      </a:lvl6pPr>
      <a:lvl7pPr marL="914400" algn="ctr" rtl="0" fontAlgn="base">
        <a:lnSpc>
          <a:spcPct val="90000"/>
        </a:lnSpc>
        <a:spcBef>
          <a:spcPct val="0"/>
        </a:spcBef>
        <a:spcAft>
          <a:spcPct val="0"/>
        </a:spcAft>
        <a:defRPr sz="4400" b="1">
          <a:solidFill>
            <a:srgbClr val="146B42"/>
          </a:solidFill>
          <a:latin typeface="Calibri Light" panose="020F0302020204030204" pitchFamily="34" charset="0"/>
        </a:defRPr>
      </a:lvl7pPr>
      <a:lvl8pPr marL="1371600" algn="ctr" rtl="0" fontAlgn="base">
        <a:lnSpc>
          <a:spcPct val="90000"/>
        </a:lnSpc>
        <a:spcBef>
          <a:spcPct val="0"/>
        </a:spcBef>
        <a:spcAft>
          <a:spcPct val="0"/>
        </a:spcAft>
        <a:defRPr sz="4400" b="1">
          <a:solidFill>
            <a:srgbClr val="146B42"/>
          </a:solidFill>
          <a:latin typeface="Calibri Light" panose="020F0302020204030204" pitchFamily="34" charset="0"/>
        </a:defRPr>
      </a:lvl8pPr>
      <a:lvl9pPr marL="1828800" algn="ctr" rtl="0" fontAlgn="base">
        <a:lnSpc>
          <a:spcPct val="90000"/>
        </a:lnSpc>
        <a:spcBef>
          <a:spcPct val="0"/>
        </a:spcBef>
        <a:spcAft>
          <a:spcPct val="0"/>
        </a:spcAft>
        <a:defRPr sz="4400" b="1">
          <a:solidFill>
            <a:srgbClr val="146B42"/>
          </a:solidFill>
          <a:latin typeface="Calibri Light" panose="020F0302020204030204" pitchFamily="34" charset="0"/>
        </a:defRPr>
      </a:lvl9pPr>
    </p:titleStyle>
    <p:bodyStyle>
      <a:lvl1pPr marL="514350" indent="-514350" algn="l" rtl="0" eaLnBrk="0" fontAlgn="base" hangingPunct="0">
        <a:lnSpc>
          <a:spcPct val="90000"/>
        </a:lnSpc>
        <a:spcBef>
          <a:spcPts val="1000"/>
        </a:spcBef>
        <a:spcAft>
          <a:spcPct val="0"/>
        </a:spcAft>
        <a:buClr>
          <a:srgbClr val="146B42"/>
        </a:buClr>
        <a:buFont typeface="Wingdings" panose="05000000000000000000" pitchFamily="2" charset="2"/>
        <a:buChar char="§"/>
        <a:defRPr sz="2400" kern="1200">
          <a:solidFill>
            <a:schemeClr val="tx1"/>
          </a:solidFill>
          <a:latin typeface="+mn-lt"/>
          <a:ea typeface="+mn-ea"/>
          <a:cs typeface="+mn-cs"/>
        </a:defRPr>
      </a:lvl1pPr>
      <a:lvl2pPr marL="914400" indent="-457200" algn="l" rtl="0" eaLnBrk="0" fontAlgn="base" hangingPunct="0">
        <a:lnSpc>
          <a:spcPct val="90000"/>
        </a:lnSpc>
        <a:spcBef>
          <a:spcPts val="500"/>
        </a:spcBef>
        <a:spcAft>
          <a:spcPct val="0"/>
        </a:spcAft>
        <a:buClr>
          <a:srgbClr val="146B42"/>
        </a:buClr>
        <a:buFont typeface="Wingdings" panose="05000000000000000000" pitchFamily="2" charset="2"/>
        <a:buChar char="§"/>
        <a:defRPr sz="2400" kern="1200">
          <a:solidFill>
            <a:schemeClr val="tx1"/>
          </a:solidFill>
          <a:latin typeface="+mn-lt"/>
          <a:ea typeface="+mn-ea"/>
          <a:cs typeface="+mn-cs"/>
        </a:defRPr>
      </a:lvl2pPr>
      <a:lvl3pPr marL="1371600" indent="-457200" algn="l" rtl="0" eaLnBrk="0" fontAlgn="base" hangingPunct="0">
        <a:lnSpc>
          <a:spcPct val="90000"/>
        </a:lnSpc>
        <a:spcBef>
          <a:spcPts val="500"/>
        </a:spcBef>
        <a:spcAft>
          <a:spcPct val="0"/>
        </a:spcAft>
        <a:buClr>
          <a:srgbClr val="146B42"/>
        </a:buClr>
        <a:buFont typeface="Wingdings" panose="05000000000000000000" pitchFamily="2" charset="2"/>
        <a:buChar char="§"/>
        <a:defRPr sz="2000" kern="1200">
          <a:solidFill>
            <a:schemeClr val="tx1"/>
          </a:solidFill>
          <a:latin typeface="+mn-lt"/>
          <a:ea typeface="+mn-ea"/>
          <a:cs typeface="+mn-cs"/>
        </a:defRPr>
      </a:lvl3pPr>
      <a:lvl4pPr marL="1714500" indent="-342900" algn="l" rtl="0" eaLnBrk="0" fontAlgn="base" hangingPunct="0">
        <a:lnSpc>
          <a:spcPct val="90000"/>
        </a:lnSpc>
        <a:spcBef>
          <a:spcPts val="500"/>
        </a:spcBef>
        <a:spcAft>
          <a:spcPct val="0"/>
        </a:spcAft>
        <a:buClr>
          <a:srgbClr val="146B42"/>
        </a:buClr>
        <a:buFont typeface="Wingdings" panose="05000000000000000000" pitchFamily="2" charset="2"/>
        <a:buChar char="§"/>
        <a:defRPr kern="1200">
          <a:solidFill>
            <a:schemeClr val="tx1"/>
          </a:solidFill>
          <a:latin typeface="+mn-lt"/>
          <a:ea typeface="+mn-ea"/>
          <a:cs typeface="+mn-cs"/>
        </a:defRPr>
      </a:lvl4pPr>
      <a:lvl5pPr marL="2171700" indent="-342900" algn="l" rtl="0" eaLnBrk="0" fontAlgn="base" hangingPunct="0">
        <a:lnSpc>
          <a:spcPct val="90000"/>
        </a:lnSpc>
        <a:spcBef>
          <a:spcPts val="500"/>
        </a:spcBef>
        <a:spcAft>
          <a:spcPct val="0"/>
        </a:spcAft>
        <a:buClr>
          <a:srgbClr val="146B4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4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61" name="Google Shape;61;p42"/>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2" name="Google Shape;62;p42"/>
          <p:cNvCxnSpPr/>
          <p:nvPr/>
        </p:nvCxnSpPr>
        <p:spPr>
          <a:xfrm>
            <a:off x="251885" y="969963"/>
            <a:ext cx="10574867" cy="0"/>
          </a:xfrm>
          <a:prstGeom prst="straightConnector1">
            <a:avLst/>
          </a:prstGeom>
          <a:noFill/>
          <a:ln w="19050" cap="flat" cmpd="sng">
            <a:solidFill>
              <a:srgbClr val="146B42"/>
            </a:solidFill>
            <a:prstDash val="solid"/>
            <a:miter lim="800000"/>
            <a:headEnd type="none" w="sm" len="sm"/>
            <a:tailEnd type="none" w="sm" len="sm"/>
          </a:ln>
        </p:spPr>
      </p:cxnSp>
      <p:pic>
        <p:nvPicPr>
          <p:cNvPr id="63" name="Google Shape;63;p42" descr="M:\Eigene Dateien\Administration\Vorlagen, Logos\Logos (alle Partner,Geldgeber, ECPAT)\ECPAT International\ECPAT LOGO_RES300.jpg"/>
          <p:cNvPicPr preferRelativeResize="0"/>
          <p:nvPr/>
        </p:nvPicPr>
        <p:blipFill rotWithShape="1">
          <a:blip r:embed="rId19">
            <a:alphaModFix/>
          </a:blip>
          <a:srcRect/>
          <a:stretch/>
        </p:blipFill>
        <p:spPr>
          <a:xfrm>
            <a:off x="11206931" y="166688"/>
            <a:ext cx="733184" cy="935038"/>
          </a:xfrm>
          <a:prstGeom prst="rect">
            <a:avLst/>
          </a:prstGeom>
          <a:noFill/>
          <a:ln>
            <a:noFill/>
          </a:ln>
        </p:spPr>
      </p:pic>
      <p:sp>
        <p:nvSpPr>
          <p:cNvPr id="64" name="Google Shape;64;p42"/>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FFFFFF"/>
              </a:buClr>
              <a:buSzPts val="1600"/>
              <a:buFont typeface="Calibri"/>
              <a:buNone/>
            </a:pPr>
            <a:fld id="{00000000-1234-1234-1234-123412341234}" type="slidenum">
              <a:rPr lang="de-DE" sz="1600" b="0" i="0" u="none" strike="noStrike" cap="none">
                <a:solidFill>
                  <a:srgbClr val="FFFFFF"/>
                </a:solidFill>
                <a:latin typeface="Calibri"/>
                <a:ea typeface="Calibri"/>
                <a:cs typeface="Calibri"/>
                <a:sym typeface="Calibri"/>
              </a:rPr>
              <a:t>‹Nr.›</a:t>
            </a:fld>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30582482"/>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hyperlink" Target="https://www.travelife.info/index_new.php?menu=home&amp;lang=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hyperlink" Target="https://www.tourcert.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hyperlink" Target="https://www.gstcouncil.org/gstc-criteria/gstc-industry-criteria-for-tour-operato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7.xml"/><Relationship Id="rId5" Type="http://schemas.openxmlformats.org/officeDocument/2006/relationships/image" Target="../media/image19.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s://resourcecentre.savethechildren.net/node/5717/pdf/5717.pdf" TargetMode="External"/><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BB354-8DB5-499E-9F13-ABFB7BFC3642}"/>
              </a:ext>
            </a:extLst>
          </p:cNvPr>
          <p:cNvSpPr>
            <a:spLocks noGrp="1"/>
          </p:cNvSpPr>
          <p:nvPr>
            <p:ph type="ctrTitle"/>
          </p:nvPr>
        </p:nvSpPr>
        <p:spPr/>
        <p:txBody>
          <a:bodyPr/>
          <a:lstStyle/>
          <a:p>
            <a:r>
              <a:rPr lang="de-DE"/>
              <a:t>Hintergrund Verantwortung </a:t>
            </a:r>
            <a:r>
              <a:rPr lang="de-DE" dirty="0"/>
              <a:t>der Reisebranche</a:t>
            </a:r>
          </a:p>
        </p:txBody>
      </p:sp>
      <p:sp>
        <p:nvSpPr>
          <p:cNvPr id="3" name="Untertitel 2">
            <a:extLst>
              <a:ext uri="{FF2B5EF4-FFF2-40B4-BE49-F238E27FC236}">
                <a16:creationId xmlns:a16="http://schemas.microsoft.com/office/drawing/2014/main" id="{A2C2A496-0C13-4485-8AD5-173BC6A4F613}"/>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97284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7" name="Google Shape;357;p22"/>
          <p:cNvPicPr preferRelativeResize="0">
            <a:picLocks noGrp="1"/>
          </p:cNvPicPr>
          <p:nvPr>
            <p:ph type="body" idx="4294967295"/>
          </p:nvPr>
        </p:nvPicPr>
        <p:blipFill rotWithShape="1">
          <a:blip r:embed="rId3">
            <a:alphaModFix/>
          </a:blip>
          <a:srcRect/>
          <a:stretch/>
        </p:blipFill>
        <p:spPr>
          <a:xfrm>
            <a:off x="7638136" y="1784248"/>
            <a:ext cx="3387600" cy="3695100"/>
          </a:xfrm>
          <a:prstGeom prst="rect">
            <a:avLst/>
          </a:prstGeom>
          <a:noFill/>
          <a:ln>
            <a:noFill/>
          </a:ln>
        </p:spPr>
      </p:pic>
      <p:sp>
        <p:nvSpPr>
          <p:cNvPr id="358" name="Google Shape;358;p22"/>
          <p:cNvSpPr txBox="1"/>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146B42"/>
              </a:buClr>
              <a:buSzPts val="3200"/>
              <a:buFont typeface="Calibri"/>
              <a:buNone/>
              <a:tabLst/>
              <a:defRPr/>
            </a:pPr>
            <a:r>
              <a:rPr kumimoji="0" lang="de-DE" sz="3200" b="1" i="0" u="none" strike="noStrike" kern="0" cap="none" spc="0" normalizeH="0" baseline="0" noProof="0" dirty="0">
                <a:ln>
                  <a:noFill/>
                </a:ln>
                <a:solidFill>
                  <a:srgbClr val="146B42"/>
                </a:solidFill>
                <a:effectLst/>
                <a:uLnTx/>
                <a:uFillTx/>
                <a:latin typeface="Calibri Light" panose="020F0302020204030204" pitchFamily="34" charset="0"/>
                <a:ea typeface="Arial"/>
                <a:cs typeface="Calibri Light" panose="020F0302020204030204" pitchFamily="34" charset="0"/>
                <a:sym typeface="Arial"/>
              </a:rPr>
              <a:t>Richtlinien für Unternehmen im Tourismus</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ea typeface="Arial"/>
              <a:cs typeface="Calibri Light" panose="020F0302020204030204" pitchFamily="34" charset="0"/>
              <a:sym typeface="Arial"/>
            </a:endParaRPr>
          </a:p>
        </p:txBody>
      </p:sp>
      <p:sp>
        <p:nvSpPr>
          <p:cNvPr id="5" name="Google Shape;341;p21">
            <a:extLst>
              <a:ext uri="{FF2B5EF4-FFF2-40B4-BE49-F238E27FC236}">
                <a16:creationId xmlns:a16="http://schemas.microsoft.com/office/drawing/2014/main" id="{E56844B9-8C83-4BF1-9047-976B382AD50D}"/>
              </a:ext>
            </a:extLst>
          </p:cNvPr>
          <p:cNvSpPr txBox="1">
            <a:spLocks/>
          </p:cNvSpPr>
          <p:nvPr/>
        </p:nvSpPr>
        <p:spPr>
          <a:xfrm>
            <a:off x="526915" y="1190667"/>
            <a:ext cx="7111221"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de-DE" sz="2400" b="1" i="0" u="none" strike="noStrike" kern="0" cap="none" spc="0" normalizeH="0" baseline="0" noProof="0" dirty="0">
                <a:ln>
                  <a:noFill/>
                </a:ln>
                <a:solidFill>
                  <a:srgbClr val="146B42"/>
                </a:solidFill>
                <a:effectLst/>
                <a:uLnTx/>
                <a:uFillTx/>
                <a:latin typeface="Calibri" panose="020F0502020204030204" pitchFamily="34" charset="0"/>
                <a:cs typeface="Calibri" panose="020F0502020204030204" pitchFamily="34" charset="0"/>
                <a:sym typeface="Arial"/>
              </a:rPr>
              <a:t>Global Code </a:t>
            </a:r>
            <a:r>
              <a:rPr kumimoji="0" lang="de-DE" sz="2400" b="1" i="0" u="none" strike="noStrike" kern="0" cap="none" spc="0" normalizeH="0" baseline="0" noProof="0" dirty="0" err="1">
                <a:ln>
                  <a:noFill/>
                </a:ln>
                <a:solidFill>
                  <a:srgbClr val="146B42"/>
                </a:solidFill>
                <a:effectLst/>
                <a:uLnTx/>
                <a:uFillTx/>
                <a:latin typeface="Calibri" panose="020F0502020204030204" pitchFamily="34" charset="0"/>
                <a:cs typeface="Calibri" panose="020F0502020204030204" pitchFamily="34" charset="0"/>
                <a:sym typeface="Arial"/>
              </a:rPr>
              <a:t>of</a:t>
            </a:r>
            <a:r>
              <a:rPr kumimoji="0" lang="de-DE" sz="2400" b="1" i="0" u="none" strike="noStrike" kern="0" cap="none" spc="0" normalizeH="0" baseline="0" noProof="0" dirty="0">
                <a:ln>
                  <a:noFill/>
                </a:ln>
                <a:solidFill>
                  <a:srgbClr val="146B42"/>
                </a:solidFill>
                <a:effectLst/>
                <a:uLnTx/>
                <a:uFillTx/>
                <a:latin typeface="Calibri" panose="020F0502020204030204" pitchFamily="34" charset="0"/>
                <a:cs typeface="Calibri" panose="020F0502020204030204" pitchFamily="34" charset="0"/>
                <a:sym typeface="Arial"/>
              </a:rPr>
              <a:t> </a:t>
            </a:r>
            <a:r>
              <a:rPr kumimoji="0" lang="de-DE" sz="2400" b="1" i="0" u="none" strike="noStrike" kern="0" cap="none" spc="0" normalizeH="0" baseline="0" noProof="0" dirty="0" err="1">
                <a:ln>
                  <a:noFill/>
                </a:ln>
                <a:solidFill>
                  <a:srgbClr val="146B42"/>
                </a:solidFill>
                <a:effectLst/>
                <a:uLnTx/>
                <a:uFillTx/>
                <a:latin typeface="Calibri" panose="020F0502020204030204" pitchFamily="34" charset="0"/>
                <a:cs typeface="Calibri" panose="020F0502020204030204" pitchFamily="34" charset="0"/>
                <a:sym typeface="Arial"/>
              </a:rPr>
              <a:t>Ethics</a:t>
            </a:r>
            <a:r>
              <a:rPr kumimoji="0" lang="de-DE" sz="2400" b="1" i="0" u="none" strike="noStrike" kern="0" cap="none" spc="0" normalizeH="0" baseline="0" noProof="0" dirty="0">
                <a:ln>
                  <a:noFill/>
                </a:ln>
                <a:solidFill>
                  <a:srgbClr val="146B42"/>
                </a:solidFill>
                <a:effectLst/>
                <a:uLnTx/>
                <a:uFillTx/>
                <a:latin typeface="Calibri" panose="020F0502020204030204" pitchFamily="34" charset="0"/>
                <a:cs typeface="Calibri" panose="020F0502020204030204" pitchFamily="34" charset="0"/>
                <a:sym typeface="Arial"/>
              </a:rPr>
              <a:t> </a:t>
            </a:r>
            <a:r>
              <a:rPr kumimoji="0" lang="de-DE" sz="2400" b="1" i="0" u="none" strike="noStrike" kern="0" cap="none" spc="0" normalizeH="0" baseline="0" noProof="0" dirty="0" err="1">
                <a:ln>
                  <a:noFill/>
                </a:ln>
                <a:solidFill>
                  <a:srgbClr val="146B42"/>
                </a:solidFill>
                <a:effectLst/>
                <a:uLnTx/>
                <a:uFillTx/>
                <a:latin typeface="Calibri" panose="020F0502020204030204" pitchFamily="34" charset="0"/>
                <a:cs typeface="Calibri" panose="020F0502020204030204" pitchFamily="34" charset="0"/>
                <a:sym typeface="Arial"/>
              </a:rPr>
              <a:t>for</a:t>
            </a:r>
            <a:r>
              <a:rPr kumimoji="0" lang="de-DE" sz="2400" b="1" i="0" u="none" strike="noStrike" kern="0" cap="none" spc="0" normalizeH="0" baseline="0" noProof="0" dirty="0">
                <a:ln>
                  <a:noFill/>
                </a:ln>
                <a:solidFill>
                  <a:srgbClr val="146B42"/>
                </a:solidFill>
                <a:effectLst/>
                <a:uLnTx/>
                <a:uFillTx/>
                <a:latin typeface="Calibri" panose="020F0502020204030204" pitchFamily="34" charset="0"/>
                <a:cs typeface="Calibri" panose="020F0502020204030204" pitchFamily="34" charset="0"/>
                <a:sym typeface="Arial"/>
              </a:rPr>
              <a:t> Tourism</a:t>
            </a:r>
            <a:r>
              <a:rPr kumimoji="0" lang="de-DE" sz="2400" b="0" i="0" u="none" strike="noStrike" kern="0" cap="none" spc="0" normalizeH="0" baseline="0" noProof="0" dirty="0">
                <a:ln>
                  <a:noFill/>
                </a:ln>
                <a:solidFill>
                  <a:srgbClr val="146B42"/>
                </a:solidFill>
                <a:effectLst/>
                <a:uLnTx/>
                <a:uFillTx/>
                <a:latin typeface="Calibri" panose="020F0502020204030204" pitchFamily="34" charset="0"/>
                <a:cs typeface="Calibri" panose="020F0502020204030204" pitchFamily="34" charset="0"/>
                <a:sym typeface="Arial"/>
              </a:rPr>
              <a:t> </a:t>
            </a: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lang="de-D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de-DE" sz="24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Artikel 2:</a:t>
            </a: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lang="de-DE" sz="1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42900" marR="0" lvl="0" indent="-3429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Artikel 2.2 „[…] insbesondere die individuellen Rechte der sensibelsten Gruppen, vor allem der Kinder, […] sollten gefördert werden […].“</a:t>
            </a:r>
          </a:p>
          <a:p>
            <a:pPr marL="342900" marR="0" lvl="0" indent="-3429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Artikel 2.3 „ die sexuelle Ausbeutung, besonders bei Kindern, widerspricht den grundlegenden Zielen des Tourismus und ist die Verneinung des Tourismus; als solche sollte sie in Übereinstimmung mit dem Völkerrecht und in Zusammenarbeit aller betroffenen Länder energisch bekämpft und […] bestraft werden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0"/>
          <p:cNvSpPr txBox="1">
            <a:spLocks noGrp="1"/>
          </p:cNvSpPr>
          <p:nvPr>
            <p:ph type="title"/>
          </p:nvPr>
        </p:nvSpPr>
        <p:spPr>
          <a:xfrm>
            <a:off x="701336" y="365129"/>
            <a:ext cx="10652464" cy="620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latin typeface="Calibri Light" panose="020F0302020204030204" pitchFamily="34" charset="0"/>
                <a:cs typeface="Calibri Light" panose="020F0302020204030204" pitchFamily="34" charset="0"/>
              </a:rPr>
              <a:t>Lieferkettengesetz</a:t>
            </a:r>
            <a:endParaRPr sz="3200" b="1" dirty="0">
              <a:solidFill>
                <a:srgbClr val="146B42"/>
              </a:solidFill>
              <a:latin typeface="Calibri Light" panose="020F0302020204030204" pitchFamily="34" charset="0"/>
              <a:cs typeface="Calibri Light" panose="020F0302020204030204" pitchFamily="34" charset="0"/>
            </a:endParaRPr>
          </a:p>
        </p:txBody>
      </p:sp>
      <p:sp>
        <p:nvSpPr>
          <p:cNvPr id="4" name="Google Shape;327;p19">
            <a:extLst>
              <a:ext uri="{FF2B5EF4-FFF2-40B4-BE49-F238E27FC236}">
                <a16:creationId xmlns:a16="http://schemas.microsoft.com/office/drawing/2014/main" id="{4796A1B8-C78E-47CA-B21E-6EC952FC48E0}"/>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429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cs typeface="Calibri"/>
                <a:sym typeface="Calibri"/>
              </a:rPr>
              <a:t>2020 hat die Bundesregierung ein Monitoring durchgeführt, um zu überprüfen, wie viele Unternehmen ihrer Sorgfaltspflicht laut Nationaler Aktionsplan Wirtschaft und Menschenrechte (NAP) nachkommen</a:t>
            </a:r>
            <a:endParaRPr kumimoji="0" lang="de-DE" sz="3200" b="0" i="0" u="none" strike="noStrike" kern="0" cap="none" spc="0" normalizeH="0" baseline="0" noProof="0" dirty="0">
              <a:ln>
                <a:noFill/>
              </a:ln>
              <a:solidFill>
                <a:srgbClr val="000000"/>
              </a:solidFill>
              <a:effectLst/>
              <a:uLnTx/>
              <a:uFillTx/>
              <a:latin typeface="Calibri"/>
              <a:cs typeface="Calibri"/>
              <a:sym typeface="Calibri"/>
            </a:endParaRPr>
          </a:p>
          <a:p>
            <a:pPr marL="571500" marR="0" lvl="0" indent="-3429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429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cs typeface="Calibri"/>
                <a:sym typeface="Calibri"/>
              </a:rPr>
              <a:t>Das Ergebnis: nur 13-17% der Unternehmen setzen freiwillig Maßnahmen um</a:t>
            </a:r>
            <a:endParaRPr kumimoji="0" lang="de-DE" sz="3200" b="0" i="0" u="none" strike="noStrike" kern="0" cap="none" spc="0" normalizeH="0" baseline="0" noProof="0" dirty="0">
              <a:ln>
                <a:noFill/>
              </a:ln>
              <a:solidFill>
                <a:srgbClr val="000000"/>
              </a:solidFill>
              <a:effectLst/>
              <a:uLnTx/>
              <a:uFillTx/>
              <a:latin typeface="Calibri"/>
              <a:cs typeface="Calibri"/>
              <a:sym typeface="Calibri"/>
            </a:endParaRPr>
          </a:p>
          <a:p>
            <a:pPr marL="914400" marR="0" lvl="0" indent="-4572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endParaRPr kumimoji="0" lang="de-DE" sz="32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429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cs typeface="Calibri"/>
                <a:sym typeface="Calibri"/>
              </a:rPr>
              <a:t>Dies hat zu der Erkenntnis geführt, Freiwilligkeit allein scheint nicht ausreichend zu sein</a:t>
            </a:r>
            <a:endParaRPr kumimoji="0" lang="de-DE" sz="3200" b="0" i="0" u="none" strike="noStrike" kern="0" cap="none" spc="0" normalizeH="0" baseline="0" noProof="0" dirty="0">
              <a:ln>
                <a:noFill/>
              </a:ln>
              <a:solidFill>
                <a:srgbClr val="000000"/>
              </a:solidFill>
              <a:effectLst/>
              <a:uLnTx/>
              <a:uFillTx/>
              <a:latin typeface="Calibri"/>
              <a:cs typeface="Calibri"/>
              <a:sym typeface="Calibri"/>
            </a:endParaRPr>
          </a:p>
          <a:p>
            <a:pPr marL="571500" marR="0" lvl="0" indent="-3429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42900" algn="l" defTabSz="914400" rtl="0" eaLnBrk="1" fontAlgn="auto" latinLnBrk="0" hangingPunct="1">
              <a:lnSpc>
                <a:spcPct val="90000"/>
              </a:lnSpc>
              <a:spcBef>
                <a:spcPts val="1000"/>
              </a:spcBef>
              <a:spcAft>
                <a:spcPts val="0"/>
              </a:spcAft>
              <a:buClr>
                <a:srgbClr val="146B42"/>
              </a:buClr>
              <a:buSzPct val="1000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cs typeface="Calibri"/>
                <a:sym typeface="Calibri"/>
              </a:rPr>
              <a:t>Am 11.06.2021 hat die Regierung das Lieferkettengesetz beschlossen.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a:extLst>
              <a:ext uri="{FF2B5EF4-FFF2-40B4-BE49-F238E27FC236}">
                <a16:creationId xmlns:a16="http://schemas.microsoft.com/office/drawing/2014/main" id="{B4AFFA77-0F89-42FD-A19F-54DFCAC4F670}"/>
              </a:ext>
            </a:extLst>
          </p:cNvPr>
          <p:cNvSpPr>
            <a:spLocks noGrp="1" noChangeArrowheads="1"/>
          </p:cNvSpPr>
          <p:nvPr>
            <p:ph type="title"/>
          </p:nvPr>
        </p:nvSpPr>
        <p:spPr>
          <a:xfrm>
            <a:off x="2152650" y="381000"/>
            <a:ext cx="7385050" cy="571500"/>
          </a:xfrm>
        </p:spPr>
        <p:txBody>
          <a:bodyPr/>
          <a:lstStyle/>
          <a:p>
            <a:r>
              <a:rPr lang="de-DE" altLang="de-DE"/>
              <a:t>Handlungsrahmen für Unternehmen</a:t>
            </a:r>
          </a:p>
        </p:txBody>
      </p:sp>
      <p:sp>
        <p:nvSpPr>
          <p:cNvPr id="16387" name="Foliennummernplatzhalter 3">
            <a:extLst>
              <a:ext uri="{FF2B5EF4-FFF2-40B4-BE49-F238E27FC236}">
                <a16:creationId xmlns:a16="http://schemas.microsoft.com/office/drawing/2014/main" id="{ED710C37-51CE-4819-A9E7-C22DFCBF7949}"/>
              </a:ext>
            </a:extLst>
          </p:cNvPr>
          <p:cNvSpPr>
            <a:spLocks noGrp="1"/>
          </p:cNvSpPr>
          <p:nvPr>
            <p:ph type="sldNum" sz="quarter" idx="4294967295"/>
          </p:nvPr>
        </p:nvSpPr>
        <p:spPr bwMode="auto">
          <a:xfrm>
            <a:off x="152400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30FB0DB-2F9E-4BA8-A89D-004304D3D3C1}" type="slidenum">
              <a:rPr kumimoji="0" lang="de-DE" altLang="de-DE"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l" defTabSz="457200" rtl="0" eaLnBrk="0" fontAlgn="base" latinLnBrk="0" hangingPunct="0">
                <a:lnSpc>
                  <a:spcPct val="100000"/>
                </a:lnSpc>
                <a:spcBef>
                  <a:spcPct val="0"/>
                </a:spcBef>
                <a:spcAft>
                  <a:spcPct val="0"/>
                </a:spcAft>
                <a:buClrTx/>
                <a:buSzTx/>
                <a:buFontTx/>
                <a:buNone/>
                <a:tabLst/>
                <a:defRPr/>
              </a:pPr>
              <a:t>12</a:t>
            </a:fld>
            <a:endParaRPr kumimoji="0" lang="de-DE" altLang="de-DE"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388" name="Inhaltsplatzhalter 1">
            <a:extLst>
              <a:ext uri="{FF2B5EF4-FFF2-40B4-BE49-F238E27FC236}">
                <a16:creationId xmlns:a16="http://schemas.microsoft.com/office/drawing/2014/main" id="{4AA2EFCD-796F-4759-846D-A062C7946590}"/>
              </a:ext>
            </a:extLst>
          </p:cNvPr>
          <p:cNvSpPr>
            <a:spLocks noGrp="1" noChangeArrowheads="1"/>
          </p:cNvSpPr>
          <p:nvPr>
            <p:ph idx="1"/>
          </p:nvPr>
        </p:nvSpPr>
        <p:spPr>
          <a:xfrm>
            <a:off x="1884363" y="1338263"/>
            <a:ext cx="8564562" cy="4711700"/>
          </a:xfrm>
        </p:spPr>
        <p:txBody>
          <a:bodyPr/>
          <a:lstStyle/>
          <a:p>
            <a:r>
              <a:rPr lang="de-DE" altLang="de-DE" sz="2000"/>
              <a:t>UN Leitprinzipien für Wirtschaft und Menschenrechte (UNGP)</a:t>
            </a:r>
            <a:endParaRPr lang="en-US" altLang="de-DE" sz="2000"/>
          </a:p>
        </p:txBody>
      </p:sp>
      <p:pic>
        <p:nvPicPr>
          <p:cNvPr id="16389" name="Picture 2">
            <a:extLst>
              <a:ext uri="{FF2B5EF4-FFF2-40B4-BE49-F238E27FC236}">
                <a16:creationId xmlns:a16="http://schemas.microsoft.com/office/drawing/2014/main" id="{582C7F52-7A86-4B37-A194-90668DB05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14" y="1822450"/>
            <a:ext cx="3222625"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abgerundete Ecken 10">
            <a:extLst>
              <a:ext uri="{FF2B5EF4-FFF2-40B4-BE49-F238E27FC236}">
                <a16:creationId xmlns:a16="http://schemas.microsoft.com/office/drawing/2014/main" id="{73E204BB-9F2C-423E-A985-32A9055312AF}"/>
              </a:ext>
            </a:extLst>
          </p:cNvPr>
          <p:cNvSpPr/>
          <p:nvPr/>
        </p:nvSpPr>
        <p:spPr>
          <a:xfrm>
            <a:off x="3546475" y="2173288"/>
            <a:ext cx="1060450" cy="267335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feld 11">
            <a:extLst>
              <a:ext uri="{FF2B5EF4-FFF2-40B4-BE49-F238E27FC236}">
                <a16:creationId xmlns:a16="http://schemas.microsoft.com/office/drawing/2014/main" id="{CB3DD337-29DE-49E9-BAE5-954DFC546B17}"/>
              </a:ext>
            </a:extLst>
          </p:cNvPr>
          <p:cNvSpPr txBox="1"/>
          <p:nvPr/>
        </p:nvSpPr>
        <p:spPr>
          <a:xfrm>
            <a:off x="6734176" y="2195513"/>
            <a:ext cx="3597275" cy="2062162"/>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146B42"/>
                </a:solidFill>
                <a:effectLst/>
                <a:uLnTx/>
                <a:uFillTx/>
                <a:latin typeface="Calibri Light" panose="020F0302020204030204"/>
                <a:ea typeface="+mn-ea"/>
                <a:cs typeface="+mn-cs"/>
              </a:rPr>
              <a:t>Due Diligence (Sorgfaltspflicht)</a:t>
            </a:r>
            <a:endParaRPr kumimoji="0" lang="de-DE" sz="1600" b="0" i="0" u="none" strike="noStrike" kern="1200" cap="none" spc="0" normalizeH="0" baseline="0" noProof="0" dirty="0">
              <a:ln>
                <a:noFill/>
              </a:ln>
              <a:solidFill>
                <a:srgbClr val="335B74"/>
              </a:solidFill>
              <a:effectLst/>
              <a:uLnTx/>
              <a:uFillTx/>
              <a:latin typeface="Calibri Light" panose="020F0302020204030204"/>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Light" panose="020F0302020204030204"/>
                <a:ea typeface="+mn-ea"/>
                <a:cs typeface="+mn-cs"/>
              </a:rPr>
              <a:t>Sorgfaltsstrategie, </a:t>
            </a:r>
            <a:r>
              <a:rPr kumimoji="0" lang="de-DE" alt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die </a:t>
            </a: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die möglichen und tatsächlichen Folgen der Unternehmenstätigkeit auf die Menschenrechte identifiziert</a:t>
            </a: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MR-Verletzungen vorbeugt und</a:t>
            </a: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angemessene Strategien zum Schutz entwickelt </a:t>
            </a:r>
            <a:endParaRPr kumimoji="0" lang="de-DE"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4" name="Rechteck: abgerundete Ecken 13">
            <a:extLst>
              <a:ext uri="{FF2B5EF4-FFF2-40B4-BE49-F238E27FC236}">
                <a16:creationId xmlns:a16="http://schemas.microsoft.com/office/drawing/2014/main" id="{015DB59A-AC55-4A63-9F03-328DAE307670}"/>
              </a:ext>
            </a:extLst>
          </p:cNvPr>
          <p:cNvSpPr/>
          <p:nvPr/>
        </p:nvSpPr>
        <p:spPr>
          <a:xfrm>
            <a:off x="4606925" y="2181226"/>
            <a:ext cx="1060450" cy="2665413"/>
          </a:xfrm>
          <a:prstGeom prst="roundRect">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93" name="Grafik 4">
            <a:extLst>
              <a:ext uri="{FF2B5EF4-FFF2-40B4-BE49-F238E27FC236}">
                <a16:creationId xmlns:a16="http://schemas.microsoft.com/office/drawing/2014/main" id="{20009140-CBD5-46B9-87BC-3D21FF84C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514" y="5003801"/>
            <a:ext cx="771683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feil: nach unten 15">
            <a:extLst>
              <a:ext uri="{FF2B5EF4-FFF2-40B4-BE49-F238E27FC236}">
                <a16:creationId xmlns:a16="http://schemas.microsoft.com/office/drawing/2014/main" id="{FA69BDA3-5431-41F7-9919-DE66B24E6261}"/>
              </a:ext>
            </a:extLst>
          </p:cNvPr>
          <p:cNvSpPr/>
          <p:nvPr/>
        </p:nvSpPr>
        <p:spPr>
          <a:xfrm>
            <a:off x="8148639" y="4227514"/>
            <a:ext cx="384175" cy="547687"/>
          </a:xfrm>
          <a:prstGeom prst="downArrow">
            <a:avLst/>
          </a:prstGeom>
          <a:solidFill>
            <a:srgbClr val="146B42"/>
          </a:solidFill>
          <a:ln>
            <a:solidFill>
              <a:srgbClr val="146B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Pfeil: nach unten 21">
            <a:extLst>
              <a:ext uri="{FF2B5EF4-FFF2-40B4-BE49-F238E27FC236}">
                <a16:creationId xmlns:a16="http://schemas.microsoft.com/office/drawing/2014/main" id="{47362BA0-30D8-4F94-B743-7700A4DBB5CE}"/>
              </a:ext>
            </a:extLst>
          </p:cNvPr>
          <p:cNvSpPr/>
          <p:nvPr/>
        </p:nvSpPr>
        <p:spPr>
          <a:xfrm rot="16200000">
            <a:off x="6038851" y="2952751"/>
            <a:ext cx="385762" cy="547687"/>
          </a:xfrm>
          <a:prstGeom prst="downArrow">
            <a:avLst/>
          </a:prstGeom>
          <a:solidFill>
            <a:srgbClr val="146B42"/>
          </a:solidFill>
          <a:ln>
            <a:solidFill>
              <a:srgbClr val="146B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96" name="Grafik 8">
            <a:extLst>
              <a:ext uri="{FF2B5EF4-FFF2-40B4-BE49-F238E27FC236}">
                <a16:creationId xmlns:a16="http://schemas.microsoft.com/office/drawing/2014/main" id="{99E75DF2-94CA-476A-9A06-FF8AEB9EFD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864" y="179388"/>
            <a:ext cx="8969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a:extLst>
              <a:ext uri="{FF2B5EF4-FFF2-40B4-BE49-F238E27FC236}">
                <a16:creationId xmlns:a16="http://schemas.microsoft.com/office/drawing/2014/main" id="{55C962BD-A312-4896-92AA-9F06537A8316}"/>
              </a:ext>
            </a:extLst>
          </p:cNvPr>
          <p:cNvSpPr txBox="1"/>
          <p:nvPr/>
        </p:nvSpPr>
        <p:spPr>
          <a:xfrm>
            <a:off x="3071814" y="6146800"/>
            <a:ext cx="6472237" cy="306388"/>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146B42"/>
                </a:solidFill>
                <a:effectLst/>
                <a:uLnTx/>
                <a:uFillTx/>
                <a:latin typeface="Calibri" panose="020F0502020204030204"/>
                <a:ea typeface="+mn-ea"/>
                <a:cs typeface="+mn-cs"/>
              </a:rPr>
              <a:t>Weitere Informationen für Tourismusunternehmen: www.humanrights-in-tourism.net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title"/>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latin typeface="Calibri Light" panose="020F0302020204030204" pitchFamily="34" charset="0"/>
                <a:cs typeface="Calibri Light" panose="020F0302020204030204" pitchFamily="34" charset="0"/>
              </a:rPr>
              <a:t>Risiken analysieren</a:t>
            </a:r>
            <a:endParaRPr dirty="0">
              <a:latin typeface="Calibri Light" panose="020F0302020204030204" pitchFamily="34" charset="0"/>
              <a:cs typeface="Calibri Light" panose="020F0302020204030204" pitchFamily="34" charset="0"/>
            </a:endParaRPr>
          </a:p>
        </p:txBody>
      </p:sp>
      <p:pic>
        <p:nvPicPr>
          <p:cNvPr id="364" name="Google Shape;364;p23"/>
          <p:cNvPicPr preferRelativeResize="0"/>
          <p:nvPr/>
        </p:nvPicPr>
        <p:blipFill rotWithShape="1">
          <a:blip r:embed="rId3">
            <a:alphaModFix/>
          </a:blip>
          <a:srcRect/>
          <a:stretch/>
        </p:blipFill>
        <p:spPr>
          <a:xfrm>
            <a:off x="356639" y="160288"/>
            <a:ext cx="896937" cy="703262"/>
          </a:xfrm>
          <a:prstGeom prst="rect">
            <a:avLst/>
          </a:prstGeom>
          <a:noFill/>
          <a:ln>
            <a:noFill/>
          </a:ln>
        </p:spPr>
      </p:pic>
      <p:pic>
        <p:nvPicPr>
          <p:cNvPr id="365" name="Google Shape;365;p23"/>
          <p:cNvPicPr preferRelativeResize="0"/>
          <p:nvPr/>
        </p:nvPicPr>
        <p:blipFill rotWithShape="1">
          <a:blip r:embed="rId4">
            <a:alphaModFix/>
          </a:blip>
          <a:srcRect/>
          <a:stretch/>
        </p:blipFill>
        <p:spPr>
          <a:xfrm>
            <a:off x="4888960" y="1897008"/>
            <a:ext cx="5795550" cy="3935225"/>
          </a:xfrm>
          <a:prstGeom prst="rect">
            <a:avLst/>
          </a:prstGeom>
          <a:noFill/>
          <a:ln>
            <a:noFill/>
          </a:ln>
        </p:spPr>
      </p:pic>
      <p:sp>
        <p:nvSpPr>
          <p:cNvPr id="367" name="Google Shape;367;p23"/>
          <p:cNvSpPr txBox="1"/>
          <p:nvPr/>
        </p:nvSpPr>
        <p:spPr>
          <a:xfrm>
            <a:off x="1037925" y="2559825"/>
            <a:ext cx="3056400" cy="172351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de-DE"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Get</a:t>
            </a:r>
            <a:r>
              <a:rPr kumimoji="0" lang="de-DE"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r>
              <a:rPr kumimoji="0" lang="de-DE" sz="2000" b="1"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started</a:t>
            </a:r>
            <a:r>
              <a:rPr kumimoji="0" lang="de-DE"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t>
            </a:r>
            <a:endParaRPr kumimoji="0"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endParaRPr kumimoji="0" sz="20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406400" marR="0" lvl="0" indent="-3429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Analyse </a:t>
            </a:r>
            <a:r>
              <a:rPr kumimoji="0" lang="de-DE"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Risks</a:t>
            </a:r>
            <a:endParaRPr kumimoji="0"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406400" marR="0" lvl="0" indent="-3429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0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Assess</a:t>
            </a:r>
            <a:r>
              <a:rPr kumimoji="0" lang="de-DE"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Impacts</a:t>
            </a:r>
            <a:endParaRPr kumimoji="0"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406400" marR="0" lvl="0" indent="-3429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Take Action</a:t>
            </a:r>
            <a:endParaRPr kumimoji="0" sz="2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368" name="Google Shape;368;p23"/>
          <p:cNvSpPr txBox="1"/>
          <p:nvPr/>
        </p:nvSpPr>
        <p:spPr>
          <a:xfrm>
            <a:off x="4686525" y="5972999"/>
            <a:ext cx="6331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de-DE" sz="1400" b="0" i="0" u="none" strike="noStrike" kern="0" cap="none" spc="0" normalizeH="0" baseline="0" noProof="0" dirty="0">
                <a:ln>
                  <a:noFill/>
                </a:ln>
                <a:solidFill>
                  <a:srgbClr val="000000"/>
                </a:solidFill>
                <a:effectLst/>
                <a:uLnTx/>
                <a:uFillTx/>
                <a:latin typeface="Arial"/>
                <a:ea typeface="Arial"/>
                <a:cs typeface="Arial"/>
                <a:sym typeface="Arial"/>
              </a:rPr>
              <a:t>Weitere Informationen: https://www.humanrights-in-tourism.net/get-started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9" name="Google Shape;369;p23"/>
          <p:cNvSpPr/>
          <p:nvPr/>
        </p:nvSpPr>
        <p:spPr>
          <a:xfrm>
            <a:off x="3502125" y="3311025"/>
            <a:ext cx="1184400" cy="786600"/>
          </a:xfrm>
          <a:prstGeom prst="rightArrow">
            <a:avLst>
              <a:gd name="adj1" fmla="val 50000"/>
              <a:gd name="adj2" fmla="val 500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341;p21">
            <a:extLst>
              <a:ext uri="{FF2B5EF4-FFF2-40B4-BE49-F238E27FC236}">
                <a16:creationId xmlns:a16="http://schemas.microsoft.com/office/drawing/2014/main" id="{ACB685D8-1B50-4C08-A745-7A512824F700}"/>
              </a:ext>
            </a:extLst>
          </p:cNvPr>
          <p:cNvSpPr txBox="1">
            <a:spLocks/>
          </p:cNvSpPr>
          <p:nvPr/>
        </p:nvSpPr>
        <p:spPr>
          <a:xfrm>
            <a:off x="526915" y="1190667"/>
            <a:ext cx="8675451" cy="9396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Get Started Tool</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vom</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Roundtable Human Rights in Tourism</a:t>
            </a: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lang="de-D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08F3DB-7BFC-4542-8E59-54448BADE297}"/>
              </a:ext>
            </a:extLst>
          </p:cNvPr>
          <p:cNvSpPr>
            <a:spLocks noGrp="1"/>
          </p:cNvSpPr>
          <p:nvPr>
            <p:ph type="title"/>
          </p:nvPr>
        </p:nvSpPr>
        <p:spPr>
          <a:xfrm>
            <a:off x="852835" y="-51342"/>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sz="3200" b="1" dirty="0">
                <a:solidFill>
                  <a:srgbClr val="146B42"/>
                </a:solidFill>
              </a:rPr>
              <a:t>Der Kinderschutzkodex für die Reisebranche</a:t>
            </a: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89D36-A9A2-49C9-AA68-EB02A546DC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Inhaltsplatzhalter 11">
            <a:extLst>
              <a:ext uri="{FF2B5EF4-FFF2-40B4-BE49-F238E27FC236}">
                <a16:creationId xmlns:a16="http://schemas.microsoft.com/office/drawing/2014/main" id="{C2B25266-4EF7-4C6B-96A7-43F31210F3A3}"/>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8042276" y="1602912"/>
            <a:ext cx="4149725" cy="4525962"/>
          </a:xfrm>
        </p:spPr>
      </p:pic>
      <p:pic>
        <p:nvPicPr>
          <p:cNvPr id="10" name="Grafik 9">
            <a:extLst>
              <a:ext uri="{FF2B5EF4-FFF2-40B4-BE49-F238E27FC236}">
                <a16:creationId xmlns:a16="http://schemas.microsoft.com/office/drawing/2014/main" id="{E5BD0860-4672-437F-AFC3-1010DB01768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2972" y="4763198"/>
            <a:ext cx="3706008" cy="1394507"/>
          </a:xfrm>
          <a:prstGeom prst="rect">
            <a:avLst/>
          </a:prstGeom>
        </p:spPr>
      </p:pic>
      <p:pic>
        <p:nvPicPr>
          <p:cNvPr id="16" name="Grafik 15" descr="Ein Bild, das Lampe, Obst enthält.&#10;&#10;Automatisch generierte Beschreibung">
            <a:extLst>
              <a:ext uri="{FF2B5EF4-FFF2-40B4-BE49-F238E27FC236}">
                <a16:creationId xmlns:a16="http://schemas.microsoft.com/office/drawing/2014/main" id="{3AED14A2-555D-4532-89C7-1C62C74BF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2805" y="2329789"/>
            <a:ext cx="4187961" cy="2511557"/>
          </a:xfrm>
          <a:prstGeom prst="rect">
            <a:avLst/>
          </a:prstGeom>
        </p:spPr>
      </p:pic>
      <p:pic>
        <p:nvPicPr>
          <p:cNvPr id="18" name="Grafik 17" descr="Ein Bild, das Raum, Szene, Gebäude enthält.&#10;&#10;Automatisch generierte Beschreibung">
            <a:extLst>
              <a:ext uri="{FF2B5EF4-FFF2-40B4-BE49-F238E27FC236}">
                <a16:creationId xmlns:a16="http://schemas.microsoft.com/office/drawing/2014/main" id="{3DDDD85C-6BAA-46B3-BD7E-2C8E835AD2B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835" y="1825407"/>
            <a:ext cx="2667000" cy="2667000"/>
          </a:xfrm>
          <a:prstGeom prst="rect">
            <a:avLst/>
          </a:prstGeom>
        </p:spPr>
      </p:pic>
      <p:pic>
        <p:nvPicPr>
          <p:cNvPr id="9" name="Picture 2" descr="Ähnliches Foto">
            <a:extLst>
              <a:ext uri="{FF2B5EF4-FFF2-40B4-BE49-F238E27FC236}">
                <a16:creationId xmlns:a16="http://schemas.microsoft.com/office/drawing/2014/main" id="{73C707A5-8B5F-4163-953F-D2FE86F0423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13320" y="1274227"/>
            <a:ext cx="2111125" cy="211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619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4"/>
          <p:cNvSpPr txBox="1">
            <a:spLocks noGrp="1"/>
          </p:cNvSpPr>
          <p:nvPr>
            <p:ph type="title"/>
          </p:nvPr>
        </p:nvSpPr>
        <p:spPr>
          <a:xfrm>
            <a:off x="428232" y="91151"/>
            <a:ext cx="10515600" cy="9730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err="1">
                <a:solidFill>
                  <a:srgbClr val="146B42"/>
                </a:solidFill>
                <a:latin typeface="Calibri Light" panose="020F0302020204030204" pitchFamily="34" charset="0"/>
                <a:cs typeface="Calibri Light" panose="020F0302020204030204" pitchFamily="34" charset="0"/>
              </a:rPr>
              <a:t>Travelife</a:t>
            </a:r>
            <a:endParaRPr dirty="0">
              <a:latin typeface="Calibri Light" panose="020F0302020204030204" pitchFamily="34" charset="0"/>
              <a:cs typeface="Calibri Light" panose="020F0302020204030204" pitchFamily="34" charset="0"/>
            </a:endParaRPr>
          </a:p>
        </p:txBody>
      </p:sp>
      <p:pic>
        <p:nvPicPr>
          <p:cNvPr id="377" name="Google Shape;377;p24" descr="Ein Bild, das Lampe, Obst enthält.&#10;&#10;Automatisch generierte Beschreibung"/>
          <p:cNvPicPr preferRelativeResize="0"/>
          <p:nvPr/>
        </p:nvPicPr>
        <p:blipFill rotWithShape="1">
          <a:blip r:embed="rId3">
            <a:alphaModFix/>
          </a:blip>
          <a:srcRect/>
          <a:stretch/>
        </p:blipFill>
        <p:spPr>
          <a:xfrm>
            <a:off x="10484046" y="5118161"/>
            <a:ext cx="1348154" cy="973015"/>
          </a:xfrm>
          <a:prstGeom prst="rect">
            <a:avLst/>
          </a:prstGeom>
          <a:noFill/>
          <a:ln>
            <a:noFill/>
          </a:ln>
        </p:spPr>
      </p:pic>
      <p:sp>
        <p:nvSpPr>
          <p:cNvPr id="5" name="Google Shape;327;p19">
            <a:extLst>
              <a:ext uri="{FF2B5EF4-FFF2-40B4-BE49-F238E27FC236}">
                <a16:creationId xmlns:a16="http://schemas.microsoft.com/office/drawing/2014/main" id="{48DA98B9-27C0-4075-A82A-42777679F99B}"/>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l" defTabSz="914400" rtl="0" eaLnBrk="1" fontAlgn="auto" latinLnBrk="0" hangingPunct="1">
              <a:lnSpc>
                <a:spcPct val="100000"/>
              </a:lnSpc>
              <a:spcBef>
                <a:spcPts val="0"/>
              </a:spcBef>
              <a:spcAft>
                <a:spcPts val="0"/>
              </a:spcAft>
              <a:buClr>
                <a:srgbClr val="146B42"/>
              </a:buClr>
              <a:buSzPts val="24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Seit 2007 in der Tourismusbranche als Zertifizierungsstelle für nachhaltigen Tourismus tätig</a:t>
            </a:r>
            <a:endParaRPr kumimoji="0" lang="de-DE" sz="2400" b="0" i="0" u="none" strike="noStrike" kern="0" cap="none" spc="0" normalizeH="0" baseline="0" noProof="0" dirty="0">
              <a:ln>
                <a:noFill/>
              </a:ln>
              <a:solidFill>
                <a:srgbClr val="000000"/>
              </a:solidFill>
              <a:effectLst/>
              <a:uLnTx/>
              <a:uFillTx/>
              <a:latin typeface="Arial"/>
              <a:cs typeface="Arial"/>
              <a:sym typeface="Arial"/>
            </a:endParaRPr>
          </a:p>
          <a:p>
            <a:pPr marL="495300" marR="0" lvl="0" indent="-342900" algn="l" defTabSz="914400" rtl="0" eaLnBrk="1" fontAlgn="auto" latinLnBrk="0" hangingPunct="1">
              <a:lnSpc>
                <a:spcPct val="100000"/>
              </a:lnSpc>
              <a:spcBef>
                <a:spcPts val="0"/>
              </a:spcBef>
              <a:spcAft>
                <a:spcPts val="0"/>
              </a:spcAft>
              <a:buClr>
                <a:srgbClr val="146B42"/>
              </a:buClr>
              <a:buSzPts val="24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146B42"/>
              </a:buClr>
              <a:buSzPts val="24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Die Arbeit teilt sich in zwei Bereiche auf: Das </a:t>
            </a:r>
            <a:r>
              <a:rPr kumimoji="0" lang="de-DE" sz="2400" b="0" i="0" u="none" strike="noStrike" kern="0" cap="none" spc="0" normalizeH="0" baseline="0" noProof="0" dirty="0" err="1">
                <a:ln>
                  <a:noFill/>
                </a:ln>
                <a:solidFill>
                  <a:srgbClr val="000000"/>
                </a:solidFill>
                <a:effectLst/>
                <a:uLnTx/>
                <a:uFillTx/>
                <a:latin typeface="Calibri"/>
                <a:ea typeface="Calibri"/>
                <a:cs typeface="Calibri"/>
                <a:sym typeface="Calibri"/>
              </a:rPr>
              <a:t>Travelife</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 Nachhaltigkeitssystem für Reiseveranstalter und Reisebüros und das </a:t>
            </a:r>
            <a:r>
              <a:rPr kumimoji="0" lang="de-DE" sz="2400" b="0" i="0" u="none" strike="noStrike" kern="0" cap="none" spc="0" normalizeH="0" baseline="0" noProof="0" dirty="0" err="1">
                <a:ln>
                  <a:noFill/>
                </a:ln>
                <a:solidFill>
                  <a:srgbClr val="000000"/>
                </a:solidFill>
                <a:effectLst/>
                <a:uLnTx/>
                <a:uFillTx/>
                <a:latin typeface="Calibri"/>
                <a:ea typeface="Calibri"/>
                <a:cs typeface="Calibri"/>
                <a:sym typeface="Calibri"/>
              </a:rPr>
              <a:t>Travelife</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 Nachhaltigkeitssystem für Hotels und Unterkünfte</a:t>
            </a:r>
            <a:endParaRPr kumimoji="0" lang="de-DE" sz="2400" b="0" i="0" u="none" strike="noStrike" kern="0" cap="none" spc="0" normalizeH="0" baseline="0" noProof="0" dirty="0">
              <a:ln>
                <a:noFill/>
              </a:ln>
              <a:solidFill>
                <a:srgbClr val="000000"/>
              </a:solidFill>
              <a:effectLst/>
              <a:uLnTx/>
              <a:uFillTx/>
              <a:latin typeface="Arial"/>
              <a:cs typeface="Arial"/>
              <a:sym typeface="Arial"/>
            </a:endParaRPr>
          </a:p>
          <a:p>
            <a:pPr marL="495300" marR="0" lvl="0" indent="-342900" algn="l" defTabSz="914400" rtl="0" eaLnBrk="1" fontAlgn="auto" latinLnBrk="0" hangingPunct="1">
              <a:lnSpc>
                <a:spcPct val="100000"/>
              </a:lnSpc>
              <a:spcBef>
                <a:spcPts val="0"/>
              </a:spcBef>
              <a:spcAft>
                <a:spcPts val="0"/>
              </a:spcAft>
              <a:buClr>
                <a:srgbClr val="146B42"/>
              </a:buClr>
              <a:buSzPts val="24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146B42"/>
              </a:buClr>
              <a:buSzPts val="24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Die Kriterien richten sich unter anderem nach EMAS, ISO 14001 und GSTC</a:t>
            </a:r>
            <a:endParaRPr kumimoji="0" lang="de-DE" sz="2400" b="0" i="0" u="none" strike="noStrike" kern="0" cap="none" spc="0" normalizeH="0" baseline="0" noProof="0" dirty="0">
              <a:ln>
                <a:noFill/>
              </a:ln>
              <a:solidFill>
                <a:srgbClr val="000000"/>
              </a:solidFill>
              <a:effectLst/>
              <a:uLnTx/>
              <a:uFillTx/>
              <a:latin typeface="Arial"/>
              <a:cs typeface="Arial"/>
              <a:sym typeface="Arial"/>
            </a:endParaRPr>
          </a:p>
          <a:p>
            <a:pPr marL="495300" marR="0" lvl="0" indent="-342900" algn="l" defTabSz="914400" rtl="0" eaLnBrk="1" fontAlgn="auto" latinLnBrk="0" hangingPunct="1">
              <a:lnSpc>
                <a:spcPct val="100000"/>
              </a:lnSpc>
              <a:spcBef>
                <a:spcPts val="0"/>
              </a:spcBef>
              <a:spcAft>
                <a:spcPts val="0"/>
              </a:spcAft>
              <a:buClr>
                <a:srgbClr val="146B42"/>
              </a:buClr>
              <a:buSzPts val="24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146B42"/>
              </a:buClr>
              <a:buSzPts val="24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Kinderschutzmaßnahmen in die Zertifizierungsvoraussetzungen integriert </a:t>
            </a:r>
          </a:p>
          <a:p>
            <a:pPr marL="342900" marR="0" lvl="0" indent="-342900" algn="l" defTabSz="914400" rtl="0" eaLnBrk="1" fontAlgn="auto" latinLnBrk="0" hangingPunct="1">
              <a:lnSpc>
                <a:spcPct val="100000"/>
              </a:lnSpc>
              <a:spcBef>
                <a:spcPts val="0"/>
              </a:spcBef>
              <a:spcAft>
                <a:spcPts val="0"/>
              </a:spcAft>
              <a:buClr>
                <a:srgbClr val="146B42"/>
              </a:buClr>
              <a:buSzTx/>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146B42"/>
              </a:buClr>
              <a:buSzTx/>
              <a:buFont typeface="Arial"/>
              <a:buNone/>
              <a:tabLst/>
              <a:defRPr/>
            </a:pPr>
            <a:r>
              <a:rPr kumimoji="0" lang="de-DE" sz="1600" b="0" i="0" u="none" strike="noStrike" kern="0" cap="none" spc="0" normalizeH="0" baseline="0" noProof="0" dirty="0">
                <a:ln>
                  <a:noFill/>
                </a:ln>
                <a:solidFill>
                  <a:srgbClr val="000000"/>
                </a:solidFill>
                <a:effectLst/>
                <a:uLnTx/>
                <a:uFillTx/>
                <a:latin typeface="Calibri"/>
                <a:ea typeface="Calibri"/>
                <a:cs typeface="Calibri"/>
                <a:sym typeface="Calibri"/>
              </a:rPr>
              <a:t>Weitere Informationen: </a:t>
            </a:r>
            <a:r>
              <a:rPr kumimoji="0" lang="de-DE" sz="16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https://www.travelife.info/index_new.php?menu=home&amp;lang=de#</a:t>
            </a:r>
            <a:endParaRPr kumimoji="0" lang="de-DE"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6" name="Google Shape;386;p25" descr="Ein Bild, das Raum, Szene, Gebäude enthält.&#10;&#10;Automatisch generierte Beschreibung"/>
          <p:cNvPicPr preferRelativeResize="0"/>
          <p:nvPr/>
        </p:nvPicPr>
        <p:blipFill rotWithShape="1">
          <a:blip r:embed="rId3">
            <a:alphaModFix/>
          </a:blip>
          <a:srcRect/>
          <a:stretch/>
        </p:blipFill>
        <p:spPr>
          <a:xfrm>
            <a:off x="10539046" y="4969728"/>
            <a:ext cx="1328808" cy="1325563"/>
          </a:xfrm>
          <a:prstGeom prst="rect">
            <a:avLst/>
          </a:prstGeom>
          <a:noFill/>
          <a:ln>
            <a:noFill/>
          </a:ln>
        </p:spPr>
      </p:pic>
      <p:sp>
        <p:nvSpPr>
          <p:cNvPr id="387" name="Google Shape;387;p25"/>
          <p:cNvSpPr txBox="1"/>
          <p:nvPr/>
        </p:nvSpPr>
        <p:spPr>
          <a:xfrm>
            <a:off x="110138" y="4759819"/>
            <a:ext cx="10799125" cy="5016378"/>
          </a:xfrm>
          <a:prstGeom prst="rect">
            <a:avLst/>
          </a:prstGeom>
          <a:noFill/>
          <a:ln>
            <a:noFill/>
          </a:ln>
        </p:spPr>
        <p:txBody>
          <a:bodyPr spcFirstLastPara="1" wrap="square" lIns="91425" tIns="45700" rIns="91425" bIns="45700" anchor="t" anchorCtr="0">
            <a:noAutofit/>
          </a:bodyPr>
          <a:lstStyle/>
          <a:p>
            <a:pPr marL="6223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Google Shape;327;p19">
            <a:extLst>
              <a:ext uri="{FF2B5EF4-FFF2-40B4-BE49-F238E27FC236}">
                <a16:creationId xmlns:a16="http://schemas.microsoft.com/office/drawing/2014/main" id="{7798E1BA-9C17-4DE9-9BA0-C66001877699}"/>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400" b="0" i="0" u="none" strike="noStrike" kern="0" cap="none" spc="0" normalizeH="0" baseline="0" noProof="0" dirty="0" err="1">
                <a:ln>
                  <a:noFill/>
                </a:ln>
                <a:solidFill>
                  <a:srgbClr val="000000"/>
                </a:solidFill>
                <a:effectLst/>
                <a:uLnTx/>
                <a:uFillTx/>
                <a:latin typeface="Calibri"/>
                <a:ea typeface="Calibri"/>
                <a:cs typeface="Calibri"/>
                <a:sym typeface="Calibri"/>
              </a:rPr>
              <a:t>TourCert</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 hat den Kinderschutzkodex im Jahr 2017 unterzeichnet</a:t>
            </a:r>
            <a:endParaRPr kumimoji="0" lang="de-DE" sz="2400" b="0" i="0" u="none" strike="noStrike" kern="0" cap="none" spc="0" normalizeH="0" baseline="0" noProof="0" dirty="0">
              <a:ln>
                <a:noFill/>
              </a:ln>
              <a:solidFill>
                <a:srgbClr val="000000"/>
              </a:solidFill>
              <a:effectLst/>
              <a:uLnTx/>
              <a:uFillTx/>
              <a:latin typeface="Arial"/>
              <a:cs typeface="Arial"/>
              <a:sym typeface="Arial"/>
            </a:endParaRPr>
          </a:p>
          <a:p>
            <a:pPr marL="6223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Zudem erhalten Unternehmen, die von </a:t>
            </a:r>
            <a:r>
              <a:rPr kumimoji="0" lang="de-DE" sz="2400" b="0" i="0" u="none" strike="noStrike" kern="0" cap="none" spc="0" normalizeH="0" baseline="0" noProof="0" dirty="0" err="1">
                <a:ln>
                  <a:noFill/>
                </a:ln>
                <a:solidFill>
                  <a:srgbClr val="000000"/>
                </a:solidFill>
                <a:effectLst/>
                <a:uLnTx/>
                <a:uFillTx/>
                <a:latin typeface="Calibri"/>
                <a:ea typeface="Calibri"/>
                <a:cs typeface="Calibri"/>
                <a:sym typeface="Calibri"/>
              </a:rPr>
              <a:t>TourCert</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 zertifiziert wurden, vergünstigte Konditionen für die Mitgliedschaft bei The Code</a:t>
            </a:r>
            <a:endParaRPr kumimoji="0" lang="de-DE" sz="2400" b="0" i="0" u="none" strike="noStrike" kern="0" cap="none" spc="0" normalizeH="0" baseline="0" noProof="0" dirty="0">
              <a:ln>
                <a:noFill/>
              </a:ln>
              <a:solidFill>
                <a:srgbClr val="000000"/>
              </a:solidFill>
              <a:effectLst/>
              <a:uLnTx/>
              <a:uFillTx/>
              <a:latin typeface="Arial"/>
              <a:cs typeface="Arial"/>
              <a:sym typeface="Arial"/>
            </a:endParaRPr>
          </a:p>
          <a:p>
            <a:pPr marL="6223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Die Organisation mit Sitz in Deutschland führt Zertifizierungen und Coachings im Bereich des nachhaltigen Tourismus durch</a:t>
            </a: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342900" marR="0" lvl="0" indent="-342900" algn="l" defTabSz="914400" rtl="0" eaLnBrk="1" fontAlgn="auto" latinLnBrk="0" hangingPunct="1">
              <a:lnSpc>
                <a:spcPct val="100000"/>
              </a:lnSpc>
              <a:spcBef>
                <a:spcPts val="0"/>
              </a:spcBef>
              <a:spcAft>
                <a:spcPts val="0"/>
              </a:spcAft>
              <a:buClr>
                <a:srgbClr val="146B42"/>
              </a:buClr>
              <a:buSzTx/>
              <a:buFont typeface="Wingdings" panose="05000000000000000000" pitchFamily="2" charset="2"/>
              <a:buChar char="§"/>
              <a:tabLst/>
              <a:defRPr/>
            </a:pPr>
            <a:endPar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146B42"/>
              </a:buClr>
              <a:buSzTx/>
              <a:buFont typeface="Wingdings" panose="05000000000000000000" pitchFamily="2" charset="2"/>
              <a:buChar char="§"/>
              <a:tabLst/>
              <a:defRPr/>
            </a:pPr>
            <a:endPar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146B42"/>
              </a:buClr>
              <a:buSzTx/>
              <a:buFont typeface="Arial"/>
              <a:buNone/>
              <a:tabLst/>
              <a:defRPr/>
            </a:pPr>
            <a:r>
              <a:rPr kumimoji="0" lang="de-DE" sz="1600" b="0" i="0" u="none" strike="noStrike" kern="0" cap="none" spc="0" normalizeH="0" baseline="0" noProof="0" dirty="0">
                <a:ln>
                  <a:noFill/>
                </a:ln>
                <a:solidFill>
                  <a:srgbClr val="000000"/>
                </a:solidFill>
                <a:effectLst/>
                <a:uLnTx/>
                <a:uFillTx/>
                <a:latin typeface="Calibri"/>
                <a:ea typeface="Calibri"/>
                <a:cs typeface="Calibri"/>
                <a:sym typeface="Calibri"/>
              </a:rPr>
              <a:t>Weitere Informationen : </a:t>
            </a:r>
            <a:r>
              <a:rPr kumimoji="0" lang="de-DE" sz="16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https://www.tourcert.org/</a:t>
            </a:r>
            <a:r>
              <a:rPr kumimoji="0" lang="de-DE" sz="1600" b="0" i="0" u="none" strike="noStrike" kern="0" cap="none" spc="0" normalizeH="0" baseline="0" noProof="0" dirty="0">
                <a:ln>
                  <a:noFill/>
                </a:ln>
                <a:solidFill>
                  <a:srgbClr val="000000"/>
                </a:solidFill>
                <a:effectLst/>
                <a:uLnTx/>
                <a:uFillTx/>
                <a:latin typeface="Calibri"/>
                <a:ea typeface="Calibri"/>
                <a:cs typeface="Calibri"/>
                <a:sym typeface="Calibri"/>
              </a:rPr>
              <a:t> </a:t>
            </a:r>
          </a:p>
        </p:txBody>
      </p:sp>
      <p:sp>
        <p:nvSpPr>
          <p:cNvPr id="9" name="Google Shape;376;p24">
            <a:extLst>
              <a:ext uri="{FF2B5EF4-FFF2-40B4-BE49-F238E27FC236}">
                <a16:creationId xmlns:a16="http://schemas.microsoft.com/office/drawing/2014/main" id="{96CECE2D-1575-42BE-B821-CFAE7ECD434C}"/>
              </a:ext>
            </a:extLst>
          </p:cNvPr>
          <p:cNvSpPr txBox="1">
            <a:spLocks/>
          </p:cNvSpPr>
          <p:nvPr/>
        </p:nvSpPr>
        <p:spPr>
          <a:xfrm>
            <a:off x="428232" y="40606"/>
            <a:ext cx="10515600" cy="1083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146B42"/>
              </a:buClr>
              <a:buSzPts val="3200"/>
              <a:buFont typeface="Calibri"/>
              <a:buNone/>
              <a:tabLst/>
              <a:defRPr/>
            </a:pPr>
            <a:r>
              <a:rPr kumimoji="0" lang="de-DE" sz="3200" b="1" i="0" u="none" strike="noStrike" kern="0" cap="none" spc="0" normalizeH="0" baseline="0" noProof="0" dirty="0" err="1">
                <a:ln>
                  <a:noFill/>
                </a:ln>
                <a:solidFill>
                  <a:srgbClr val="146B42"/>
                </a:solidFill>
                <a:effectLst/>
                <a:uLnTx/>
                <a:uFillTx/>
                <a:latin typeface="Calibri Light" panose="020F0302020204030204" pitchFamily="34" charset="0"/>
                <a:cs typeface="Calibri Light" panose="020F0302020204030204" pitchFamily="34" charset="0"/>
                <a:sym typeface="Calibri"/>
              </a:rPr>
              <a:t>TourCert</a:t>
            </a:r>
            <a:endParaRPr kumimoji="0" lang="de-DE" sz="4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5" name="Google Shape;395;p26"/>
          <p:cNvPicPr preferRelativeResize="0"/>
          <p:nvPr/>
        </p:nvPicPr>
        <p:blipFill rotWithShape="1">
          <a:blip r:embed="rId3">
            <a:alphaModFix/>
          </a:blip>
          <a:srcRect l="62885" t="25128" r="7692" b="23931"/>
          <a:stretch/>
        </p:blipFill>
        <p:spPr>
          <a:xfrm>
            <a:off x="10825748" y="5099537"/>
            <a:ext cx="1047288" cy="1019908"/>
          </a:xfrm>
          <a:prstGeom prst="rect">
            <a:avLst/>
          </a:prstGeom>
          <a:noFill/>
          <a:ln>
            <a:noFill/>
          </a:ln>
        </p:spPr>
      </p:pic>
      <p:sp>
        <p:nvSpPr>
          <p:cNvPr id="396" name="Google Shape;396;p26"/>
          <p:cNvSpPr txBox="1"/>
          <p:nvPr/>
        </p:nvSpPr>
        <p:spPr>
          <a:xfrm>
            <a:off x="428232" y="4020516"/>
            <a:ext cx="10834087" cy="5016378"/>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146B42"/>
              </a:buClr>
              <a:buSzTx/>
              <a:buFont typeface="Wingdings" panose="05000000000000000000" pitchFamily="2" charset="2"/>
              <a:buChar char="§"/>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376;p24">
            <a:extLst>
              <a:ext uri="{FF2B5EF4-FFF2-40B4-BE49-F238E27FC236}">
                <a16:creationId xmlns:a16="http://schemas.microsoft.com/office/drawing/2014/main" id="{3DC007A4-5741-424B-98BD-AA6F5B2D6DD1}"/>
              </a:ext>
            </a:extLst>
          </p:cNvPr>
          <p:cNvSpPr txBox="1">
            <a:spLocks/>
          </p:cNvSpPr>
          <p:nvPr/>
        </p:nvSpPr>
        <p:spPr>
          <a:xfrm>
            <a:off x="428232" y="40606"/>
            <a:ext cx="10515600" cy="106246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146B42"/>
              </a:buClr>
              <a:buSzPts val="3200"/>
              <a:buFont typeface="Calibri"/>
              <a:buNone/>
              <a:tabLst/>
              <a:defRPr/>
            </a:pPr>
            <a:r>
              <a:rPr kumimoji="0" lang="de-DE" sz="3200" b="1" i="0" u="none" strike="noStrike" kern="0" cap="none" spc="0" normalizeH="0" baseline="0" noProof="0" dirty="0">
                <a:ln>
                  <a:noFill/>
                </a:ln>
                <a:solidFill>
                  <a:srgbClr val="146B42"/>
                </a:solidFill>
                <a:effectLst/>
                <a:uLnTx/>
                <a:uFillTx/>
                <a:latin typeface="Calibri Light" panose="020F0302020204030204" pitchFamily="34" charset="0"/>
                <a:cs typeface="Calibri Light" panose="020F0302020204030204" pitchFamily="34" charset="0"/>
                <a:sym typeface="Calibri"/>
              </a:rPr>
              <a:t>GSTC</a:t>
            </a:r>
            <a:endParaRPr kumimoji="0" lang="de-DE" sz="4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sp>
        <p:nvSpPr>
          <p:cNvPr id="10" name="Google Shape;327;p19">
            <a:extLst>
              <a:ext uri="{FF2B5EF4-FFF2-40B4-BE49-F238E27FC236}">
                <a16:creationId xmlns:a16="http://schemas.microsoft.com/office/drawing/2014/main" id="{C97A6012-D4C7-49D6-9C87-360C1C29932D}"/>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Der Global </a:t>
            </a:r>
            <a:r>
              <a:rPr kumimoji="0" lang="de-DE" sz="2400" b="0" i="0" u="none" strike="noStrike" kern="0" cap="none" spc="0" normalizeH="0" baseline="0" noProof="0" dirty="0" err="1">
                <a:ln>
                  <a:noFill/>
                </a:ln>
                <a:solidFill>
                  <a:srgbClr val="000000"/>
                </a:solidFill>
                <a:effectLst/>
                <a:uLnTx/>
                <a:uFillTx/>
                <a:latin typeface="Calibri"/>
                <a:ea typeface="Calibri"/>
                <a:cs typeface="Calibri"/>
                <a:sym typeface="Calibri"/>
              </a:rPr>
              <a:t>Sustainable</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 Tourism Council, zu Deutsch Globaler Nachhaltiger Tourismus Rat, ist eine weltweit agierende NGO</a:t>
            </a:r>
            <a:endParaRPr kumimoji="0" lang="de-DE" sz="2400" b="0" i="0" u="none" strike="noStrike" kern="0" cap="none" spc="0" normalizeH="0" baseline="0" noProof="0" dirty="0">
              <a:ln>
                <a:noFill/>
              </a:ln>
              <a:solidFill>
                <a:srgbClr val="000000"/>
              </a:solidFill>
              <a:effectLst/>
              <a:uLnTx/>
              <a:uFillTx/>
              <a:latin typeface="Arial"/>
              <a:cs typeface="Arial"/>
              <a:sym typeface="Arial"/>
            </a:endParaRPr>
          </a:p>
          <a:p>
            <a:pPr marL="6223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In 2019 hat der GSTC den Kinderschutzkodex der Reisebranche unterzeichnet</a:t>
            </a:r>
            <a:endParaRPr kumimoji="0" lang="de-DE" sz="2400" b="0" i="0" u="none" strike="noStrike" kern="0" cap="none" spc="0" normalizeH="0" baseline="0" noProof="0" dirty="0">
              <a:ln>
                <a:noFill/>
              </a:ln>
              <a:solidFill>
                <a:srgbClr val="000000"/>
              </a:solidFill>
              <a:effectLst/>
              <a:uLnTx/>
              <a:uFillTx/>
              <a:latin typeface="Arial"/>
              <a:cs typeface="Arial"/>
              <a:sym typeface="Arial"/>
            </a:endParaRPr>
          </a:p>
          <a:p>
            <a:pPr marL="6223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endPar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Ziel: ein weltweit einheitliches Verständnis von nachhaltigem Tourismus und in diesem Bereich einheitliche Standards zu schaffen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4" name="Google Shape;404;p27"/>
          <p:cNvPicPr preferRelativeResize="0"/>
          <p:nvPr/>
        </p:nvPicPr>
        <p:blipFill rotWithShape="1">
          <a:blip r:embed="rId3">
            <a:alphaModFix/>
          </a:blip>
          <a:srcRect l="62885" t="25128" r="7692" b="23931"/>
          <a:stretch/>
        </p:blipFill>
        <p:spPr>
          <a:xfrm>
            <a:off x="10825748" y="5099537"/>
            <a:ext cx="1047288" cy="1019908"/>
          </a:xfrm>
          <a:prstGeom prst="rect">
            <a:avLst/>
          </a:prstGeom>
          <a:noFill/>
          <a:ln>
            <a:noFill/>
          </a:ln>
        </p:spPr>
      </p:pic>
      <p:sp>
        <p:nvSpPr>
          <p:cNvPr id="405" name="Google Shape;405;p27"/>
          <p:cNvSpPr txBox="1"/>
          <p:nvPr/>
        </p:nvSpPr>
        <p:spPr>
          <a:xfrm>
            <a:off x="785892" y="4234525"/>
            <a:ext cx="10834087" cy="5016378"/>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146B42"/>
              </a:buClr>
              <a:buSzTx/>
              <a:buFont typeface="Wingdings" panose="05000000000000000000" pitchFamily="2" charset="2"/>
              <a:buChar char="§"/>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 name="Google Shape;376;p24">
            <a:extLst>
              <a:ext uri="{FF2B5EF4-FFF2-40B4-BE49-F238E27FC236}">
                <a16:creationId xmlns:a16="http://schemas.microsoft.com/office/drawing/2014/main" id="{368F0958-8EFC-4607-A3D0-32A111AB15B1}"/>
              </a:ext>
            </a:extLst>
          </p:cNvPr>
          <p:cNvSpPr txBox="1">
            <a:spLocks/>
          </p:cNvSpPr>
          <p:nvPr/>
        </p:nvSpPr>
        <p:spPr>
          <a:xfrm>
            <a:off x="428232" y="40606"/>
            <a:ext cx="10515600" cy="106246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146B42"/>
              </a:buClr>
              <a:buSzPts val="3200"/>
              <a:buFont typeface="Calibri"/>
              <a:buNone/>
              <a:tabLst/>
              <a:defRPr/>
            </a:pPr>
            <a:r>
              <a:rPr kumimoji="0" lang="de-DE" sz="3200" b="1" i="0" u="none" strike="noStrike" kern="0" cap="none" spc="0" normalizeH="0" baseline="0" noProof="0" dirty="0">
                <a:ln>
                  <a:noFill/>
                </a:ln>
                <a:solidFill>
                  <a:srgbClr val="146B42"/>
                </a:solidFill>
                <a:effectLst/>
                <a:uLnTx/>
                <a:uFillTx/>
                <a:latin typeface="Calibri Light" panose="020F0302020204030204" pitchFamily="34" charset="0"/>
                <a:cs typeface="Calibri Light" panose="020F0302020204030204" pitchFamily="34" charset="0"/>
                <a:sym typeface="Calibri"/>
              </a:rPr>
              <a:t>GSTC</a:t>
            </a:r>
            <a:endParaRPr kumimoji="0" lang="de-DE" sz="4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sp>
        <p:nvSpPr>
          <p:cNvPr id="8" name="Google Shape;327;p19">
            <a:extLst>
              <a:ext uri="{FF2B5EF4-FFF2-40B4-BE49-F238E27FC236}">
                <a16:creationId xmlns:a16="http://schemas.microsoft.com/office/drawing/2014/main" id="{75DFCA5A-5DA4-43FB-8D11-CC7402BC1185}"/>
              </a:ext>
            </a:extLst>
          </p:cNvPr>
          <p:cNvSpPr txBox="1">
            <a:spLocks/>
          </p:cNvSpPr>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457200" algn="l" defTabSz="914400" rtl="0" eaLnBrk="1" fontAlgn="auto" latinLnBrk="0" hangingPunct="1">
              <a:lnSpc>
                <a:spcPct val="100000"/>
              </a:lnSpc>
              <a:spcBef>
                <a:spcPts val="0"/>
              </a:spcBef>
              <a:spcAft>
                <a:spcPts val="0"/>
              </a:spcAft>
              <a:buClr>
                <a:srgbClr val="146B42"/>
              </a:buClr>
              <a:buSzPts val="2600"/>
              <a:buFont typeface="Wingdings" panose="05000000000000000000" pitchFamily="2" charset="2"/>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In Kriterium B5 „Ausbeutung und Belästigung“ des Kriterienkatalogs für Reiseveranstalter heißt es beispielsweise: Die Organisation hat eine Policy (Richtlinie) gegen kommerzielle, sexuelle und jede andere Form der Ausbeutung und Belästigung, insbesondere von Kindern, Frauen und anderer gefährdeter Gruppen, implementiert</a:t>
            </a:r>
            <a:endParaRPr kumimoji="0" lang="de-DE" sz="2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146B42"/>
              </a:buClr>
              <a:buSzTx/>
              <a:buFont typeface="Wingdings" panose="05000000000000000000" pitchFamily="2" charset="2"/>
              <a:buChar char="§"/>
              <a:tabLst/>
              <a:defRPr/>
            </a:pPr>
            <a:endPar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146B42"/>
              </a:buClr>
              <a:buSzTx/>
              <a:buFont typeface="Arial"/>
              <a:buNone/>
              <a:tabLst/>
              <a:defRPr/>
            </a:pPr>
            <a:endPar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146B42"/>
              </a:buClr>
              <a:buSzTx/>
              <a:buFont typeface="Arial"/>
              <a:buNone/>
              <a:tabLst/>
              <a:defRPr/>
            </a:pPr>
            <a:r>
              <a:rPr kumimoji="0" lang="de-DE" sz="1600" b="0" i="0" u="none" strike="noStrike" kern="0" cap="none" spc="0" normalizeH="0" baseline="0" noProof="0" dirty="0">
                <a:ln>
                  <a:noFill/>
                </a:ln>
                <a:solidFill>
                  <a:srgbClr val="000000"/>
                </a:solidFill>
                <a:effectLst/>
                <a:uLnTx/>
                <a:uFillTx/>
                <a:latin typeface="Calibri"/>
                <a:ea typeface="Calibri"/>
                <a:cs typeface="Calibri"/>
                <a:sym typeface="Calibri"/>
              </a:rPr>
              <a:t>Weitere Informationen: </a:t>
            </a:r>
            <a:r>
              <a:rPr kumimoji="0" lang="de-DE" sz="16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https://www.gstcouncil.org/gstc-criteria/gstc-industry-criteria-for-tour-operators/</a:t>
            </a:r>
            <a:endParaRPr kumimoji="0" lang="de-DE"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146B42"/>
              </a:buClr>
              <a:buSzTx/>
              <a:buFont typeface="Wingdings" panose="05000000000000000000" pitchFamily="2" charset="2"/>
              <a:buChar char="§"/>
              <a:tabLst/>
              <a:defRPr/>
            </a:pPr>
            <a:endPar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4"/>
          <p:cNvSpPr txBox="1">
            <a:spLocks noGrp="1"/>
          </p:cNvSpPr>
          <p:nvPr>
            <p:ph type="title"/>
          </p:nvPr>
        </p:nvSpPr>
        <p:spPr>
          <a:xfrm>
            <a:off x="852835" y="-5134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latin typeface="Calibri Light" panose="020F0302020204030204" pitchFamily="34" charset="0"/>
                <a:cs typeface="Calibri Light" panose="020F0302020204030204" pitchFamily="34" charset="0"/>
              </a:rPr>
              <a:t>The Code </a:t>
            </a:r>
            <a:r>
              <a:rPr lang="de-DE" sz="3200" b="1" dirty="0" err="1">
                <a:solidFill>
                  <a:srgbClr val="146B42"/>
                </a:solidFill>
                <a:latin typeface="Calibri Light" panose="020F0302020204030204" pitchFamily="34" charset="0"/>
                <a:cs typeface="Calibri Light" panose="020F0302020204030204" pitchFamily="34" charset="0"/>
              </a:rPr>
              <a:t>umfasst</a:t>
            </a:r>
            <a:r>
              <a:rPr lang="de-DE" sz="3200" b="1" dirty="0">
                <a:solidFill>
                  <a:srgbClr val="146B42"/>
                </a:solidFill>
                <a:latin typeface="Calibri Light" panose="020F0302020204030204" pitchFamily="34" charset="0"/>
                <a:cs typeface="Calibri Light" panose="020F0302020204030204" pitchFamily="34" charset="0"/>
              </a:rPr>
              <a:t> keine Zertifizierung</a:t>
            </a:r>
            <a:endParaRPr dirty="0">
              <a:latin typeface="Calibri Light" panose="020F0302020204030204" pitchFamily="34" charset="0"/>
              <a:cs typeface="Calibri Light" panose="020F0302020204030204" pitchFamily="34" charset="0"/>
            </a:endParaRPr>
          </a:p>
        </p:txBody>
      </p:sp>
      <p:pic>
        <p:nvPicPr>
          <p:cNvPr id="459" name="Google Shape;459;p34"/>
          <p:cNvPicPr preferRelativeResize="0"/>
          <p:nvPr/>
        </p:nvPicPr>
        <p:blipFill rotWithShape="1">
          <a:blip r:embed="rId3">
            <a:alphaModFix/>
          </a:blip>
          <a:srcRect/>
          <a:stretch/>
        </p:blipFill>
        <p:spPr>
          <a:xfrm>
            <a:off x="699691" y="2731746"/>
            <a:ext cx="3612224" cy="1325563"/>
          </a:xfrm>
          <a:prstGeom prst="rect">
            <a:avLst/>
          </a:prstGeom>
          <a:noFill/>
          <a:ln>
            <a:noFill/>
          </a:ln>
        </p:spPr>
      </p:pic>
      <p:pic>
        <p:nvPicPr>
          <p:cNvPr id="460" name="Google Shape;460;p34" descr="Ein Bild, das Raum, Szene, Gebäude enthält.&#10;&#10;Automatisch generierte Beschreibung"/>
          <p:cNvPicPr preferRelativeResize="0"/>
          <p:nvPr/>
        </p:nvPicPr>
        <p:blipFill rotWithShape="1">
          <a:blip r:embed="rId4">
            <a:alphaModFix/>
          </a:blip>
          <a:srcRect/>
          <a:stretch/>
        </p:blipFill>
        <p:spPr>
          <a:xfrm>
            <a:off x="7012629" y="3553035"/>
            <a:ext cx="2413676" cy="2410020"/>
          </a:xfrm>
          <a:prstGeom prst="rect">
            <a:avLst/>
          </a:prstGeom>
          <a:noFill/>
          <a:ln>
            <a:noFill/>
          </a:ln>
        </p:spPr>
      </p:pic>
      <p:sp>
        <p:nvSpPr>
          <p:cNvPr id="461" name="Google Shape;461;p34"/>
          <p:cNvSpPr/>
          <p:nvPr/>
        </p:nvSpPr>
        <p:spPr>
          <a:xfrm>
            <a:off x="4620303" y="2979750"/>
            <a:ext cx="1662000" cy="898500"/>
          </a:xfrm>
          <a:prstGeom prst="mathNotEqual">
            <a:avLst>
              <a:gd name="adj1" fmla="val 23520"/>
              <a:gd name="adj2" fmla="val 6600000"/>
              <a:gd name="adj3" fmla="val 11760"/>
            </a:avLst>
          </a:prstGeom>
          <a:solidFill>
            <a:srgbClr val="146B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62" name="Google Shape;462;p34" descr="Ein Bild, das Lampe, Obst enthält.&#10;&#10;Automatisch generierte Beschreibung"/>
          <p:cNvPicPr preferRelativeResize="0"/>
          <p:nvPr/>
        </p:nvPicPr>
        <p:blipFill rotWithShape="1">
          <a:blip r:embed="rId5">
            <a:alphaModFix/>
          </a:blip>
          <a:srcRect/>
          <a:stretch/>
        </p:blipFill>
        <p:spPr>
          <a:xfrm>
            <a:off x="6590692" y="1363483"/>
            <a:ext cx="3257550" cy="21002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189259" y="494057"/>
            <a:ext cx="3608041" cy="1228725"/>
          </a:xfrm>
        </p:spPr>
        <p:txBody>
          <a:bodyPr/>
          <a:lstStyle/>
          <a:p>
            <a:pPr marL="0" indent="0">
              <a:buNone/>
            </a:pPr>
            <a:r>
              <a:rPr lang="de-DE" dirty="0"/>
              <a:t>Verantwortung der Reisebranche</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7063" y="3305988"/>
            <a:ext cx="3880123" cy="14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919" y="2506718"/>
            <a:ext cx="2618064" cy="279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25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Menschenrechte im Tourismus</a:t>
            </a:r>
          </a:p>
        </p:txBody>
      </p:sp>
      <p:sp>
        <p:nvSpPr>
          <p:cNvPr id="7" name="Rechteck 6"/>
          <p:cNvSpPr/>
          <p:nvPr/>
        </p:nvSpPr>
        <p:spPr>
          <a:xfrm>
            <a:off x="932597" y="1678675"/>
            <a:ext cx="11259403" cy="3120854"/>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de-DE" sz="2400" b="1" i="0" u="none" strike="noStrike" kern="0" cap="none" spc="0" normalizeH="0" baseline="0" noProof="0" dirty="0">
                <a:ln>
                  <a:noFill/>
                </a:ln>
                <a:solidFill>
                  <a:prstClr val="black"/>
                </a:solidFill>
                <a:effectLst/>
                <a:uLnTx/>
                <a:uFillTx/>
                <a:latin typeface="Calibri" panose="020F0502020204030204"/>
                <a:ea typeface="+mn-ea"/>
                <a:cs typeface="+mn-cs"/>
              </a:rPr>
              <a:t>UN Leitprinzipien für Wirtschaft und Menschenrechte (2011)</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rPr>
              <a:t>3 Säulen</a:t>
            </a:r>
          </a:p>
          <a:p>
            <a:pPr marL="0" marR="0" lvl="1" indent="0" algn="l" defTabSz="914400" rtl="0" eaLnBrk="1" fontAlgn="auto" latinLnBrk="0" hangingPunct="1">
              <a:lnSpc>
                <a:spcPct val="100000"/>
              </a:lnSpc>
              <a:spcBef>
                <a:spcPct val="20000"/>
              </a:spcBef>
              <a:spcAft>
                <a:spcPts val="0"/>
              </a:spcAft>
              <a:buClrTx/>
              <a:buSzTx/>
              <a:buFontTx/>
              <a:buNone/>
              <a:tabLst/>
              <a:defRPr/>
            </a:pPr>
            <a:r>
              <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rPr>
              <a:t>1. Staatliche Schutzplicht</a:t>
            </a:r>
          </a:p>
          <a:p>
            <a:pPr marL="0" marR="0" lvl="1" indent="0" algn="l" defTabSz="914400" rtl="0" eaLnBrk="1" fontAlgn="auto" latinLnBrk="0" hangingPunct="1">
              <a:lnSpc>
                <a:spcPct val="100000"/>
              </a:lnSpc>
              <a:spcBef>
                <a:spcPct val="20000"/>
              </a:spcBef>
              <a:spcAft>
                <a:spcPts val="0"/>
              </a:spcAft>
              <a:buClrTx/>
              <a:buSzTx/>
              <a:buFontTx/>
              <a:buNone/>
              <a:tabLst/>
              <a:defRPr/>
            </a:pPr>
            <a:r>
              <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rPr>
              <a:t>2. Unternehmerische Achtungspflicht / "due </a:t>
            </a:r>
            <a:r>
              <a:rPr kumimoji="0" lang="de-DE" sz="2400" b="0" i="0" u="none" strike="noStrike" kern="0" cap="none" spc="0" normalizeH="0" baseline="0" noProof="0" dirty="0" err="1">
                <a:ln>
                  <a:noFill/>
                </a:ln>
                <a:solidFill>
                  <a:prstClr val="black"/>
                </a:solidFill>
                <a:effectLst/>
                <a:uLnTx/>
                <a:uFillTx/>
                <a:latin typeface="Calibri" panose="020F0502020204030204"/>
                <a:ea typeface="+mn-ea"/>
                <a:cs typeface="+mn-cs"/>
              </a:rPr>
              <a:t>diligence</a:t>
            </a:r>
            <a:r>
              <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1" indent="0" algn="l" defTabSz="914400" rtl="0" eaLnBrk="1" fontAlgn="auto" latinLnBrk="0" hangingPunct="1">
              <a:lnSpc>
                <a:spcPct val="100000"/>
              </a:lnSpc>
              <a:spcBef>
                <a:spcPct val="20000"/>
              </a:spcBef>
              <a:spcAft>
                <a:spcPts val="0"/>
              </a:spcAft>
              <a:buClrTx/>
              <a:buSzTx/>
              <a:buFontTx/>
              <a:buNone/>
              <a:tabLst/>
              <a:defRPr/>
            </a:pPr>
            <a:r>
              <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rPr>
              <a:t>3. Zugang zu Abhilfe / Beschwerden / Sanktionen</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rPr>
              <a:t>Kinderschutz ist ein </a:t>
            </a:r>
            <a:r>
              <a:rPr kumimoji="0" lang="de-DE" sz="2400" b="1" i="0" u="none" strike="noStrike" kern="0" cap="none" spc="0" normalizeH="0" baseline="0" noProof="0" dirty="0">
                <a:ln>
                  <a:noFill/>
                </a:ln>
                <a:solidFill>
                  <a:prstClr val="black"/>
                </a:solidFill>
                <a:effectLst/>
                <a:uLnTx/>
                <a:uFillTx/>
                <a:latin typeface="Calibri" panose="020F0502020204030204"/>
                <a:ea typeface="+mn-ea"/>
                <a:cs typeface="+mn-cs"/>
              </a:rPr>
              <a:t>Teil menschenrechtlicher Verantwortung</a:t>
            </a:r>
          </a:p>
        </p:txBody>
      </p:sp>
    </p:spTree>
    <p:extLst>
      <p:ext uri="{BB962C8B-B14F-4D97-AF65-F5344CB8AC3E}">
        <p14:creationId xmlns:p14="http://schemas.microsoft.com/office/powerpoint/2010/main" val="91362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3"/>
          <p:cNvSpPr txBox="1">
            <a:spLocks noGrp="1"/>
          </p:cNvSpPr>
          <p:nvPr>
            <p:ph type="body" idx="1"/>
          </p:nvPr>
        </p:nvSpPr>
        <p:spPr>
          <a:xfrm>
            <a:off x="1193514" y="2422709"/>
            <a:ext cx="9804971" cy="2012582"/>
          </a:xfrm>
          <a:prstGeom prst="rect">
            <a:avLst/>
          </a:prstGeom>
          <a:noFill/>
          <a:ln>
            <a:noFill/>
          </a:ln>
        </p:spPr>
        <p:txBody>
          <a:bodyPr spcFirstLastPara="1" wrap="square" lIns="91425" tIns="45700" rIns="91425" bIns="45700" anchor="t" anchorCtr="0">
            <a:normAutofit/>
          </a:bodyPr>
          <a:lstStyle/>
          <a:p>
            <a:pPr marL="114300" lvl="0" indent="0" algn="ctr" rtl="0">
              <a:lnSpc>
                <a:spcPct val="100000"/>
              </a:lnSpc>
              <a:spcBef>
                <a:spcPts val="1000"/>
              </a:spcBef>
              <a:spcAft>
                <a:spcPts val="0"/>
              </a:spcAft>
              <a:buClr>
                <a:srgbClr val="146B42"/>
              </a:buClr>
              <a:buSzPts val="1800"/>
              <a:buNone/>
            </a:pPr>
            <a:r>
              <a:rPr lang="de-DE" dirty="0"/>
              <a:t>Was wird auf internationaler und nationaler Ebene bereits unternommen, um Kinder, insbesondere vor sexueller Ausbeutung auf Reisen und im Tourismus, zu schützen?</a:t>
            </a:r>
            <a:endParaRPr sz="2400" dirty="0"/>
          </a:p>
        </p:txBody>
      </p:sp>
      <p:sp>
        <p:nvSpPr>
          <p:cNvPr id="286" name="Google Shape;286;p13"/>
          <p:cNvSpPr txBox="1"/>
          <p:nvPr/>
        </p:nvSpPr>
        <p:spPr>
          <a:xfrm>
            <a:off x="107004" y="19456"/>
            <a:ext cx="11275979" cy="10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eaLnBrk="0" fontAlgn="base" hangingPunct="0">
              <a:lnSpc>
                <a:spcPct val="90000"/>
              </a:lnSpc>
              <a:spcBef>
                <a:spcPct val="0"/>
              </a:spcBef>
              <a:spcAft>
                <a:spcPct val="0"/>
              </a:spcAft>
              <a:buNone/>
              <a:defRPr sz="3200" b="1">
                <a:solidFill>
                  <a:srgbClr val="146B42"/>
                </a:solidFill>
                <a:latin typeface="+mj-lt"/>
                <a:ea typeface="+mj-ea"/>
                <a:cs typeface="+mj-cs"/>
              </a:defRPr>
            </a:lvl1pPr>
          </a:lstStyle>
          <a:p>
            <a:pPr/>
            <a:r>
              <a:rPr lang="de-DE" dirty="0">
                <a:latin typeface="Calibri Light" panose="020F0302020204030204" pitchFamily="34" charset="0"/>
                <a:cs typeface="Calibri Light" panose="020F0302020204030204" pitchFamily="34" charset="0"/>
                <a:sym typeface="Calibri"/>
              </a:rPr>
              <a:t>Menschenrechtliche Sorgfaltspflicht für Unternehmen</a:t>
            </a:r>
          </a:p>
          <a:p>
            <a:pPr/>
            <a:r>
              <a:rPr lang="de-DE" dirty="0">
                <a:latin typeface="Calibri Light" panose="020F0302020204030204" pitchFamily="34" charset="0"/>
                <a:cs typeface="Calibri Light" panose="020F0302020204030204" pitchFamily="34" charset="0"/>
                <a:sym typeface="Calibri"/>
              </a:rPr>
              <a:t> – Internationale und nationale Richtlinien</a:t>
            </a:r>
            <a:endParaRPr dirty="0">
              <a:latin typeface="Calibri Light" panose="020F0302020204030204" pitchFamily="34" charset="0"/>
              <a:cs typeface="Calibri Light" panose="020F03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5"/>
          <p:cNvSpPr txBox="1">
            <a:spLocks noGrp="1"/>
          </p:cNvSpPr>
          <p:nvPr>
            <p:ph type="body" idx="4294967295"/>
          </p:nvPr>
        </p:nvSpPr>
        <p:spPr>
          <a:xfrm>
            <a:off x="568581" y="1330694"/>
            <a:ext cx="10385557" cy="4196612"/>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Die AEMR wurde am 10.12.1948 von den Vereinten Nationen verabschiedet</a:t>
            </a:r>
            <a:endParaRPr sz="2600" dirty="0"/>
          </a:p>
          <a:p>
            <a:pPr marL="685800" marR="0" lvl="0" indent="-457200" algn="l" rtl="0">
              <a:lnSpc>
                <a:spcPct val="90000"/>
              </a:lnSpc>
              <a:spcBef>
                <a:spcPts val="1000"/>
              </a:spcBef>
              <a:spcAft>
                <a:spcPts val="0"/>
              </a:spcAft>
              <a:buClr>
                <a:srgbClr val="146B42"/>
              </a:buClr>
              <a:buSzPts val="2800"/>
              <a:buFont typeface="Wingdings" panose="05000000000000000000" pitchFamily="2" charset="2"/>
              <a:buChar char="§"/>
            </a:pPr>
            <a:endParaRPr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 Enthält insgesamt 30 Artikel zum Schutz der Menschenrechte</a:t>
            </a:r>
            <a:endParaRPr sz="2600" dirty="0"/>
          </a:p>
          <a:p>
            <a:pPr marL="685800" marR="0" lvl="0" indent="-457200" algn="l" rtl="0">
              <a:lnSpc>
                <a:spcPct val="90000"/>
              </a:lnSpc>
              <a:spcBef>
                <a:spcPts val="1000"/>
              </a:spcBef>
              <a:spcAft>
                <a:spcPts val="0"/>
              </a:spcAft>
              <a:buClr>
                <a:srgbClr val="146B42"/>
              </a:buClr>
              <a:buSzPts val="2800"/>
              <a:buFont typeface="Wingdings" panose="05000000000000000000" pitchFamily="2" charset="2"/>
              <a:buChar char="§"/>
            </a:pPr>
            <a:endParaRPr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Insgesamt haben 192 Länder die Menschenrechtserklärung anerkannt</a:t>
            </a:r>
            <a:endParaRPr sz="2600" dirty="0"/>
          </a:p>
          <a:p>
            <a:pPr marL="685800" marR="0" lvl="0" indent="-457200" algn="l" rtl="0">
              <a:lnSpc>
                <a:spcPct val="90000"/>
              </a:lnSpc>
              <a:spcBef>
                <a:spcPts val="1000"/>
              </a:spcBef>
              <a:spcAft>
                <a:spcPts val="0"/>
              </a:spcAft>
              <a:buClr>
                <a:srgbClr val="146B42"/>
              </a:buClr>
              <a:buSzPts val="2800"/>
              <a:buFont typeface="Wingdings" panose="05000000000000000000" pitchFamily="2" charset="2"/>
              <a:buChar char="§"/>
            </a:pPr>
            <a:endParaRPr sz="2600" dirty="0"/>
          </a:p>
          <a:p>
            <a:pPr marR="0" lvl="0" algn="l" rtl="0">
              <a:lnSpc>
                <a:spcPct val="90000"/>
              </a:lnSpc>
              <a:spcBef>
                <a:spcPts val="1000"/>
              </a:spcBef>
              <a:spcAft>
                <a:spcPts val="0"/>
              </a:spcAft>
              <a:buClr>
                <a:srgbClr val="146B42"/>
              </a:buClr>
              <a:buSzPts val="2800"/>
              <a:buFont typeface="Wingdings" panose="05000000000000000000" pitchFamily="2" charset="2"/>
              <a:buChar char="§"/>
            </a:pPr>
            <a:r>
              <a:rPr lang="de-DE" sz="2600" dirty="0"/>
              <a:t>Wurde durch die Ergänzung des UN-Zivilpakt und UN-Sozialpakt von 1966 rechtlich bindend</a:t>
            </a:r>
            <a:endParaRPr sz="2600" dirty="0"/>
          </a:p>
        </p:txBody>
      </p:sp>
      <p:sp>
        <p:nvSpPr>
          <p:cNvPr id="299" name="Google Shape;299;p15"/>
          <p:cNvSpPr txBox="1"/>
          <p:nvPr/>
        </p:nvSpPr>
        <p:spPr>
          <a:xfrm>
            <a:off x="838210" y="381759"/>
            <a:ext cx="9846300" cy="57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eaLnBrk="0" fontAlgn="base" hangingPunct="0">
              <a:lnSpc>
                <a:spcPct val="90000"/>
              </a:lnSpc>
              <a:spcBef>
                <a:spcPct val="0"/>
              </a:spcBef>
              <a:spcAft>
                <a:spcPct val="0"/>
              </a:spcAft>
              <a:buNone/>
              <a:defRPr sz="3200" b="1">
                <a:solidFill>
                  <a:srgbClr val="146B42"/>
                </a:solidFill>
                <a:latin typeface="+mj-lt"/>
                <a:ea typeface="+mj-ea"/>
                <a:cs typeface="+mj-cs"/>
              </a:defRPr>
            </a:lvl1pPr>
          </a:lstStyle>
          <a:p>
            <a:pPr/>
            <a:r>
              <a:rPr lang="de-DE" dirty="0">
                <a:latin typeface="Calibri Light" panose="020F0302020204030204" pitchFamily="34" charset="0"/>
                <a:cs typeface="Calibri Light" panose="020F0302020204030204" pitchFamily="34" charset="0"/>
                <a:sym typeface="Arial"/>
              </a:rPr>
              <a:t>Allgemeine Erklärung der Menschenrechte (AEMR)</a:t>
            </a:r>
            <a:endParaRPr dirty="0">
              <a:latin typeface="Calibri Light" panose="020F0302020204030204" pitchFamily="34" charset="0"/>
              <a:cs typeface="Calibri Light" panose="020F030202020403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16"/>
          <p:cNvSpPr txBox="1"/>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146B42"/>
              </a:buClr>
              <a:buSzPts val="3200"/>
              <a:buFont typeface="Calibri"/>
              <a:buNone/>
              <a:tabLst/>
              <a:defRPr/>
            </a:pPr>
            <a:r>
              <a:rPr kumimoji="0" lang="de-DE" sz="3200" b="1" i="0" u="none" strike="noStrike" kern="0" cap="none" spc="0" normalizeH="0" baseline="0" noProof="0" dirty="0">
                <a:ln>
                  <a:noFill/>
                </a:ln>
                <a:solidFill>
                  <a:srgbClr val="146B42"/>
                </a:solidFill>
                <a:effectLst/>
                <a:uLnTx/>
                <a:uFillTx/>
                <a:latin typeface="Calibri Light" panose="020F0302020204030204" pitchFamily="34" charset="0"/>
                <a:cs typeface="Calibri Light" panose="020F0302020204030204" pitchFamily="34" charset="0"/>
                <a:sym typeface="Arial"/>
              </a:rPr>
              <a:t>UN Kinderrechtskonvention</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5" name="Google Shape;298;p15">
            <a:extLst>
              <a:ext uri="{FF2B5EF4-FFF2-40B4-BE49-F238E27FC236}">
                <a16:creationId xmlns:a16="http://schemas.microsoft.com/office/drawing/2014/main" id="{B29028A3-8365-496A-BE9C-F321C2030477}"/>
              </a:ext>
            </a:extLst>
          </p:cNvPr>
          <p:cNvSpPr txBox="1">
            <a:spLocks/>
          </p:cNvSpPr>
          <p:nvPr/>
        </p:nvSpPr>
        <p:spPr>
          <a:xfrm>
            <a:off x="568581" y="1330694"/>
            <a:ext cx="10385557" cy="41966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406400" algn="l" defTabSz="914400" rtl="0" eaLnBrk="1" fontAlgn="auto" latinLnBrk="0" hangingPunct="1">
              <a:lnSpc>
                <a:spcPct val="90000"/>
              </a:lnSpc>
              <a:spcBef>
                <a:spcPts val="1000"/>
              </a:spcBef>
              <a:spcAft>
                <a:spcPts val="0"/>
              </a:spcAft>
              <a:buClr>
                <a:srgbClr val="146B42"/>
              </a:buClr>
              <a:buSzPts val="2800"/>
              <a:buFont typeface="Wingdings" panose="05000000000000000000" pitchFamily="2" charset="2"/>
              <a:buChar char="§"/>
              <a:tabLst/>
              <a:defRPr/>
            </a:pPr>
            <a:r>
              <a:rPr kumimoji="0" lang="de-DE" sz="2600" b="0" i="0" u="none" strike="noStrike" kern="0" cap="none" spc="0" normalizeH="0" baseline="0" noProof="0" dirty="0">
                <a:ln>
                  <a:noFill/>
                </a:ln>
                <a:solidFill>
                  <a:srgbClr val="000000"/>
                </a:solidFill>
                <a:effectLst/>
                <a:uLnTx/>
                <a:uFillTx/>
                <a:latin typeface="Calibri"/>
                <a:cs typeface="Calibri"/>
                <a:sym typeface="Calibri"/>
              </a:rPr>
              <a:t>1989 wurde die Kinderrechtskonvention von der UN verabschiedet</a:t>
            </a:r>
          </a:p>
          <a:p>
            <a:pPr marL="457200" marR="0" lvl="0" indent="-406400" algn="l" defTabSz="914400" rtl="0" eaLnBrk="1" fontAlgn="auto" latinLnBrk="0" hangingPunct="1">
              <a:lnSpc>
                <a:spcPct val="90000"/>
              </a:lnSpc>
              <a:spcBef>
                <a:spcPts val="1000"/>
              </a:spcBef>
              <a:spcAft>
                <a:spcPts val="0"/>
              </a:spcAft>
              <a:buClr>
                <a:srgbClr val="146B42"/>
              </a:buClr>
              <a:buSzPts val="2800"/>
              <a:buFont typeface="Wingdings" panose="05000000000000000000" pitchFamily="2" charset="2"/>
              <a:buChar char="§"/>
              <a:tabLst/>
              <a:defRPr/>
            </a:pPr>
            <a:endParaRPr kumimoji="0" lang="de-DE" sz="26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406400" algn="l" defTabSz="914400" rtl="0" eaLnBrk="1" fontAlgn="auto" latinLnBrk="0" hangingPunct="1">
              <a:lnSpc>
                <a:spcPct val="90000"/>
              </a:lnSpc>
              <a:spcBef>
                <a:spcPts val="1000"/>
              </a:spcBef>
              <a:spcAft>
                <a:spcPts val="0"/>
              </a:spcAft>
              <a:buClr>
                <a:srgbClr val="146B42"/>
              </a:buClr>
              <a:buSzPts val="2800"/>
              <a:buFont typeface="Wingdings" panose="05000000000000000000" pitchFamily="2" charset="2"/>
              <a:buChar char="§"/>
              <a:tabLst/>
              <a:defRPr/>
            </a:pPr>
            <a:r>
              <a:rPr kumimoji="0" lang="de-DE" sz="2600" b="0" i="0" u="none" strike="noStrike" kern="0" cap="none" spc="0" normalizeH="0" baseline="0" noProof="0" dirty="0">
                <a:ln>
                  <a:noFill/>
                </a:ln>
                <a:solidFill>
                  <a:srgbClr val="000000"/>
                </a:solidFill>
                <a:effectLst/>
                <a:uLnTx/>
                <a:uFillTx/>
                <a:latin typeface="Calibri"/>
                <a:cs typeface="Calibri"/>
                <a:sym typeface="Calibri"/>
              </a:rPr>
              <a:t>Erste Konvention speziell zum Schutz von Kindern</a:t>
            </a:r>
          </a:p>
          <a:p>
            <a:pPr marL="685800" marR="0" lvl="0" indent="-457200" algn="l" defTabSz="914400" rtl="0" eaLnBrk="1" fontAlgn="auto" latinLnBrk="0" hangingPunct="1">
              <a:lnSpc>
                <a:spcPct val="90000"/>
              </a:lnSpc>
              <a:spcBef>
                <a:spcPts val="1000"/>
              </a:spcBef>
              <a:spcAft>
                <a:spcPts val="0"/>
              </a:spcAft>
              <a:buClr>
                <a:srgbClr val="146B42"/>
              </a:buClr>
              <a:buSzPts val="2800"/>
              <a:buFont typeface="Wingdings" panose="05000000000000000000" pitchFamily="2" charset="2"/>
              <a:buChar char="§"/>
              <a:tabLst/>
              <a:defRPr/>
            </a:pPr>
            <a:endParaRPr kumimoji="0" lang="de-DE" sz="26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406400" algn="l" defTabSz="914400" rtl="0" eaLnBrk="1" fontAlgn="auto" latinLnBrk="0" hangingPunct="1">
              <a:lnSpc>
                <a:spcPct val="90000"/>
              </a:lnSpc>
              <a:spcBef>
                <a:spcPts val="1000"/>
              </a:spcBef>
              <a:spcAft>
                <a:spcPts val="0"/>
              </a:spcAft>
              <a:buClr>
                <a:srgbClr val="146B42"/>
              </a:buClr>
              <a:buSzPts val="2800"/>
              <a:buFont typeface="Wingdings" panose="05000000000000000000" pitchFamily="2" charset="2"/>
              <a:buChar char="§"/>
              <a:tabLst/>
              <a:defRPr/>
            </a:pPr>
            <a:r>
              <a:rPr kumimoji="0" lang="de-DE" sz="2600" b="0" i="0" u="none" strike="noStrike" kern="0" cap="none" spc="0" normalizeH="0" baseline="0" noProof="0" dirty="0">
                <a:ln>
                  <a:noFill/>
                </a:ln>
                <a:solidFill>
                  <a:srgbClr val="000000"/>
                </a:solidFill>
                <a:effectLst/>
                <a:uLnTx/>
                <a:uFillTx/>
                <a:latin typeface="Calibri"/>
                <a:cs typeface="Calibri"/>
                <a:sym typeface="Calibri"/>
              </a:rPr>
              <a:t>Die Konvention besteht aus insgesamt 54 Artikeln</a:t>
            </a:r>
          </a:p>
          <a:p>
            <a:pPr marL="685800" marR="0" lvl="0" indent="-457200" algn="l" defTabSz="914400" rtl="0" eaLnBrk="1" fontAlgn="auto" latinLnBrk="0" hangingPunct="1">
              <a:lnSpc>
                <a:spcPct val="90000"/>
              </a:lnSpc>
              <a:spcBef>
                <a:spcPts val="1000"/>
              </a:spcBef>
              <a:spcAft>
                <a:spcPts val="0"/>
              </a:spcAft>
              <a:buClr>
                <a:srgbClr val="146B42"/>
              </a:buClr>
              <a:buSzPts val="2800"/>
              <a:buFont typeface="Wingdings" panose="05000000000000000000" pitchFamily="2" charset="2"/>
              <a:buChar char="§"/>
              <a:tabLst/>
              <a:defRPr/>
            </a:pPr>
            <a:endParaRPr kumimoji="0" lang="de-DE" sz="26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406400" algn="l" defTabSz="914400" rtl="0" eaLnBrk="1" fontAlgn="auto" latinLnBrk="0" hangingPunct="1">
              <a:lnSpc>
                <a:spcPct val="90000"/>
              </a:lnSpc>
              <a:spcBef>
                <a:spcPts val="1000"/>
              </a:spcBef>
              <a:spcAft>
                <a:spcPts val="0"/>
              </a:spcAft>
              <a:buClr>
                <a:srgbClr val="146B42"/>
              </a:buClr>
              <a:buSzPts val="2800"/>
              <a:buFont typeface="Wingdings" panose="05000000000000000000" pitchFamily="2" charset="2"/>
              <a:buChar char="§"/>
              <a:tabLst/>
              <a:defRPr/>
            </a:pPr>
            <a:r>
              <a:rPr kumimoji="0" lang="de-DE" sz="2600" b="0" i="0" u="none" strike="noStrike" kern="0" cap="none" spc="0" normalizeH="0" baseline="0" noProof="0" dirty="0">
                <a:ln>
                  <a:noFill/>
                </a:ln>
                <a:solidFill>
                  <a:srgbClr val="000000"/>
                </a:solidFill>
                <a:effectLst/>
                <a:uLnTx/>
                <a:uFillTx/>
                <a:latin typeface="Calibri"/>
                <a:cs typeface="Calibri"/>
                <a:sym typeface="Calibri"/>
              </a:rPr>
              <a:t>Mittlerweile haben alle Nationen, bis auf die USA, die Konvention anerkannt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7"/>
          <p:cNvSpPr txBox="1">
            <a:spLocks noGrp="1"/>
          </p:cNvSpPr>
          <p:nvPr>
            <p:ph type="body" idx="4294967295"/>
          </p:nvPr>
        </p:nvSpPr>
        <p:spPr>
          <a:xfrm>
            <a:off x="686345" y="1143621"/>
            <a:ext cx="10819310" cy="5140447"/>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400" dirty="0">
                <a:solidFill>
                  <a:srgbClr val="146B42"/>
                </a:solidFill>
              </a:rPr>
              <a:t>Zu dem Schulungskontext passen insbesondere Artikel 32, 34, 35 und 36:</a:t>
            </a:r>
            <a:endParaRPr sz="2400" dirty="0">
              <a:solidFill>
                <a:srgbClr val="146B42"/>
              </a:solidFill>
            </a:endParaRPr>
          </a:p>
          <a:p>
            <a:pPr marL="50800" lvl="0" indent="0" algn="l" rtl="0">
              <a:lnSpc>
                <a:spcPct val="90000"/>
              </a:lnSpc>
              <a:spcBef>
                <a:spcPts val="1000"/>
              </a:spcBef>
              <a:spcAft>
                <a:spcPts val="0"/>
              </a:spcAft>
              <a:buSzPts val="2800"/>
              <a:buNone/>
            </a:pPr>
            <a:endParaRPr sz="2300" dirty="0"/>
          </a:p>
          <a:p>
            <a:pPr marL="50800" lvl="0" indent="0" algn="l" rtl="0">
              <a:lnSpc>
                <a:spcPct val="90000"/>
              </a:lnSpc>
              <a:spcBef>
                <a:spcPts val="1000"/>
              </a:spcBef>
              <a:spcAft>
                <a:spcPts val="0"/>
              </a:spcAft>
              <a:buSzPts val="2800"/>
              <a:buNone/>
            </a:pPr>
            <a:r>
              <a:rPr lang="de-DE" sz="2400" dirty="0"/>
              <a:t>“Die Vertragsstaaten erkennen das Recht des Kindes an, vor wirtschaftlicher Ausbeutung geschützt und nicht zu einer Arbeit herangezogen zu werden, die Gefahren mit sich bringen, die Erziehung des Kindes behindern oder die Gesundheit des Kindes oder seine körperliche, geistige, seelische, sittliche oder soziale Entwicklung schädigen könnte […] Die Vertragsstaaten verpflichten sich, das Kind vor allen Formen sexueller Ausbeutung und sexuellen </a:t>
            </a:r>
            <a:r>
              <a:rPr lang="de-DE" sz="2400" dirty="0" err="1"/>
              <a:t>Missbrauchs</a:t>
            </a:r>
            <a:r>
              <a:rPr lang="de-DE" sz="2400" dirty="0"/>
              <a:t> zu schützen[…] Die Vertragsstaaten treffen alle geeigneten innerstaatlichen, zweiseitigen und mehrseitigen Maßnahmen, um die Entführung und den Verkauf von Kindern sowie den Handel mit Kindern zu irgendeinem Zweck und in irgendeiner Form zu verhindern[…] Die Vertragsstaaten schützen das Kind vor allen sonstigen Formen der Ausbeutung, die das Wohl des Kindes in irgendeiner Weise beeinträchtigen[…]“ (CRC, 1989)</a:t>
            </a:r>
            <a:endParaRPr sz="2400" dirty="0"/>
          </a:p>
        </p:txBody>
      </p:sp>
      <p:sp>
        <p:nvSpPr>
          <p:cNvPr id="313" name="Google Shape;313;p17"/>
          <p:cNvSpPr txBox="1"/>
          <p:nvPr/>
        </p:nvSpPr>
        <p:spPr>
          <a:xfrm>
            <a:off x="829821" y="348203"/>
            <a:ext cx="9846300" cy="57090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146B42"/>
              </a:buClr>
              <a:buSzPts val="3200"/>
              <a:buFont typeface="Calibri"/>
              <a:buNone/>
              <a:tabLst/>
              <a:defRPr/>
            </a:pPr>
            <a:r>
              <a:rPr kumimoji="0" lang="de-DE" sz="3200" b="1" i="0" u="none" strike="noStrike" kern="0" cap="none" spc="0" normalizeH="0" baseline="0" noProof="0" dirty="0">
                <a:ln>
                  <a:noFill/>
                </a:ln>
                <a:solidFill>
                  <a:srgbClr val="146B42"/>
                </a:solidFill>
                <a:effectLst/>
                <a:uLnTx/>
                <a:uFillTx/>
                <a:latin typeface="Calibri Light" panose="020F0302020204030204" pitchFamily="34" charset="0"/>
                <a:cs typeface="Calibri Light" panose="020F0302020204030204" pitchFamily="34" charset="0"/>
                <a:sym typeface="Arial"/>
              </a:rPr>
              <a:t>UN Kinderrechtskonvention</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cf176d16e9_0_36"/>
          <p:cNvSpPr txBox="1">
            <a:spLocks noGrp="1"/>
          </p:cNvSpPr>
          <p:nvPr>
            <p:ph type="title"/>
          </p:nvPr>
        </p:nvSpPr>
        <p:spPr>
          <a:xfrm>
            <a:off x="838210" y="381759"/>
            <a:ext cx="9846300" cy="57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latin typeface="Calibri Light" panose="020F0302020204030204" pitchFamily="34" charset="0"/>
                <a:cs typeface="Calibri Light" panose="020F0302020204030204" pitchFamily="34" charset="0"/>
              </a:rPr>
              <a:t>Richtlinien für Unternehmen</a:t>
            </a:r>
            <a:endParaRPr dirty="0">
              <a:latin typeface="Calibri Light" panose="020F0302020204030204" pitchFamily="34" charset="0"/>
              <a:cs typeface="Calibri Light" panose="020F0302020204030204" pitchFamily="34" charset="0"/>
            </a:endParaRPr>
          </a:p>
        </p:txBody>
      </p:sp>
      <p:sp>
        <p:nvSpPr>
          <p:cNvPr id="872" name="Google Shape;872;gcf176d16e9_0_36"/>
          <p:cNvSpPr/>
          <p:nvPr/>
        </p:nvSpPr>
        <p:spPr>
          <a:xfrm>
            <a:off x="616349" y="1249392"/>
            <a:ext cx="10959300" cy="2019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000" b="1" i="0" u="none" strike="noStrike" kern="0" cap="none" spc="0" normalizeH="0" baseline="0" noProof="0" dirty="0" err="1">
                <a:ln>
                  <a:noFill/>
                </a:ln>
                <a:solidFill>
                  <a:srgbClr val="000000"/>
                </a:solidFill>
                <a:effectLst/>
                <a:uLnTx/>
                <a:uFillTx/>
                <a:latin typeface="Calibri"/>
                <a:ea typeface="Calibri"/>
                <a:cs typeface="Calibri"/>
                <a:sym typeface="Calibri"/>
              </a:rPr>
              <a:t>Sustainable</a:t>
            </a:r>
            <a:r>
              <a:rPr kumimoji="0" lang="de-DE" sz="2000" b="1" i="0" u="none" strike="noStrike" kern="0" cap="none" spc="0" normalizeH="0" baseline="0" noProof="0" dirty="0">
                <a:ln>
                  <a:noFill/>
                </a:ln>
                <a:solidFill>
                  <a:srgbClr val="000000"/>
                </a:solidFill>
                <a:effectLst/>
                <a:uLnTx/>
                <a:uFillTx/>
                <a:latin typeface="Calibri"/>
                <a:ea typeface="Calibri"/>
                <a:cs typeface="Calibri"/>
                <a:sym typeface="Calibri"/>
              </a:rPr>
              <a:t> Development Goals (SDGs)</a:t>
            </a:r>
            <a:endParaRPr kumimoji="0" sz="1000"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440"/>
              </a:spcBef>
              <a:spcAft>
                <a:spcPts val="0"/>
              </a:spcAft>
              <a:buClr>
                <a:srgbClr val="146B42"/>
              </a:buClr>
              <a:buSzTx/>
              <a:buFont typeface="Wingdings" panose="05000000000000000000" pitchFamily="2" charset="2"/>
              <a:buChar char="§"/>
              <a:tabLst/>
              <a:defRPr/>
            </a:pP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eliminate</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all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forms</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of</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violence</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against</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girls</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(Ziel 5.2)</a:t>
            </a:r>
            <a:endParaRPr kumimoji="0" lang="de-DE" sz="1400" b="0" i="0" u="none" strike="noStrike" kern="0" cap="none" spc="0" normalizeH="0" baseline="0" noProof="0" dirty="0">
              <a:ln>
                <a:noFill/>
              </a:ln>
              <a:solidFill>
                <a:srgbClr val="000000"/>
              </a:solidFill>
              <a:effectLst/>
              <a:uLnTx/>
              <a:uFillTx/>
              <a:latin typeface="Arial"/>
              <a:ea typeface="Calibri"/>
              <a:cs typeface="Arial"/>
              <a:sym typeface="Arial"/>
            </a:endParaRPr>
          </a:p>
          <a:p>
            <a:pPr marL="342900" marR="0" lvl="0" indent="-342900" algn="l" defTabSz="914400" rtl="0" eaLnBrk="1" fontAlgn="auto" latinLnBrk="0" hangingPunct="1">
              <a:lnSpc>
                <a:spcPct val="100000"/>
              </a:lnSpc>
              <a:spcBef>
                <a:spcPts val="440"/>
              </a:spcBef>
              <a:spcAft>
                <a:spcPts val="0"/>
              </a:spcAft>
              <a:buClr>
                <a:srgbClr val="146B42"/>
              </a:buClr>
              <a:buSzTx/>
              <a:buFont typeface="Wingdings" panose="05000000000000000000" pitchFamily="2" charset="2"/>
              <a:buChar char="§"/>
              <a:tabLst/>
              <a:defRPr/>
            </a:pP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secure</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the</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prohibition</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and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elimination</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of</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the</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worst</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forms</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of</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child</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labour</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by</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2025 (Ziel 8.7)</a:t>
            </a:r>
            <a:endParaRPr kumimoji="0" lang="de-DE" sz="1400" b="0" i="0" u="none" strike="noStrike" kern="0" cap="none" spc="0" normalizeH="0" baseline="0" noProof="0" dirty="0">
              <a:ln>
                <a:noFill/>
              </a:ln>
              <a:solidFill>
                <a:srgbClr val="000000"/>
              </a:solidFill>
              <a:effectLst/>
              <a:uLnTx/>
              <a:uFillTx/>
              <a:latin typeface="Arial"/>
              <a:ea typeface="Calibri"/>
              <a:cs typeface="Arial"/>
              <a:sym typeface="Arial"/>
            </a:endParaRPr>
          </a:p>
          <a:p>
            <a:pPr marL="342900" marR="0" lvl="0" indent="-342900" algn="l" defTabSz="914400" rtl="0" eaLnBrk="1" fontAlgn="auto" latinLnBrk="0" hangingPunct="1">
              <a:lnSpc>
                <a:spcPct val="100000"/>
              </a:lnSpc>
              <a:spcBef>
                <a:spcPts val="440"/>
              </a:spcBef>
              <a:spcAft>
                <a:spcPts val="0"/>
              </a:spcAft>
              <a:buClr>
                <a:srgbClr val="146B42"/>
              </a:buClr>
              <a:buSzTx/>
              <a:buFont typeface="Wingdings" panose="05000000000000000000" pitchFamily="2" charset="2"/>
              <a:buChar char="§"/>
              <a:tabLst/>
              <a:defRPr/>
            </a:pP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end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abuse</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exploitation</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trafficking</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and all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forms</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of</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violence</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against</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and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torture</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of</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2200" b="0" i="0" u="none" strike="noStrike" kern="0" cap="none" spc="0" normalizeH="0" baseline="0" noProof="0" dirty="0" err="1">
                <a:ln>
                  <a:noFill/>
                </a:ln>
                <a:solidFill>
                  <a:srgbClr val="000000"/>
                </a:solidFill>
                <a:effectLst/>
                <a:uLnTx/>
                <a:uFillTx/>
                <a:latin typeface="Calibri"/>
                <a:ea typeface="Calibri"/>
                <a:cs typeface="Calibri"/>
                <a:sym typeface="Calibri"/>
              </a:rPr>
              <a:t>children</a:t>
            </a:r>
            <a:r>
              <a:rPr kumimoji="0" lang="de-DE" sz="2200" b="0" i="0" u="none" strike="noStrike" kern="0" cap="none" spc="0" normalizeH="0" baseline="0" noProof="0" dirty="0">
                <a:ln>
                  <a:noFill/>
                </a:ln>
                <a:solidFill>
                  <a:srgbClr val="000000"/>
                </a:solidFill>
                <a:effectLst/>
                <a:uLnTx/>
                <a:uFillTx/>
                <a:latin typeface="Calibri"/>
                <a:ea typeface="Calibri"/>
                <a:cs typeface="Calibri"/>
                <a:sym typeface="Calibri"/>
              </a:rPr>
              <a:t> (Ziel 16.2)</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873" name="Google Shape;873;gcf176d16e9_0_36"/>
          <p:cNvPicPr preferRelativeResize="0"/>
          <p:nvPr/>
        </p:nvPicPr>
        <p:blipFill rotWithShape="1">
          <a:blip r:embed="rId3">
            <a:alphaModFix/>
          </a:blip>
          <a:srcRect t="9420" r="13232"/>
          <a:stretch/>
        </p:blipFill>
        <p:spPr>
          <a:xfrm>
            <a:off x="3136618" y="3058277"/>
            <a:ext cx="6309688" cy="3093098"/>
          </a:xfrm>
          <a:prstGeom prst="rect">
            <a:avLst/>
          </a:prstGeom>
          <a:noFill/>
          <a:ln>
            <a:noFill/>
          </a:ln>
        </p:spPr>
      </p:pic>
    </p:spTree>
    <p:extLst>
      <p:ext uri="{BB962C8B-B14F-4D97-AF65-F5344CB8AC3E}">
        <p14:creationId xmlns:p14="http://schemas.microsoft.com/office/powerpoint/2010/main" val="380504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a:spLocks noGrp="1"/>
          </p:cNvSpPr>
          <p:nvPr>
            <p:ph type="title"/>
          </p:nvPr>
        </p:nvSpPr>
        <p:spPr>
          <a:xfrm>
            <a:off x="701336" y="365129"/>
            <a:ext cx="10652464" cy="620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None/>
            </a:pPr>
            <a:r>
              <a:rPr lang="de-DE" sz="3200" b="1" dirty="0">
                <a:solidFill>
                  <a:srgbClr val="146B42"/>
                </a:solidFill>
                <a:latin typeface="Calibri Light" panose="020F0302020204030204" pitchFamily="34" charset="0"/>
                <a:cs typeface="Calibri Light" panose="020F0302020204030204" pitchFamily="34" charset="0"/>
              </a:rPr>
              <a:t>UN </a:t>
            </a:r>
            <a:r>
              <a:rPr lang="de-DE" sz="3200" b="1" dirty="0" err="1">
                <a:solidFill>
                  <a:srgbClr val="146B42"/>
                </a:solidFill>
                <a:latin typeface="Calibri Light" panose="020F0302020204030204" pitchFamily="34" charset="0"/>
                <a:cs typeface="Calibri Light" panose="020F0302020204030204" pitchFamily="34" charset="0"/>
              </a:rPr>
              <a:t>Children‘s</a:t>
            </a:r>
            <a:r>
              <a:rPr lang="de-DE" sz="3200" b="1" dirty="0">
                <a:solidFill>
                  <a:srgbClr val="146B42"/>
                </a:solidFill>
                <a:latin typeface="Calibri Light" panose="020F0302020204030204" pitchFamily="34" charset="0"/>
                <a:cs typeface="Calibri Light" panose="020F0302020204030204" pitchFamily="34" charset="0"/>
              </a:rPr>
              <a:t> Rights and Business Principles</a:t>
            </a:r>
            <a:endParaRPr sz="3200" b="1" dirty="0">
              <a:solidFill>
                <a:srgbClr val="146B42"/>
              </a:solidFill>
              <a:latin typeface="Calibri Light" panose="020F0302020204030204" pitchFamily="34" charset="0"/>
              <a:cs typeface="Calibri Light" panose="020F0302020204030204" pitchFamily="34" charset="0"/>
            </a:endParaRPr>
          </a:p>
        </p:txBody>
      </p:sp>
      <p:sp>
        <p:nvSpPr>
          <p:cNvPr id="327" name="Google Shape;327;p19"/>
          <p:cNvSpPr txBox="1">
            <a:spLocks noGrp="1"/>
          </p:cNvSpPr>
          <p:nvPr>
            <p:ph type="body" idx="1"/>
          </p:nvPr>
        </p:nvSpPr>
        <p:spPr>
          <a:xfrm>
            <a:off x="359800" y="1253331"/>
            <a:ext cx="10652464" cy="4351338"/>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UNICEF und der UN Global Compact haben die  UN </a:t>
            </a:r>
            <a:r>
              <a:rPr lang="de-DE" sz="2400" dirty="0" err="1"/>
              <a:t>Children`s</a:t>
            </a:r>
            <a:r>
              <a:rPr lang="de-DE" sz="2400" dirty="0"/>
              <a:t> Rights and </a:t>
            </a:r>
            <a:r>
              <a:rPr lang="de-DE" sz="2400" dirty="0" err="1"/>
              <a:t>Business</a:t>
            </a:r>
            <a:r>
              <a:rPr lang="de-DE" sz="2400" dirty="0"/>
              <a:t> Principles entwickelt</a:t>
            </a:r>
            <a:endParaRPr sz="2400" dirty="0"/>
          </a:p>
          <a:p>
            <a:pPr lvl="0" algn="l" rtl="0">
              <a:lnSpc>
                <a:spcPct val="90000"/>
              </a:lnSpc>
              <a:spcBef>
                <a:spcPts val="1000"/>
              </a:spcBef>
              <a:spcAft>
                <a:spcPts val="0"/>
              </a:spcAft>
              <a:buClr>
                <a:srgbClr val="146B42"/>
              </a:buClr>
              <a:buSzPct val="100000"/>
              <a:buFont typeface="Wingdings" panose="05000000000000000000" pitchFamily="2" charset="2"/>
              <a:buChar char="§"/>
            </a:pPr>
            <a:endParaRPr sz="2400" dirty="0"/>
          </a:p>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Ziel: die 10 Leitprinzipien sollen Unternehmen eine Richtline liefern, mit der sie Kinderschutzmaßnahmen in ihr Arbeitsgeschäft integrieren können</a:t>
            </a:r>
            <a:endParaRPr sz="2400" dirty="0"/>
          </a:p>
          <a:p>
            <a:pPr marL="685800" lvl="0" indent="-457200" algn="l" rtl="0">
              <a:lnSpc>
                <a:spcPct val="90000"/>
              </a:lnSpc>
              <a:spcBef>
                <a:spcPts val="1000"/>
              </a:spcBef>
              <a:spcAft>
                <a:spcPts val="0"/>
              </a:spcAft>
              <a:buClr>
                <a:srgbClr val="146B42"/>
              </a:buClr>
              <a:buSzPct val="100000"/>
              <a:buFont typeface="Wingdings" panose="05000000000000000000" pitchFamily="2" charset="2"/>
              <a:buChar char="§"/>
            </a:pPr>
            <a:endParaRPr sz="2400" dirty="0"/>
          </a:p>
          <a:p>
            <a:pPr lvl="0" algn="l" rtl="0">
              <a:lnSpc>
                <a:spcPct val="90000"/>
              </a:lnSpc>
              <a:spcBef>
                <a:spcPts val="1000"/>
              </a:spcBef>
              <a:spcAft>
                <a:spcPts val="0"/>
              </a:spcAft>
              <a:buClr>
                <a:srgbClr val="146B42"/>
              </a:buClr>
              <a:buSzPct val="100000"/>
              <a:buFont typeface="Wingdings" panose="05000000000000000000" pitchFamily="2" charset="2"/>
              <a:buChar char="§"/>
            </a:pPr>
            <a:r>
              <a:rPr lang="de-DE" sz="2400" dirty="0"/>
              <a:t>Hier finden Sie die UN </a:t>
            </a:r>
            <a:r>
              <a:rPr lang="de-DE" sz="2400" dirty="0" err="1"/>
              <a:t>Children’s</a:t>
            </a:r>
            <a:r>
              <a:rPr lang="de-DE" sz="2400" dirty="0"/>
              <a:t> Rights and </a:t>
            </a:r>
            <a:r>
              <a:rPr lang="de-DE" sz="2400" dirty="0" err="1"/>
              <a:t>Business</a:t>
            </a:r>
            <a:r>
              <a:rPr lang="de-DE" sz="2400" dirty="0"/>
              <a:t> Principles</a:t>
            </a:r>
            <a:r>
              <a:rPr lang="de-DE" sz="2400" b="1" dirty="0"/>
              <a:t> </a:t>
            </a:r>
            <a:r>
              <a:rPr lang="de-DE" sz="2400" dirty="0"/>
              <a:t> </a:t>
            </a:r>
            <a:r>
              <a:rPr lang="de-DE" sz="2400" u="sng" dirty="0">
                <a:solidFill>
                  <a:schemeClr val="hlink"/>
                </a:solidFill>
                <a:hlinkClick r:id="rId3"/>
              </a:rPr>
              <a:t>https://resourcecentre.savethechildren.net/node/5717/pdf/5717.pdf</a:t>
            </a:r>
            <a:r>
              <a:rPr lang="de-DE" sz="2400" dirty="0"/>
              <a:t>.</a:t>
            </a:r>
            <a:endParaRPr sz="2400" dirty="0"/>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1278</Words>
  <Application>Microsoft Office PowerPoint</Application>
  <PresentationFormat>Breitbild</PresentationFormat>
  <Paragraphs>150</Paragraphs>
  <Slides>19</Slides>
  <Notes>16</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19</vt:i4>
      </vt:variant>
    </vt:vector>
  </HeadingPairs>
  <TitlesOfParts>
    <vt:vector size="29" baseType="lpstr">
      <vt:lpstr>Microsoft YaHei</vt:lpstr>
      <vt:lpstr>Arial</vt:lpstr>
      <vt:lpstr>Calibri</vt:lpstr>
      <vt:lpstr>Calibri Light</vt:lpstr>
      <vt:lpstr>Wingdings</vt:lpstr>
      <vt:lpstr>Office</vt:lpstr>
      <vt:lpstr>2_Office</vt:lpstr>
      <vt:lpstr>6_Office</vt:lpstr>
      <vt:lpstr>5_Office</vt:lpstr>
      <vt:lpstr>3_Office</vt:lpstr>
      <vt:lpstr>Hintergrund Verantwortung der Reisebranche</vt:lpstr>
      <vt:lpstr>PowerPoint-Präsentation</vt:lpstr>
      <vt:lpstr>Menschenrechte im Tourismus</vt:lpstr>
      <vt:lpstr>PowerPoint-Präsentation</vt:lpstr>
      <vt:lpstr>PowerPoint-Präsentation</vt:lpstr>
      <vt:lpstr>PowerPoint-Präsentation</vt:lpstr>
      <vt:lpstr>PowerPoint-Präsentation</vt:lpstr>
      <vt:lpstr>Richtlinien für Unternehmen</vt:lpstr>
      <vt:lpstr>UN Children‘s Rights and Business Principles</vt:lpstr>
      <vt:lpstr>PowerPoint-Präsentation</vt:lpstr>
      <vt:lpstr>Lieferkettengesetz</vt:lpstr>
      <vt:lpstr>Handlungsrahmen für Unternehmen</vt:lpstr>
      <vt:lpstr>Risiken analysieren</vt:lpstr>
      <vt:lpstr>Der Kinderschutzkodex für die Reisebranche</vt:lpstr>
      <vt:lpstr>Travelife</vt:lpstr>
      <vt:lpstr>PowerPoint-Präsentation</vt:lpstr>
      <vt:lpstr>PowerPoint-Präsentation</vt:lpstr>
      <vt:lpstr>PowerPoint-Präsentation</vt:lpstr>
      <vt:lpstr>The Code umfasst keine Zertifizierung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Hintergrund Verantwortung der Reisebranche</dc:title>
  <dc:creator>hamann</dc:creator>
  <cp:lastModifiedBy>hamann</cp:lastModifiedBy>
  <cp:revision>1</cp:revision>
  <dcterms:created xsi:type="dcterms:W3CDTF">2022-04-12T14:46:15Z</dcterms:created>
  <dcterms:modified xsi:type="dcterms:W3CDTF">2022-04-12T14:46:21Z</dcterms:modified>
</cp:coreProperties>
</file>