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heme/themeOverride1.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19"/>
  </p:notesMasterIdLst>
  <p:sldIdLst>
    <p:sldId id="256" r:id="rId4"/>
    <p:sldId id="332" r:id="rId5"/>
    <p:sldId id="333" r:id="rId6"/>
    <p:sldId id="759" r:id="rId7"/>
    <p:sldId id="341" r:id="rId8"/>
    <p:sldId id="342" r:id="rId9"/>
    <p:sldId id="349" r:id="rId10"/>
    <p:sldId id="752" r:id="rId11"/>
    <p:sldId id="343" r:id="rId12"/>
    <p:sldId id="348" r:id="rId13"/>
    <p:sldId id="605" r:id="rId14"/>
    <p:sldId id="602" r:id="rId15"/>
    <p:sldId id="604" r:id="rId16"/>
    <p:sldId id="346" r:id="rId17"/>
    <p:sldId id="407"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F1E436-F768-4365-BE8F-B1F107A863A5}" type="datetimeFigureOut">
              <a:rPr lang="de-DE" smtClean="0"/>
              <a:t>12.04.2022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BEB39-EF94-4234-AA7D-C1935330BCC4}" type="slidenum">
              <a:rPr lang="de-DE" smtClean="0"/>
              <a:t>‹Nr.›</a:t>
            </a:fld>
            <a:endParaRPr lang="de-DE"/>
          </a:p>
        </p:txBody>
      </p:sp>
    </p:spTree>
    <p:extLst>
      <p:ext uri="{BB962C8B-B14F-4D97-AF65-F5344CB8AC3E}">
        <p14:creationId xmlns:p14="http://schemas.microsoft.com/office/powerpoint/2010/main" val="353882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a:t>Nach einer Risikoanalyse schauen wir uns jetzt spezifisch den Bereich des Kinderschutzes genauer an und welche Maßnahmen konkret dafür umgesetzt werden können. In der Tourismusbranche ist der Kinderschutzkodex im Tourismus, genannt Verhaltenskodex….., das Instrumentarium zur Umsetzung. </a:t>
            </a:r>
            <a:endParaRPr/>
          </a:p>
          <a:p>
            <a:pPr marL="0" lvl="0" indent="0" algn="l" rtl="0">
              <a:spcBef>
                <a:spcPts val="0"/>
              </a:spcBef>
              <a:spcAft>
                <a:spcPts val="0"/>
              </a:spcAft>
              <a:buNone/>
            </a:pPr>
            <a:endParaRPr/>
          </a:p>
        </p:txBody>
      </p:sp>
      <p:sp>
        <p:nvSpPr>
          <p:cNvPr id="905" name="Google Shape;905;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a:t>The Code legt 6 Kriterien fest, für die Unternehmen Maßnahmen umsetzen sollen. Wir genau und mit welchen Maßnahmen die Kriterien ausgestaltet werden obliegt jedem Unternehmen. Hier können wirklich Unternehmensspezifische Maßnahmen eingebunden werden. Beispiele schauen wir gleich an. Schulungen können unterschiedlich durchgeführt werden (online/E-Learning/In House etc.); Informationen an Reisende kann über verschiedene Tools vermittelt werden (Flyer/Website/im Gespräch etc).</a:t>
            </a:r>
            <a:endParaRPr/>
          </a:p>
        </p:txBody>
      </p:sp>
      <p:sp>
        <p:nvSpPr>
          <p:cNvPr id="913" name="Google Shape;913;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de-DE" sz="1800" u="sng"/>
              <a:t>WAS IST DAS „SERIOUS GAME“?</a:t>
            </a:r>
            <a:endParaRPr sz="1400">
              <a:latin typeface="Arial"/>
              <a:ea typeface="Arial"/>
              <a:cs typeface="Arial"/>
              <a:sym typeface="Arial"/>
            </a:endParaRPr>
          </a:p>
          <a:p>
            <a:pPr marL="0" lvl="0" indent="0" algn="l" rtl="0">
              <a:spcBef>
                <a:spcPts val="0"/>
              </a:spcBef>
              <a:spcAft>
                <a:spcPts val="0"/>
              </a:spcAft>
              <a:buClr>
                <a:schemeClr val="dk1"/>
              </a:buClr>
              <a:buFont typeface="Arial"/>
              <a:buNone/>
            </a:pPr>
            <a:endParaRPr sz="1800"/>
          </a:p>
          <a:p>
            <a:pPr marL="285750" lvl="0" indent="-285750" algn="l" rtl="0">
              <a:spcBef>
                <a:spcPts val="0"/>
              </a:spcBef>
              <a:spcAft>
                <a:spcPts val="0"/>
              </a:spcAft>
              <a:buClr>
                <a:schemeClr val="dk1"/>
              </a:buClr>
              <a:buSzPts val="1800"/>
              <a:buChar char="•"/>
            </a:pPr>
            <a:r>
              <a:rPr lang="de-DE" sz="1800"/>
              <a:t>ein kostenfreies interaktives Online-Rollenspiel zur Thematik „Kinderschutz im Tourismus“</a:t>
            </a:r>
            <a:endParaRPr sz="1400">
              <a:latin typeface="Arial"/>
              <a:ea typeface="Arial"/>
              <a:cs typeface="Arial"/>
              <a:sym typeface="Arial"/>
            </a:endParaRPr>
          </a:p>
          <a:p>
            <a:pPr marL="0" lvl="0" indent="0" algn="l" rtl="0">
              <a:spcBef>
                <a:spcPts val="0"/>
              </a:spcBef>
              <a:spcAft>
                <a:spcPts val="0"/>
              </a:spcAft>
              <a:buClr>
                <a:schemeClr val="dk1"/>
              </a:buClr>
              <a:buFont typeface="Arial"/>
              <a:buNone/>
            </a:pPr>
            <a:endParaRPr sz="1800"/>
          </a:p>
          <a:p>
            <a:pPr marL="285750" lvl="0" indent="-285750" algn="l" rtl="0">
              <a:spcBef>
                <a:spcPts val="0"/>
              </a:spcBef>
              <a:spcAft>
                <a:spcPts val="0"/>
              </a:spcAft>
              <a:buClr>
                <a:schemeClr val="dk1"/>
              </a:buClr>
              <a:buSzPts val="1800"/>
              <a:buChar char="•"/>
            </a:pPr>
            <a:r>
              <a:rPr lang="de-DE" sz="1800"/>
              <a:t>sensibilisiert  zu Möglichkeiten sexuelle Ausbeutung von Kindern in drei Szenarien anzusprechen</a:t>
            </a:r>
            <a:endParaRPr sz="1400">
              <a:latin typeface="Arial"/>
              <a:ea typeface="Arial"/>
              <a:cs typeface="Arial"/>
              <a:sym typeface="Arial"/>
            </a:endParaRPr>
          </a:p>
          <a:p>
            <a:pPr marL="0" lvl="0" indent="0" algn="l" rtl="0">
              <a:spcBef>
                <a:spcPts val="0"/>
              </a:spcBef>
              <a:spcAft>
                <a:spcPts val="0"/>
              </a:spcAft>
              <a:buClr>
                <a:schemeClr val="dk1"/>
              </a:buClr>
              <a:buFont typeface="Arial"/>
              <a:buNone/>
            </a:pPr>
            <a:endParaRPr sz="1800" u="sng"/>
          </a:p>
          <a:p>
            <a:pPr marL="0" lvl="0" indent="0" algn="l" rtl="0">
              <a:spcBef>
                <a:spcPts val="0"/>
              </a:spcBef>
              <a:spcAft>
                <a:spcPts val="0"/>
              </a:spcAft>
              <a:buClr>
                <a:schemeClr val="dk1"/>
              </a:buClr>
              <a:buFont typeface="Arial"/>
              <a:buNone/>
            </a:pPr>
            <a:r>
              <a:rPr lang="de-DE" sz="1800" u="sng"/>
              <a:t>AN WEN RICHTET SICH DAS „SERIOUS GAME“?</a:t>
            </a:r>
            <a:endParaRPr sz="1400">
              <a:latin typeface="Arial"/>
              <a:ea typeface="Arial"/>
              <a:cs typeface="Arial"/>
              <a:sym typeface="Arial"/>
            </a:endParaRPr>
          </a:p>
          <a:p>
            <a:pPr marL="0" lvl="0" indent="0" algn="l" rtl="0">
              <a:spcBef>
                <a:spcPts val="0"/>
              </a:spcBef>
              <a:spcAft>
                <a:spcPts val="0"/>
              </a:spcAft>
              <a:buClr>
                <a:schemeClr val="dk1"/>
              </a:buClr>
              <a:buFont typeface="Arial"/>
              <a:buNone/>
            </a:pPr>
            <a:endParaRPr sz="1800"/>
          </a:p>
          <a:p>
            <a:pPr marL="285750" lvl="0" indent="-285750" algn="l" rtl="0">
              <a:spcBef>
                <a:spcPts val="0"/>
              </a:spcBef>
              <a:spcAft>
                <a:spcPts val="0"/>
              </a:spcAft>
              <a:buClr>
                <a:schemeClr val="dk1"/>
              </a:buClr>
              <a:buSzPts val="1800"/>
              <a:buChar char="•"/>
            </a:pPr>
            <a:r>
              <a:rPr lang="de-DE" sz="1800"/>
              <a:t>Tourismusfachkräfte</a:t>
            </a:r>
            <a:endParaRPr sz="1400">
              <a:latin typeface="Arial"/>
              <a:ea typeface="Arial"/>
              <a:cs typeface="Arial"/>
              <a:sym typeface="Arial"/>
            </a:endParaRPr>
          </a:p>
          <a:p>
            <a:pPr marL="285750" lvl="0" indent="-285750" algn="l" rtl="0">
              <a:spcBef>
                <a:spcPts val="0"/>
              </a:spcBef>
              <a:spcAft>
                <a:spcPts val="0"/>
              </a:spcAft>
              <a:buClr>
                <a:schemeClr val="dk1"/>
              </a:buClr>
              <a:buSzPts val="1800"/>
              <a:buChar char="•"/>
            </a:pPr>
            <a:r>
              <a:rPr lang="de-DE" sz="1800"/>
              <a:t>Auszubildende in der Tourismusbranche</a:t>
            </a:r>
            <a:endParaRPr sz="1400">
              <a:latin typeface="Arial"/>
              <a:ea typeface="Arial"/>
              <a:cs typeface="Arial"/>
              <a:sym typeface="Arial"/>
            </a:endParaRPr>
          </a:p>
          <a:p>
            <a:pPr marL="285750" lvl="0" indent="-285750" algn="l" rtl="0">
              <a:spcBef>
                <a:spcPts val="0"/>
              </a:spcBef>
              <a:spcAft>
                <a:spcPts val="0"/>
              </a:spcAft>
              <a:buClr>
                <a:schemeClr val="dk1"/>
              </a:buClr>
              <a:buSzPts val="1800"/>
              <a:buChar char="•"/>
            </a:pPr>
            <a:r>
              <a:rPr lang="de-DE" sz="1800"/>
              <a:t>Studierende im Bereich Tourismus</a:t>
            </a:r>
            <a:endParaRPr sz="1400">
              <a:latin typeface="Arial"/>
              <a:ea typeface="Arial"/>
              <a:cs typeface="Arial"/>
              <a:sym typeface="Arial"/>
            </a:endParaRPr>
          </a:p>
          <a:p>
            <a:pPr marL="0" lvl="0" indent="0" algn="l" rtl="0">
              <a:spcBef>
                <a:spcPts val="0"/>
              </a:spcBef>
              <a:spcAft>
                <a:spcPts val="0"/>
              </a:spcAft>
              <a:buClr>
                <a:schemeClr val="dk1"/>
              </a:buClr>
              <a:buFont typeface="Arial"/>
              <a:buNone/>
            </a:pPr>
            <a:endParaRPr sz="1600"/>
          </a:p>
          <a:p>
            <a:pPr marL="0" lvl="0" indent="0" algn="l" rtl="0">
              <a:spcBef>
                <a:spcPts val="0"/>
              </a:spcBef>
              <a:spcAft>
                <a:spcPts val="0"/>
              </a:spcAft>
              <a:buNone/>
            </a:pPr>
            <a:endParaRPr/>
          </a:p>
        </p:txBody>
      </p:sp>
      <p:sp>
        <p:nvSpPr>
          <p:cNvPr id="1038" name="Google Shape;1038;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4903-EF6A-4FF4-90C6-C829A5BC77B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88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E8CBE-7240-40D2-AFF5-A701F8018AE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C405FF9-006F-45A2-B156-117A2EE24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F785CB1-00D1-41C9-ACA5-79F2DAB38813}"/>
              </a:ext>
            </a:extLst>
          </p:cNvPr>
          <p:cNvSpPr>
            <a:spLocks noGrp="1"/>
          </p:cNvSpPr>
          <p:nvPr>
            <p:ph type="dt" sz="half" idx="10"/>
          </p:nvPr>
        </p:nvSpPr>
        <p:spPr/>
        <p:txBody>
          <a:bodyPr/>
          <a:lstStyle/>
          <a:p>
            <a:fld id="{E50B143F-4A29-4A93-91F8-96984B0D308C}" type="datetimeFigureOut">
              <a:rPr lang="de-DE" smtClean="0"/>
              <a:t>12.04.2022</a:t>
            </a:fld>
            <a:endParaRPr lang="de-DE"/>
          </a:p>
        </p:txBody>
      </p:sp>
      <p:sp>
        <p:nvSpPr>
          <p:cNvPr id="5" name="Fußzeilenplatzhalter 4">
            <a:extLst>
              <a:ext uri="{FF2B5EF4-FFF2-40B4-BE49-F238E27FC236}">
                <a16:creationId xmlns:a16="http://schemas.microsoft.com/office/drawing/2014/main" id="{0162A504-AFB5-44EB-9273-021E594DA3B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003C74C-E7F6-4077-B682-7CDA33465BD6}"/>
              </a:ext>
            </a:extLst>
          </p:cNvPr>
          <p:cNvSpPr>
            <a:spLocks noGrp="1"/>
          </p:cNvSpPr>
          <p:nvPr>
            <p:ph type="sldNum" sz="quarter" idx="12"/>
          </p:nvPr>
        </p:nvSpPr>
        <p:spPr/>
        <p:txBody>
          <a:bodyPr/>
          <a:lstStyle/>
          <a:p>
            <a:fld id="{284D6309-CDA2-4668-A634-EBCFA157973A}" type="slidenum">
              <a:rPr lang="de-DE" smtClean="0"/>
              <a:t>‹Nr.›</a:t>
            </a:fld>
            <a:endParaRPr lang="de-DE"/>
          </a:p>
        </p:txBody>
      </p:sp>
    </p:spTree>
    <p:extLst>
      <p:ext uri="{BB962C8B-B14F-4D97-AF65-F5344CB8AC3E}">
        <p14:creationId xmlns:p14="http://schemas.microsoft.com/office/powerpoint/2010/main" val="3115526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E50FA-AD9C-4FAA-A667-E1CB73E58EA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D4E3CA6-F2CF-45B9-94B6-E86C5730DF6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2AE3CFC-99AD-4E47-831F-8F28F58113A5}"/>
              </a:ext>
            </a:extLst>
          </p:cNvPr>
          <p:cNvSpPr>
            <a:spLocks noGrp="1"/>
          </p:cNvSpPr>
          <p:nvPr>
            <p:ph type="dt" sz="half" idx="10"/>
          </p:nvPr>
        </p:nvSpPr>
        <p:spPr/>
        <p:txBody>
          <a:bodyPr/>
          <a:lstStyle/>
          <a:p>
            <a:fld id="{E50B143F-4A29-4A93-91F8-96984B0D308C}" type="datetimeFigureOut">
              <a:rPr lang="de-DE" smtClean="0"/>
              <a:t>12.04.2022</a:t>
            </a:fld>
            <a:endParaRPr lang="de-DE"/>
          </a:p>
        </p:txBody>
      </p:sp>
      <p:sp>
        <p:nvSpPr>
          <p:cNvPr id="5" name="Fußzeilenplatzhalter 4">
            <a:extLst>
              <a:ext uri="{FF2B5EF4-FFF2-40B4-BE49-F238E27FC236}">
                <a16:creationId xmlns:a16="http://schemas.microsoft.com/office/drawing/2014/main" id="{50AE6203-F413-4387-8D76-732C63BDCE5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FA66602-7AA3-46CE-963C-B9FF69B510F1}"/>
              </a:ext>
            </a:extLst>
          </p:cNvPr>
          <p:cNvSpPr>
            <a:spLocks noGrp="1"/>
          </p:cNvSpPr>
          <p:nvPr>
            <p:ph type="sldNum" sz="quarter" idx="12"/>
          </p:nvPr>
        </p:nvSpPr>
        <p:spPr/>
        <p:txBody>
          <a:bodyPr/>
          <a:lstStyle/>
          <a:p>
            <a:fld id="{284D6309-CDA2-4668-A634-EBCFA157973A}" type="slidenum">
              <a:rPr lang="de-DE" smtClean="0"/>
              <a:t>‹Nr.›</a:t>
            </a:fld>
            <a:endParaRPr lang="de-DE"/>
          </a:p>
        </p:txBody>
      </p:sp>
    </p:spTree>
    <p:extLst>
      <p:ext uri="{BB962C8B-B14F-4D97-AF65-F5344CB8AC3E}">
        <p14:creationId xmlns:p14="http://schemas.microsoft.com/office/powerpoint/2010/main" val="226824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8C1040C-EBCF-4D49-B18B-EF0D503B560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0AB14EA-4643-411E-AE67-604D183A9B5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62F95C-9F84-4D80-A0A9-A45E7B5BF8B5}"/>
              </a:ext>
            </a:extLst>
          </p:cNvPr>
          <p:cNvSpPr>
            <a:spLocks noGrp="1"/>
          </p:cNvSpPr>
          <p:nvPr>
            <p:ph type="dt" sz="half" idx="10"/>
          </p:nvPr>
        </p:nvSpPr>
        <p:spPr/>
        <p:txBody>
          <a:bodyPr/>
          <a:lstStyle/>
          <a:p>
            <a:fld id="{E50B143F-4A29-4A93-91F8-96984B0D308C}" type="datetimeFigureOut">
              <a:rPr lang="de-DE" smtClean="0"/>
              <a:t>12.04.2022</a:t>
            </a:fld>
            <a:endParaRPr lang="de-DE"/>
          </a:p>
        </p:txBody>
      </p:sp>
      <p:sp>
        <p:nvSpPr>
          <p:cNvPr id="5" name="Fußzeilenplatzhalter 4">
            <a:extLst>
              <a:ext uri="{FF2B5EF4-FFF2-40B4-BE49-F238E27FC236}">
                <a16:creationId xmlns:a16="http://schemas.microsoft.com/office/drawing/2014/main" id="{2FE046C0-98CB-4574-A77E-3A28016E77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AE4B3A0-B72C-4803-B6C6-447811C16F97}"/>
              </a:ext>
            </a:extLst>
          </p:cNvPr>
          <p:cNvSpPr>
            <a:spLocks noGrp="1"/>
          </p:cNvSpPr>
          <p:nvPr>
            <p:ph type="sldNum" sz="quarter" idx="12"/>
          </p:nvPr>
        </p:nvSpPr>
        <p:spPr/>
        <p:txBody>
          <a:bodyPr/>
          <a:lstStyle/>
          <a:p>
            <a:fld id="{284D6309-CDA2-4668-A634-EBCFA157973A}" type="slidenum">
              <a:rPr lang="de-DE" smtClean="0"/>
              <a:t>‹Nr.›</a:t>
            </a:fld>
            <a:endParaRPr lang="de-DE"/>
          </a:p>
        </p:txBody>
      </p:sp>
    </p:spTree>
    <p:extLst>
      <p:ext uri="{BB962C8B-B14F-4D97-AF65-F5344CB8AC3E}">
        <p14:creationId xmlns:p14="http://schemas.microsoft.com/office/powerpoint/2010/main" val="2353027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nkerfolie">
  <p:cSld name="Ankerfolie">
    <p:spTree>
      <p:nvGrpSpPr>
        <p:cNvPr id="1" name="Shape 71"/>
        <p:cNvGrpSpPr/>
        <p:nvPr/>
      </p:nvGrpSpPr>
      <p:grpSpPr>
        <a:xfrm>
          <a:off x="0" y="0"/>
          <a:ext cx="0" cy="0"/>
          <a:chOff x="0" y="0"/>
          <a:chExt cx="0" cy="0"/>
        </a:xfrm>
      </p:grpSpPr>
      <p:pic>
        <p:nvPicPr>
          <p:cNvPr id="72" name="Google Shape;72;p103"/>
          <p:cNvPicPr preferRelativeResize="0"/>
          <p:nvPr/>
        </p:nvPicPr>
        <p:blipFill rotWithShape="1">
          <a:blip r:embed="rId2">
            <a:alphaModFix/>
          </a:blip>
          <a:srcRect/>
          <a:stretch/>
        </p:blipFill>
        <p:spPr>
          <a:xfrm>
            <a:off x="5" y="12"/>
            <a:ext cx="5814643" cy="4807741"/>
          </a:xfrm>
          <a:prstGeom prst="rect">
            <a:avLst/>
          </a:prstGeom>
          <a:noFill/>
          <a:ln>
            <a:noFill/>
          </a:ln>
        </p:spPr>
      </p:pic>
      <p:sp>
        <p:nvSpPr>
          <p:cNvPr id="73" name="Google Shape;73;p103"/>
          <p:cNvSpPr txBox="1">
            <a:spLocks noGrp="1"/>
          </p:cNvSpPr>
          <p:nvPr>
            <p:ph type="body" idx="1"/>
          </p:nvPr>
        </p:nvSpPr>
        <p:spPr>
          <a:xfrm>
            <a:off x="315384" y="998553"/>
            <a:ext cx="4663016" cy="12287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3"/>
          <p:cNvSpPr>
            <a:spLocks noGrp="1"/>
          </p:cNvSpPr>
          <p:nvPr>
            <p:ph type="pic" idx="2"/>
          </p:nvPr>
        </p:nvSpPr>
        <p:spPr>
          <a:xfrm>
            <a:off x="5666319" y="2786063"/>
            <a:ext cx="5194300" cy="2641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103" descr="M:\Eigene Dateien\Administration\Vorlagen, Logos\Logos (alle Partner,Geldgeber, ECPAT)\ECPAT International\ECPAT LOGO_RES300.jpg"/>
          <p:cNvPicPr preferRelativeResize="0"/>
          <p:nvPr/>
        </p:nvPicPr>
        <p:blipFill rotWithShape="1">
          <a:blip r:embed="rId3">
            <a:alphaModFix/>
          </a:blip>
          <a:srcRect/>
          <a:stretch/>
        </p:blipFill>
        <p:spPr>
          <a:xfrm>
            <a:off x="11206931" y="166688"/>
            <a:ext cx="733184" cy="935038"/>
          </a:xfrm>
          <a:prstGeom prst="rect">
            <a:avLst/>
          </a:prstGeom>
          <a:noFill/>
          <a:ln>
            <a:noFill/>
          </a:ln>
        </p:spPr>
      </p:pic>
    </p:spTree>
    <p:extLst>
      <p:ext uri="{BB962C8B-B14F-4D97-AF65-F5344CB8AC3E}">
        <p14:creationId xmlns:p14="http://schemas.microsoft.com/office/powerpoint/2010/main" val="1015878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el und Inhalt">
  <p:cSld name="1_Titel und Inhalt">
    <p:spTree>
      <p:nvGrpSpPr>
        <p:cNvPr id="1" name="Shape 76"/>
        <p:cNvGrpSpPr/>
        <p:nvPr/>
      </p:nvGrpSpPr>
      <p:grpSpPr>
        <a:xfrm>
          <a:off x="0" y="0"/>
          <a:ext cx="0" cy="0"/>
          <a:chOff x="0" y="0"/>
          <a:chExt cx="0" cy="0"/>
        </a:xfrm>
      </p:grpSpPr>
      <p:sp>
        <p:nvSpPr>
          <p:cNvPr id="77" name="Google Shape;77;p10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4"/>
          <p:cNvSpPr txBox="1">
            <a:spLocks noGrp="1"/>
          </p:cNvSpPr>
          <p:nvPr>
            <p:ph type="title"/>
          </p:nvPr>
        </p:nvSpPr>
        <p:spPr>
          <a:xfrm>
            <a:off x="838210" y="381759"/>
            <a:ext cx="9846431" cy="5710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524295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Fragefolie">
  <p:cSld name="Fragefolie">
    <p:spTree>
      <p:nvGrpSpPr>
        <p:cNvPr id="1" name="Shape 79"/>
        <p:cNvGrpSpPr/>
        <p:nvPr/>
      </p:nvGrpSpPr>
      <p:grpSpPr>
        <a:xfrm>
          <a:off x="0" y="0"/>
          <a:ext cx="0" cy="0"/>
          <a:chOff x="0" y="0"/>
          <a:chExt cx="0" cy="0"/>
        </a:xfrm>
      </p:grpSpPr>
      <p:sp>
        <p:nvSpPr>
          <p:cNvPr id="80" name="Google Shape;80;p107"/>
          <p:cNvSpPr/>
          <p:nvPr/>
        </p:nvSpPr>
        <p:spPr>
          <a:xfrm>
            <a:off x="0" y="6415103"/>
            <a:ext cx="12192000" cy="504825"/>
          </a:xfrm>
          <a:prstGeom prst="rect">
            <a:avLst/>
          </a:prstGeom>
          <a:solidFill>
            <a:srgbClr val="146B4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 name="Google Shape;81;p107"/>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de-DE" sz="1600">
                <a:solidFill>
                  <a:srgbClr val="FFFFFF"/>
                </a:solidFill>
                <a:latin typeface="Calibri"/>
                <a:ea typeface="Calibri"/>
                <a:cs typeface="Calibri"/>
                <a:sym typeface="Calibri"/>
              </a:rPr>
              <a:t>‹Nr.›</a:t>
            </a:fld>
            <a:endParaRPr sz="1800">
              <a:solidFill>
                <a:srgbClr val="FFFFFF"/>
              </a:solidFill>
              <a:latin typeface="Calibri"/>
              <a:ea typeface="Calibri"/>
              <a:cs typeface="Calibri"/>
              <a:sym typeface="Calibri"/>
            </a:endParaRPr>
          </a:p>
        </p:txBody>
      </p:sp>
      <p:sp>
        <p:nvSpPr>
          <p:cNvPr id="82" name="Google Shape;82;p107"/>
          <p:cNvSpPr/>
          <p:nvPr/>
        </p:nvSpPr>
        <p:spPr>
          <a:xfrm>
            <a:off x="1375843" y="1703403"/>
            <a:ext cx="2680351" cy="2593975"/>
          </a:xfrm>
          <a:prstGeom prst="ellipse">
            <a:avLst/>
          </a:prstGeom>
          <a:solidFill>
            <a:srgbClr val="146B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5000">
                <a:solidFill>
                  <a:srgbClr val="FFFFFF"/>
                </a:solidFill>
                <a:latin typeface="Arial"/>
                <a:ea typeface="Arial"/>
                <a:cs typeface="Arial"/>
                <a:sym typeface="Arial"/>
              </a:rPr>
              <a:t>?</a:t>
            </a:r>
            <a:endParaRPr/>
          </a:p>
        </p:txBody>
      </p:sp>
      <p:sp>
        <p:nvSpPr>
          <p:cNvPr id="83" name="Google Shape;83;p107"/>
          <p:cNvSpPr txBox="1"/>
          <p:nvPr/>
        </p:nvSpPr>
        <p:spPr>
          <a:xfrm>
            <a:off x="5619751" y="2538428"/>
            <a:ext cx="5981700" cy="923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5400" b="1">
                <a:solidFill>
                  <a:srgbClr val="000000"/>
                </a:solidFill>
                <a:latin typeface="Calibri"/>
                <a:ea typeface="Calibri"/>
                <a:cs typeface="Calibri"/>
                <a:sym typeface="Calibri"/>
              </a:rPr>
              <a:t>Fragen?</a:t>
            </a:r>
            <a:endParaRPr/>
          </a:p>
        </p:txBody>
      </p:sp>
    </p:spTree>
    <p:extLst>
      <p:ext uri="{BB962C8B-B14F-4D97-AF65-F5344CB8AC3E}">
        <p14:creationId xmlns:p14="http://schemas.microsoft.com/office/powerpoint/2010/main" val="1654160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folie" type="title">
  <p:cSld name="Titelfolie">
    <p:spTree>
      <p:nvGrpSpPr>
        <p:cNvPr id="1" name="Shape 89"/>
        <p:cNvGrpSpPr/>
        <p:nvPr/>
      </p:nvGrpSpPr>
      <p:grpSpPr>
        <a:xfrm>
          <a:off x="0" y="0"/>
          <a:ext cx="0" cy="0"/>
          <a:chOff x="0" y="0"/>
          <a:chExt cx="0" cy="0"/>
        </a:xfrm>
      </p:grpSpPr>
      <p:sp>
        <p:nvSpPr>
          <p:cNvPr id="90" name="Google Shape;90;p11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p115"/>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5"/>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5"/>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035437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bschnitts-&#10;überschrift" type="secHead">
  <p:cSld name="Abschnitts-&#10;überschrift">
    <p:spTree>
      <p:nvGrpSpPr>
        <p:cNvPr id="1" name="Shape 95"/>
        <p:cNvGrpSpPr/>
        <p:nvPr/>
      </p:nvGrpSpPr>
      <p:grpSpPr>
        <a:xfrm>
          <a:off x="0" y="0"/>
          <a:ext cx="0" cy="0"/>
          <a:chOff x="0" y="0"/>
          <a:chExt cx="0" cy="0"/>
        </a:xfrm>
      </p:grpSpPr>
      <p:sp>
        <p:nvSpPr>
          <p:cNvPr id="96" name="Google Shape;96;p116"/>
          <p:cNvSpPr txBox="1">
            <a:spLocks noGrp="1"/>
          </p:cNvSpPr>
          <p:nvPr>
            <p:ph type="title"/>
          </p:nvPr>
        </p:nvSpPr>
        <p:spPr>
          <a:xfrm>
            <a:off x="831851" y="170975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16"/>
          <p:cNvSpPr txBox="1">
            <a:spLocks noGrp="1"/>
          </p:cNvSpPr>
          <p:nvPr>
            <p:ph type="body" idx="1"/>
          </p:nvPr>
        </p:nvSpPr>
        <p:spPr>
          <a:xfrm>
            <a:off x="831851" y="458947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8" name="Google Shape;98;p116"/>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6"/>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16"/>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1450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Zwei Inhalte" type="twoObj">
  <p:cSld name="Zwei Inhalte">
    <p:spTree>
      <p:nvGrpSpPr>
        <p:cNvPr id="1" name="Shape 101"/>
        <p:cNvGrpSpPr/>
        <p:nvPr/>
      </p:nvGrpSpPr>
      <p:grpSpPr>
        <a:xfrm>
          <a:off x="0" y="0"/>
          <a:ext cx="0" cy="0"/>
          <a:chOff x="0" y="0"/>
          <a:chExt cx="0" cy="0"/>
        </a:xfrm>
      </p:grpSpPr>
      <p:sp>
        <p:nvSpPr>
          <p:cNvPr id="102" name="Google Shape;102;p11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17"/>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17"/>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17"/>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906643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gleich" type="twoTxTwoObj">
  <p:cSld name="Vergleich">
    <p:spTree>
      <p:nvGrpSpPr>
        <p:cNvPr id="1" name="Shape 108"/>
        <p:cNvGrpSpPr/>
        <p:nvPr/>
      </p:nvGrpSpPr>
      <p:grpSpPr>
        <a:xfrm>
          <a:off x="0" y="0"/>
          <a:ext cx="0" cy="0"/>
          <a:chOff x="0" y="0"/>
          <a:chExt cx="0" cy="0"/>
        </a:xfrm>
      </p:grpSpPr>
      <p:sp>
        <p:nvSpPr>
          <p:cNvPr id="109" name="Google Shape;109;p118"/>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1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11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18"/>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3" name="Google Shape;113;p118"/>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18"/>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18"/>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18"/>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962654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eer" type="blank">
  <p:cSld name="Leer">
    <p:spTree>
      <p:nvGrpSpPr>
        <p:cNvPr id="1" name="Shape 117"/>
        <p:cNvGrpSpPr/>
        <p:nvPr/>
      </p:nvGrpSpPr>
      <p:grpSpPr>
        <a:xfrm>
          <a:off x="0" y="0"/>
          <a:ext cx="0" cy="0"/>
          <a:chOff x="0" y="0"/>
          <a:chExt cx="0" cy="0"/>
        </a:xfrm>
      </p:grpSpPr>
      <p:sp>
        <p:nvSpPr>
          <p:cNvPr id="118" name="Google Shape;118;p119"/>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19"/>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19"/>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13599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F367BF-B744-4837-983B-51A9DB79F45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5EF8E0-E490-492D-911C-8C514F8683E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F1223D8-B48E-4004-990C-2ACA5B7BBCED}"/>
              </a:ext>
            </a:extLst>
          </p:cNvPr>
          <p:cNvSpPr>
            <a:spLocks noGrp="1"/>
          </p:cNvSpPr>
          <p:nvPr>
            <p:ph type="dt" sz="half" idx="10"/>
          </p:nvPr>
        </p:nvSpPr>
        <p:spPr/>
        <p:txBody>
          <a:bodyPr/>
          <a:lstStyle/>
          <a:p>
            <a:fld id="{E50B143F-4A29-4A93-91F8-96984B0D308C}" type="datetimeFigureOut">
              <a:rPr lang="de-DE" smtClean="0"/>
              <a:t>12.04.2022</a:t>
            </a:fld>
            <a:endParaRPr lang="de-DE"/>
          </a:p>
        </p:txBody>
      </p:sp>
      <p:sp>
        <p:nvSpPr>
          <p:cNvPr id="5" name="Fußzeilenplatzhalter 4">
            <a:extLst>
              <a:ext uri="{FF2B5EF4-FFF2-40B4-BE49-F238E27FC236}">
                <a16:creationId xmlns:a16="http://schemas.microsoft.com/office/drawing/2014/main" id="{A41B661C-BC54-475B-94F0-1209B22C06B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4DD3B4A-2C15-481E-A195-7ED1957A8862}"/>
              </a:ext>
            </a:extLst>
          </p:cNvPr>
          <p:cNvSpPr>
            <a:spLocks noGrp="1"/>
          </p:cNvSpPr>
          <p:nvPr>
            <p:ph type="sldNum" sz="quarter" idx="12"/>
          </p:nvPr>
        </p:nvSpPr>
        <p:spPr/>
        <p:txBody>
          <a:bodyPr/>
          <a:lstStyle/>
          <a:p>
            <a:fld id="{284D6309-CDA2-4668-A634-EBCFA157973A}" type="slidenum">
              <a:rPr lang="de-DE" smtClean="0"/>
              <a:t>‹Nr.›</a:t>
            </a:fld>
            <a:endParaRPr lang="de-DE"/>
          </a:p>
        </p:txBody>
      </p:sp>
    </p:spTree>
    <p:extLst>
      <p:ext uri="{BB962C8B-B14F-4D97-AF65-F5344CB8AC3E}">
        <p14:creationId xmlns:p14="http://schemas.microsoft.com/office/powerpoint/2010/main" val="1651465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halt mit Überschrift" type="objTx">
  <p:cSld name="Inhalt mit Überschrift">
    <p:spTree>
      <p:nvGrpSpPr>
        <p:cNvPr id="1" name="Shape 121"/>
        <p:cNvGrpSpPr/>
        <p:nvPr/>
      </p:nvGrpSpPr>
      <p:grpSpPr>
        <a:xfrm>
          <a:off x="0" y="0"/>
          <a:ext cx="0" cy="0"/>
          <a:chOff x="0" y="0"/>
          <a:chExt cx="0" cy="0"/>
        </a:xfrm>
      </p:grpSpPr>
      <p:sp>
        <p:nvSpPr>
          <p:cNvPr id="122" name="Google Shape;122;p1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20"/>
          <p:cNvSpPr txBox="1">
            <a:spLocks noGrp="1"/>
          </p:cNvSpPr>
          <p:nvPr>
            <p:ph type="body" idx="1"/>
          </p:nvPr>
        </p:nvSpPr>
        <p:spPr>
          <a:xfrm>
            <a:off x="5183188" y="98743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4" name="Google Shape;124;p1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5" name="Google Shape;125;p120"/>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20"/>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20"/>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2326190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ld mit Überschrift" type="picTx">
  <p:cSld name="Bild mit Überschrift">
    <p:spTree>
      <p:nvGrpSpPr>
        <p:cNvPr id="1" name="Shape 128"/>
        <p:cNvGrpSpPr/>
        <p:nvPr/>
      </p:nvGrpSpPr>
      <p:grpSpPr>
        <a:xfrm>
          <a:off x="0" y="0"/>
          <a:ext cx="0" cy="0"/>
          <a:chOff x="0" y="0"/>
          <a:chExt cx="0" cy="0"/>
        </a:xfrm>
      </p:grpSpPr>
      <p:sp>
        <p:nvSpPr>
          <p:cNvPr id="129" name="Google Shape;129;p1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21"/>
          <p:cNvSpPr>
            <a:spLocks noGrp="1"/>
          </p:cNvSpPr>
          <p:nvPr>
            <p:ph type="pic" idx="2"/>
          </p:nvPr>
        </p:nvSpPr>
        <p:spPr>
          <a:xfrm>
            <a:off x="5183188" y="987439"/>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1" name="Google Shape;131;p1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121"/>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21"/>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21"/>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215147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und vertikaler Text" type="vertTx">
  <p:cSld name="Titel und vertikaler Text">
    <p:spTree>
      <p:nvGrpSpPr>
        <p:cNvPr id="1" name="Shape 135"/>
        <p:cNvGrpSpPr/>
        <p:nvPr/>
      </p:nvGrpSpPr>
      <p:grpSpPr>
        <a:xfrm>
          <a:off x="0" y="0"/>
          <a:ext cx="0" cy="0"/>
          <a:chOff x="0" y="0"/>
          <a:chExt cx="0" cy="0"/>
        </a:xfrm>
      </p:grpSpPr>
      <p:sp>
        <p:nvSpPr>
          <p:cNvPr id="136" name="Google Shape;136;p12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22"/>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22"/>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22"/>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1445080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kaler Titel und Text">
    <p:spTree>
      <p:nvGrpSpPr>
        <p:cNvPr id="1" name="Shape 141"/>
        <p:cNvGrpSpPr/>
        <p:nvPr/>
      </p:nvGrpSpPr>
      <p:grpSpPr>
        <a:xfrm>
          <a:off x="0" y="0"/>
          <a:ext cx="0" cy="0"/>
          <a:chOff x="0" y="0"/>
          <a:chExt cx="0" cy="0"/>
        </a:xfrm>
      </p:grpSpPr>
      <p:sp>
        <p:nvSpPr>
          <p:cNvPr id="142" name="Google Shape;142;p123"/>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123"/>
          <p:cNvSpPr txBox="1">
            <a:spLocks noGrp="1"/>
          </p:cNvSpPr>
          <p:nvPr>
            <p:ph type="body" idx="1"/>
          </p:nvPr>
        </p:nvSpPr>
        <p:spPr>
          <a:xfrm rot="5400000">
            <a:off x="1799434"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23"/>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23"/>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23"/>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254411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Vergleich">
  <p:cSld name="1_Vergleich">
    <p:spTree>
      <p:nvGrpSpPr>
        <p:cNvPr id="1" name="Shape 147"/>
        <p:cNvGrpSpPr/>
        <p:nvPr/>
      </p:nvGrpSpPr>
      <p:grpSpPr>
        <a:xfrm>
          <a:off x="0" y="0"/>
          <a:ext cx="0" cy="0"/>
          <a:chOff x="0" y="0"/>
          <a:chExt cx="0" cy="0"/>
        </a:xfrm>
      </p:grpSpPr>
      <p:sp>
        <p:nvSpPr>
          <p:cNvPr id="148" name="Google Shape;148;p124"/>
          <p:cNvSpPr txBox="1"/>
          <p:nvPr/>
        </p:nvSpPr>
        <p:spPr>
          <a:xfrm>
            <a:off x="838200" y="390525"/>
            <a:ext cx="9846733" cy="571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de-DE" sz="3200" b="1">
                <a:solidFill>
                  <a:srgbClr val="146B42"/>
                </a:solidFill>
                <a:latin typeface="Calibri"/>
                <a:ea typeface="Calibri"/>
                <a:cs typeface="Calibri"/>
                <a:sym typeface="Calibri"/>
              </a:rPr>
              <a:t>Mastertitelformat</a:t>
            </a:r>
            <a:r>
              <a:rPr lang="de-DE" sz="4400" b="1">
                <a:solidFill>
                  <a:srgbClr val="146B42"/>
                </a:solidFill>
                <a:latin typeface="Calibri"/>
                <a:ea typeface="Calibri"/>
                <a:cs typeface="Calibri"/>
                <a:sym typeface="Calibri"/>
              </a:rPr>
              <a:t> </a:t>
            </a:r>
            <a:r>
              <a:rPr lang="de-DE" sz="3200" b="1">
                <a:solidFill>
                  <a:srgbClr val="146B42"/>
                </a:solidFill>
                <a:latin typeface="Calibri"/>
                <a:ea typeface="Calibri"/>
                <a:cs typeface="Calibri"/>
                <a:sym typeface="Calibri"/>
              </a:rPr>
              <a:t>bearbeiten</a:t>
            </a:r>
            <a:endParaRPr sz="3200" b="1">
              <a:solidFill>
                <a:srgbClr val="146B42"/>
              </a:solidFill>
              <a:latin typeface="Calibri"/>
              <a:ea typeface="Calibri"/>
              <a:cs typeface="Calibri"/>
              <a:sym typeface="Calibri"/>
            </a:endParaRPr>
          </a:p>
        </p:txBody>
      </p:sp>
      <p:sp>
        <p:nvSpPr>
          <p:cNvPr id="149" name="Google Shape;149;p124"/>
          <p:cNvSpPr txBox="1">
            <a:spLocks noGrp="1"/>
          </p:cNvSpPr>
          <p:nvPr>
            <p:ph type="body" idx="1"/>
          </p:nvPr>
        </p:nvSpPr>
        <p:spPr>
          <a:xfrm>
            <a:off x="839789" y="152173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0" name="Google Shape;150;p12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124"/>
          <p:cNvSpPr txBox="1">
            <a:spLocks noGrp="1"/>
          </p:cNvSpPr>
          <p:nvPr>
            <p:ph type="body" idx="3"/>
          </p:nvPr>
        </p:nvSpPr>
        <p:spPr>
          <a:xfrm>
            <a:off x="6172203" y="1514476"/>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2" name="Google Shape;152;p124"/>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73678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olie">
  <p:cSld name="Folie">
    <p:spTree>
      <p:nvGrpSpPr>
        <p:cNvPr id="1" name="Shape 153"/>
        <p:cNvGrpSpPr/>
        <p:nvPr/>
      </p:nvGrpSpPr>
      <p:grpSpPr>
        <a:xfrm>
          <a:off x="0" y="0"/>
          <a:ext cx="0" cy="0"/>
          <a:chOff x="0" y="0"/>
          <a:chExt cx="0" cy="0"/>
        </a:xfrm>
      </p:grpSpPr>
      <p:sp>
        <p:nvSpPr>
          <p:cNvPr id="154" name="Google Shape;154;p125"/>
          <p:cNvSpPr txBox="1">
            <a:spLocks noGrp="1"/>
          </p:cNvSpPr>
          <p:nvPr>
            <p:ph type="sldNum" idx="12"/>
          </p:nvPr>
        </p:nvSpPr>
        <p:spPr>
          <a:xfrm>
            <a:off x="0" y="0"/>
            <a:ext cx="0" cy="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extLst>
      <p:ext uri="{BB962C8B-B14F-4D97-AF65-F5344CB8AC3E}">
        <p14:creationId xmlns:p14="http://schemas.microsoft.com/office/powerpoint/2010/main" val="1240149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liederung 1">
  <p:cSld name="Gliederung 1">
    <p:spTree>
      <p:nvGrpSpPr>
        <p:cNvPr id="1" name="Shape 155"/>
        <p:cNvGrpSpPr/>
        <p:nvPr/>
      </p:nvGrpSpPr>
      <p:grpSpPr>
        <a:xfrm>
          <a:off x="0" y="0"/>
          <a:ext cx="0" cy="0"/>
          <a:chOff x="0" y="0"/>
          <a:chExt cx="0" cy="0"/>
        </a:xfrm>
      </p:grpSpPr>
      <p:sp>
        <p:nvSpPr>
          <p:cNvPr id="156" name="Google Shape;156;p126"/>
          <p:cNvSpPr/>
          <p:nvPr/>
        </p:nvSpPr>
        <p:spPr>
          <a:xfrm>
            <a:off x="0" y="13"/>
            <a:ext cx="12192000" cy="1071563"/>
          </a:xfrm>
          <a:prstGeom prst="rect">
            <a:avLst/>
          </a:prstGeom>
          <a:solidFill>
            <a:srgbClr val="3999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7" name="Google Shape;157;p126"/>
          <p:cNvSpPr txBox="1">
            <a:spLocks noGrp="1"/>
          </p:cNvSpPr>
          <p:nvPr>
            <p:ph type="title"/>
          </p:nvPr>
        </p:nvSpPr>
        <p:spPr>
          <a:xfrm>
            <a:off x="609600" y="274638"/>
            <a:ext cx="10972800" cy="58259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Calibri"/>
              <a:buNone/>
              <a:defRPr sz="32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126"/>
          <p:cNvSpPr txBox="1">
            <a:spLocks noGrp="1"/>
          </p:cNvSpPr>
          <p:nvPr>
            <p:ph type="body" idx="1"/>
          </p:nvPr>
        </p:nvSpPr>
        <p:spPr>
          <a:xfrm>
            <a:off x="2733673" y="1571613"/>
            <a:ext cx="6724659" cy="4525963"/>
          </a:xfrm>
          <a:prstGeom prst="rect">
            <a:avLst/>
          </a:prstGeom>
          <a:noFill/>
          <a:ln>
            <a:noFill/>
          </a:ln>
        </p:spPr>
        <p:txBody>
          <a:bodyPr spcFirstLastPara="1" wrap="square" lIns="91425" tIns="45700" rIns="91425" bIns="45700" anchor="t" anchorCtr="0">
            <a:normAutofit/>
          </a:bodyPr>
          <a:lstStyle>
            <a:lvl1pPr marL="457200" lvl="0" indent="-411480" algn="l">
              <a:lnSpc>
                <a:spcPct val="90000"/>
              </a:lnSpc>
              <a:spcBef>
                <a:spcPts val="0"/>
              </a:spcBef>
              <a:spcAft>
                <a:spcPts val="0"/>
              </a:spcAft>
              <a:buClr>
                <a:srgbClr val="D2003C"/>
              </a:buClr>
              <a:buSzPts val="2880"/>
              <a:buFont typeface="Arial"/>
              <a:buChar char="•"/>
              <a:defRPr sz="2400"/>
            </a:lvl1pPr>
            <a:lvl2pPr marL="914400" lvl="1" indent="-411480" algn="l">
              <a:lnSpc>
                <a:spcPct val="90000"/>
              </a:lnSpc>
              <a:spcBef>
                <a:spcPts val="600"/>
              </a:spcBef>
              <a:spcAft>
                <a:spcPts val="0"/>
              </a:spcAft>
              <a:buClr>
                <a:srgbClr val="808080"/>
              </a:buClr>
              <a:buSzPts val="2880"/>
              <a:buFont typeface="Arial"/>
              <a:buChar char="•"/>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26"/>
          <p:cNvSpPr txBox="1">
            <a:spLocks noGrp="1"/>
          </p:cNvSpPr>
          <p:nvPr>
            <p:ph type="body" idx="2"/>
          </p:nvPr>
        </p:nvSpPr>
        <p:spPr>
          <a:xfrm>
            <a:off x="571464" y="1142985"/>
            <a:ext cx="11049077" cy="8572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D2003C"/>
              </a:buClr>
              <a:buSzPts val="3840"/>
              <a:buFont typeface="Arial"/>
              <a:buNone/>
              <a:defRPr sz="3200"/>
            </a:lvl1pPr>
            <a:lvl2pPr marL="914400" lvl="1" indent="-411480" algn="l">
              <a:lnSpc>
                <a:spcPct val="90000"/>
              </a:lnSpc>
              <a:spcBef>
                <a:spcPts val="600"/>
              </a:spcBef>
              <a:spcAft>
                <a:spcPts val="0"/>
              </a:spcAft>
              <a:buClr>
                <a:srgbClr val="808080"/>
              </a:buClr>
              <a:buSzPts val="2880"/>
              <a:buFont typeface="Arial"/>
              <a:buChar char="•"/>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26"/>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pic>
        <p:nvPicPr>
          <p:cNvPr id="161" name="Google Shape;161;p126"/>
          <p:cNvPicPr preferRelativeResize="0"/>
          <p:nvPr/>
        </p:nvPicPr>
        <p:blipFill rotWithShape="1">
          <a:blip r:embed="rId2">
            <a:alphaModFix/>
          </a:blip>
          <a:srcRect/>
          <a:stretch/>
        </p:blipFill>
        <p:spPr>
          <a:xfrm>
            <a:off x="11232535" y="124631"/>
            <a:ext cx="585788" cy="822325"/>
          </a:xfrm>
          <a:prstGeom prst="rect">
            <a:avLst/>
          </a:prstGeom>
          <a:noFill/>
          <a:ln>
            <a:noFill/>
          </a:ln>
        </p:spPr>
      </p:pic>
    </p:spTree>
    <p:extLst>
      <p:ext uri="{BB962C8B-B14F-4D97-AF65-F5344CB8AC3E}">
        <p14:creationId xmlns:p14="http://schemas.microsoft.com/office/powerpoint/2010/main" val="1484639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Title Placeholder 1"/>
          <p:cNvSpPr>
            <a:spLocks noGrp="1" noChangeArrowheads="1"/>
          </p:cNvSpPr>
          <p:nvPr>
            <p:ph type="title"/>
          </p:nvPr>
        </p:nvSpPr>
        <p:spPr bwMode="auto">
          <a:xfrm>
            <a:off x="838201" y="381759"/>
            <a:ext cx="9846431" cy="571046"/>
          </a:xfrm>
          <a:prstGeom prst="rect">
            <a:avLst/>
          </a:prstGeom>
          <a:noFill/>
          <a:ln>
            <a:noFill/>
          </a:ln>
        </p:spPr>
        <p:txBody>
          <a:bodyPr/>
          <a:lstStyle>
            <a:lvl1pPr algn="ctr">
              <a:defRPr/>
            </a:lvl1pPr>
          </a:lstStyle>
          <a:p>
            <a:pPr lvl="0"/>
            <a:r>
              <a:rPr lang="de-DE" altLang="de-DE" dirty="0"/>
              <a:t>Mastertitelformat bearbeiten</a:t>
            </a:r>
            <a:endParaRPr lang="en-US" altLang="de-DE" dirty="0"/>
          </a:p>
        </p:txBody>
      </p:sp>
    </p:spTree>
    <p:extLst>
      <p:ext uri="{BB962C8B-B14F-4D97-AF65-F5344CB8AC3E}">
        <p14:creationId xmlns:p14="http://schemas.microsoft.com/office/powerpoint/2010/main" val="383855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82367300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38786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6C4CB-036A-49C1-B030-6D0BFF044FF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FCC1DD4-F021-4D12-903F-96CA54148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D80F36-A500-4057-BE22-4F587524F312}"/>
              </a:ext>
            </a:extLst>
          </p:cNvPr>
          <p:cNvSpPr>
            <a:spLocks noGrp="1"/>
          </p:cNvSpPr>
          <p:nvPr>
            <p:ph type="dt" sz="half" idx="10"/>
          </p:nvPr>
        </p:nvSpPr>
        <p:spPr/>
        <p:txBody>
          <a:bodyPr/>
          <a:lstStyle/>
          <a:p>
            <a:fld id="{E50B143F-4A29-4A93-91F8-96984B0D308C}" type="datetimeFigureOut">
              <a:rPr lang="de-DE" smtClean="0"/>
              <a:t>12.04.2022</a:t>
            </a:fld>
            <a:endParaRPr lang="de-DE"/>
          </a:p>
        </p:txBody>
      </p:sp>
      <p:sp>
        <p:nvSpPr>
          <p:cNvPr id="5" name="Fußzeilenplatzhalter 4">
            <a:extLst>
              <a:ext uri="{FF2B5EF4-FFF2-40B4-BE49-F238E27FC236}">
                <a16:creationId xmlns:a16="http://schemas.microsoft.com/office/drawing/2014/main" id="{37D85B41-5497-4628-A874-6A6F42D2840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894EDE6-90EC-4D6F-900C-3E45FCFE4AA9}"/>
              </a:ext>
            </a:extLst>
          </p:cNvPr>
          <p:cNvSpPr>
            <a:spLocks noGrp="1"/>
          </p:cNvSpPr>
          <p:nvPr>
            <p:ph type="sldNum" sz="quarter" idx="12"/>
          </p:nvPr>
        </p:nvSpPr>
        <p:spPr/>
        <p:txBody>
          <a:bodyPr/>
          <a:lstStyle/>
          <a:p>
            <a:fld id="{284D6309-CDA2-4668-A634-EBCFA157973A}" type="slidenum">
              <a:rPr lang="de-DE" smtClean="0"/>
              <a:t>‹Nr.›</a:t>
            </a:fld>
            <a:endParaRPr lang="de-DE"/>
          </a:p>
        </p:txBody>
      </p:sp>
    </p:spTree>
    <p:extLst>
      <p:ext uri="{BB962C8B-B14F-4D97-AF65-F5344CB8AC3E}">
        <p14:creationId xmlns:p14="http://schemas.microsoft.com/office/powerpoint/2010/main" val="1567728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2"/>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1" y="458947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9205777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535378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839789"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72203"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47710259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6243754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60215991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724909319"/>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3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03477245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83968982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014735394"/>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nkerfolie">
    <p:spTree>
      <p:nvGrpSpPr>
        <p:cNvPr id="1" name=""/>
        <p:cNvGrpSpPr/>
        <p:nvPr/>
      </p:nvGrpSpPr>
      <p:grpSpPr>
        <a:xfrm>
          <a:off x="0" y="0"/>
          <a:ext cx="0" cy="0"/>
          <a:chOff x="0" y="0"/>
          <a:chExt cx="0" cy="0"/>
        </a:xfrm>
      </p:grpSpPr>
      <p:pic>
        <p:nvPicPr>
          <p:cNvPr id="5" name="Grafik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 y="12"/>
            <a:ext cx="5814643" cy="480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platzhalter 7"/>
          <p:cNvSpPr>
            <a:spLocks noGrp="1"/>
          </p:cNvSpPr>
          <p:nvPr>
            <p:ph type="body" sz="quarter" idx="10"/>
          </p:nvPr>
        </p:nvSpPr>
        <p:spPr>
          <a:xfrm>
            <a:off x="315384" y="998553"/>
            <a:ext cx="4663016" cy="1228725"/>
          </a:xfrm>
        </p:spPr>
        <p:txBody>
          <a:bodyPr/>
          <a:lstStyle>
            <a:lvl1pPr>
              <a:defRPr sz="3200" b="1">
                <a:solidFill>
                  <a:schemeClr val="bg1"/>
                </a:solidFill>
              </a:defRPr>
            </a:lvl1pPr>
          </a:lstStyle>
          <a:p>
            <a:pPr lvl="0"/>
            <a:r>
              <a:rPr lang="de-DE" dirty="0"/>
              <a:t>Formatvorlagen</a:t>
            </a:r>
          </a:p>
        </p:txBody>
      </p:sp>
      <p:sp>
        <p:nvSpPr>
          <p:cNvPr id="10" name="Bildplatzhalter 9"/>
          <p:cNvSpPr>
            <a:spLocks noGrp="1"/>
          </p:cNvSpPr>
          <p:nvPr>
            <p:ph type="pic" sz="quarter" idx="11"/>
          </p:nvPr>
        </p:nvSpPr>
        <p:spPr>
          <a:xfrm>
            <a:off x="5666319" y="2786063"/>
            <a:ext cx="5194300" cy="2641600"/>
          </a:xfrm>
        </p:spPr>
        <p:txBody>
          <a:bodyPr/>
          <a:lstStyle/>
          <a:p>
            <a:pPr lvl="0"/>
            <a:endParaRPr lang="de-DE" noProof="0"/>
          </a:p>
        </p:txBody>
      </p:sp>
      <p:pic>
        <p:nvPicPr>
          <p:cNvPr id="6" name="Picture 9" descr="M:\Eigene Dateien\Administration\Vorlagen, Logos\Logos (alle Partner,Geldgeber, ECPAT)\ECPAT International\ECPAT LOGO_RES300.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06931" y="166688"/>
            <a:ext cx="733184"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10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CB795-8B54-4EE9-BC0B-D51F1BC5234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70A789D-C377-4D24-A650-94D50E629BE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250FAF1-3EBF-4BC2-BD9B-71D4CCCEB48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696F7DC-89D3-4A4F-8ED1-386364D9188C}"/>
              </a:ext>
            </a:extLst>
          </p:cNvPr>
          <p:cNvSpPr>
            <a:spLocks noGrp="1"/>
          </p:cNvSpPr>
          <p:nvPr>
            <p:ph type="dt" sz="half" idx="10"/>
          </p:nvPr>
        </p:nvSpPr>
        <p:spPr/>
        <p:txBody>
          <a:bodyPr/>
          <a:lstStyle/>
          <a:p>
            <a:fld id="{E50B143F-4A29-4A93-91F8-96984B0D308C}" type="datetimeFigureOut">
              <a:rPr lang="de-DE" smtClean="0"/>
              <a:t>12.04.2022</a:t>
            </a:fld>
            <a:endParaRPr lang="de-DE"/>
          </a:p>
        </p:txBody>
      </p:sp>
      <p:sp>
        <p:nvSpPr>
          <p:cNvPr id="6" name="Fußzeilenplatzhalter 5">
            <a:extLst>
              <a:ext uri="{FF2B5EF4-FFF2-40B4-BE49-F238E27FC236}">
                <a16:creationId xmlns:a16="http://schemas.microsoft.com/office/drawing/2014/main" id="{89D5F12F-F03A-4D41-8155-40D9D880959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D44D7D2-4E14-4DEC-9876-33C8ECBF6339}"/>
              </a:ext>
            </a:extLst>
          </p:cNvPr>
          <p:cNvSpPr>
            <a:spLocks noGrp="1"/>
          </p:cNvSpPr>
          <p:nvPr>
            <p:ph type="sldNum" sz="quarter" idx="12"/>
          </p:nvPr>
        </p:nvSpPr>
        <p:spPr/>
        <p:txBody>
          <a:bodyPr/>
          <a:lstStyle/>
          <a:p>
            <a:fld id="{284D6309-CDA2-4668-A634-EBCFA157973A}" type="slidenum">
              <a:rPr lang="de-DE" smtClean="0"/>
              <a:t>‹Nr.›</a:t>
            </a:fld>
            <a:endParaRPr lang="de-DE"/>
          </a:p>
        </p:txBody>
      </p:sp>
    </p:spTree>
    <p:extLst>
      <p:ext uri="{BB962C8B-B14F-4D97-AF65-F5344CB8AC3E}">
        <p14:creationId xmlns:p14="http://schemas.microsoft.com/office/powerpoint/2010/main" val="1684824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ragefolie">
    <p:spTree>
      <p:nvGrpSpPr>
        <p:cNvPr id="1" name=""/>
        <p:cNvGrpSpPr/>
        <p:nvPr/>
      </p:nvGrpSpPr>
      <p:grpSpPr>
        <a:xfrm>
          <a:off x="0" y="0"/>
          <a:ext cx="0" cy="0"/>
          <a:chOff x="0" y="0"/>
          <a:chExt cx="0" cy="0"/>
        </a:xfrm>
      </p:grpSpPr>
      <p:sp>
        <p:nvSpPr>
          <p:cNvPr id="2" name="Rechteck 1"/>
          <p:cNvSpPr/>
          <p:nvPr userDrawn="1"/>
        </p:nvSpPr>
        <p:spPr>
          <a:xfrm>
            <a:off x="0" y="6415103"/>
            <a:ext cx="12192000" cy="504825"/>
          </a:xfrm>
          <a:prstGeom prst="rect">
            <a:avLst/>
          </a:prstGeom>
          <a:solidFill>
            <a:srgbClr val="146B4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endParaRPr>
          </a:p>
        </p:txBody>
      </p:sp>
      <p:sp>
        <p:nvSpPr>
          <p:cNvPr id="3" name="Textfeld 2"/>
          <p:cNvSpPr txBox="1">
            <a:spLocks noChangeArrowheads="1"/>
          </p:cNvSpPr>
          <p:nvPr userDrawn="1"/>
        </p:nvSpPr>
        <p:spPr bwMode="auto">
          <a:xfrm>
            <a:off x="10437284" y="6489700"/>
            <a:ext cx="142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fld id="{1B4A7BF0-53B5-4FBF-BA2F-B6415BF75C2E}" type="slidenum">
              <a:rPr lang="de-DE" altLang="de-DE" sz="1600" smtClean="0">
                <a:solidFill>
                  <a:prstClr val="white"/>
                </a:solidFill>
              </a:rPr>
              <a:pPr algn="r">
                <a:defRPr/>
              </a:pPr>
              <a:t>‹Nr.›</a:t>
            </a:fld>
            <a:endParaRPr lang="de-DE" altLang="de-DE">
              <a:solidFill>
                <a:prstClr val="white"/>
              </a:solidFill>
            </a:endParaRPr>
          </a:p>
        </p:txBody>
      </p:sp>
      <p:sp>
        <p:nvSpPr>
          <p:cNvPr id="4" name="Ellipse 3"/>
          <p:cNvSpPr>
            <a:spLocks noChangeAspect="1"/>
          </p:cNvSpPr>
          <p:nvPr userDrawn="1"/>
        </p:nvSpPr>
        <p:spPr>
          <a:xfrm>
            <a:off x="1375843" y="1703403"/>
            <a:ext cx="2680351" cy="2593975"/>
          </a:xfrm>
          <a:prstGeom prst="ellipse">
            <a:avLst/>
          </a:prstGeom>
          <a:solidFill>
            <a:srgbClr val="146B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5000" dirty="0">
                <a:solidFill>
                  <a:prstClr val="white"/>
                </a:solidFill>
                <a:latin typeface="Arial" panose="020B0604020202020204" pitchFamily="34" charset="0"/>
                <a:cs typeface="Arial" panose="020B0604020202020204" pitchFamily="34" charset="0"/>
              </a:rPr>
              <a:t>?</a:t>
            </a:r>
          </a:p>
        </p:txBody>
      </p:sp>
      <p:sp>
        <p:nvSpPr>
          <p:cNvPr id="5" name="Textfeld 4"/>
          <p:cNvSpPr txBox="1">
            <a:spLocks noChangeArrowheads="1"/>
          </p:cNvSpPr>
          <p:nvPr userDrawn="1"/>
        </p:nvSpPr>
        <p:spPr bwMode="auto">
          <a:xfrm>
            <a:off x="5619751" y="2538428"/>
            <a:ext cx="5981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defRPr/>
            </a:pPr>
            <a:r>
              <a:rPr lang="de-DE" altLang="de-DE" sz="5400" b="1">
                <a:solidFill>
                  <a:prstClr val="black"/>
                </a:solidFill>
                <a:latin typeface="Calibri Light" pitchFamily="34" charset="0"/>
              </a:rPr>
              <a:t>Fragen?</a:t>
            </a:r>
          </a:p>
        </p:txBody>
      </p:sp>
    </p:spTree>
    <p:extLst>
      <p:ext uri="{BB962C8B-B14F-4D97-AF65-F5344CB8AC3E}">
        <p14:creationId xmlns:p14="http://schemas.microsoft.com/office/powerpoint/2010/main" val="2890637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Title Placeholder 1"/>
          <p:cNvSpPr>
            <a:spLocks noGrp="1" noChangeArrowheads="1"/>
          </p:cNvSpPr>
          <p:nvPr>
            <p:ph type="title"/>
          </p:nvPr>
        </p:nvSpPr>
        <p:spPr bwMode="auto">
          <a:xfrm>
            <a:off x="838210" y="381759"/>
            <a:ext cx="9846431" cy="57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lvl1pPr>
          </a:lstStyle>
          <a:p>
            <a:pPr lvl="0"/>
            <a:r>
              <a:rPr lang="de-DE" altLang="de-DE" dirty="0"/>
              <a:t>Mastertitelformat bearbeiten</a:t>
            </a:r>
            <a:endParaRPr lang="en-US" altLang="de-DE" dirty="0"/>
          </a:p>
        </p:txBody>
      </p:sp>
    </p:spTree>
    <p:extLst>
      <p:ext uri="{BB962C8B-B14F-4D97-AF65-F5344CB8AC3E}">
        <p14:creationId xmlns:p14="http://schemas.microsoft.com/office/powerpoint/2010/main" val="2282712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7" name="Title Placeholder 1"/>
          <p:cNvSpPr txBox="1">
            <a:spLocks noChangeArrowheads="1"/>
          </p:cNvSpPr>
          <p:nvPr userDrawn="1"/>
        </p:nvSpPr>
        <p:spPr bwMode="auto">
          <a:xfrm>
            <a:off x="838200" y="390525"/>
            <a:ext cx="984673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lnSpc>
                <a:spcPct val="90000"/>
              </a:lnSpc>
              <a:spcBef>
                <a:spcPct val="0"/>
              </a:spcBef>
              <a:spcAft>
                <a:spcPct val="0"/>
              </a:spcAft>
              <a:defRPr sz="4400" b="1" kern="1200">
                <a:solidFill>
                  <a:srgbClr val="146B42"/>
                </a:solidFill>
                <a:latin typeface="+mj-lt"/>
                <a:ea typeface="+mj-ea"/>
                <a:cs typeface="+mj-cs"/>
              </a:defRPr>
            </a:lvl1pPr>
            <a:lvl2pPr algn="ctr" rtl="0" fontAlgn="base">
              <a:lnSpc>
                <a:spcPct val="90000"/>
              </a:lnSpc>
              <a:spcBef>
                <a:spcPct val="0"/>
              </a:spcBef>
              <a:spcAft>
                <a:spcPct val="0"/>
              </a:spcAft>
              <a:defRPr sz="4400" b="1">
                <a:solidFill>
                  <a:srgbClr val="146B42"/>
                </a:solidFill>
                <a:latin typeface="Calibri Light" panose="020F0302020204030204" pitchFamily="34" charset="0"/>
              </a:defRPr>
            </a:lvl2pPr>
            <a:lvl3pPr algn="ctr" rtl="0" fontAlgn="base">
              <a:lnSpc>
                <a:spcPct val="90000"/>
              </a:lnSpc>
              <a:spcBef>
                <a:spcPct val="0"/>
              </a:spcBef>
              <a:spcAft>
                <a:spcPct val="0"/>
              </a:spcAft>
              <a:defRPr sz="4400" b="1">
                <a:solidFill>
                  <a:srgbClr val="146B42"/>
                </a:solidFill>
                <a:latin typeface="Calibri Light" panose="020F0302020204030204" pitchFamily="34" charset="0"/>
              </a:defRPr>
            </a:lvl3pPr>
            <a:lvl4pPr algn="ctr" rtl="0" fontAlgn="base">
              <a:lnSpc>
                <a:spcPct val="90000"/>
              </a:lnSpc>
              <a:spcBef>
                <a:spcPct val="0"/>
              </a:spcBef>
              <a:spcAft>
                <a:spcPct val="0"/>
              </a:spcAft>
              <a:defRPr sz="4400" b="1">
                <a:solidFill>
                  <a:srgbClr val="146B42"/>
                </a:solidFill>
                <a:latin typeface="Calibri Light" panose="020F0302020204030204" pitchFamily="34" charset="0"/>
              </a:defRPr>
            </a:lvl4pPr>
            <a:lvl5pPr algn="ctr" rtl="0" fontAlgn="base">
              <a:lnSpc>
                <a:spcPct val="90000"/>
              </a:lnSpc>
              <a:spcBef>
                <a:spcPct val="0"/>
              </a:spcBef>
              <a:spcAft>
                <a:spcPct val="0"/>
              </a:spcAft>
              <a:defRPr sz="4400" b="1">
                <a:solidFill>
                  <a:srgbClr val="146B42"/>
                </a:solidFill>
                <a:latin typeface="Calibri Light" panose="020F0302020204030204" pitchFamily="34" charset="0"/>
              </a:defRPr>
            </a:lvl5pPr>
            <a:lvl6pPr marL="457200" algn="ctr" rtl="0" fontAlgn="base">
              <a:lnSpc>
                <a:spcPct val="90000"/>
              </a:lnSpc>
              <a:spcBef>
                <a:spcPct val="0"/>
              </a:spcBef>
              <a:spcAft>
                <a:spcPct val="0"/>
              </a:spcAft>
              <a:defRPr sz="4400" b="1">
                <a:solidFill>
                  <a:srgbClr val="146B42"/>
                </a:solidFill>
                <a:latin typeface="Calibri Light" panose="020F0302020204030204" pitchFamily="34" charset="0"/>
              </a:defRPr>
            </a:lvl6pPr>
            <a:lvl7pPr marL="914400" algn="ctr" rtl="0" fontAlgn="base">
              <a:lnSpc>
                <a:spcPct val="90000"/>
              </a:lnSpc>
              <a:spcBef>
                <a:spcPct val="0"/>
              </a:spcBef>
              <a:spcAft>
                <a:spcPct val="0"/>
              </a:spcAft>
              <a:defRPr sz="4400" b="1">
                <a:solidFill>
                  <a:srgbClr val="146B42"/>
                </a:solidFill>
                <a:latin typeface="Calibri Light" panose="020F0302020204030204" pitchFamily="34" charset="0"/>
              </a:defRPr>
            </a:lvl7pPr>
            <a:lvl8pPr marL="1371600" algn="ctr" rtl="0" fontAlgn="base">
              <a:lnSpc>
                <a:spcPct val="90000"/>
              </a:lnSpc>
              <a:spcBef>
                <a:spcPct val="0"/>
              </a:spcBef>
              <a:spcAft>
                <a:spcPct val="0"/>
              </a:spcAft>
              <a:defRPr sz="4400" b="1">
                <a:solidFill>
                  <a:srgbClr val="146B42"/>
                </a:solidFill>
                <a:latin typeface="Calibri Light" panose="020F0302020204030204" pitchFamily="34" charset="0"/>
              </a:defRPr>
            </a:lvl8pPr>
            <a:lvl9pPr marL="1828800" algn="ctr" rtl="0" fontAlgn="base">
              <a:lnSpc>
                <a:spcPct val="90000"/>
              </a:lnSpc>
              <a:spcBef>
                <a:spcPct val="0"/>
              </a:spcBef>
              <a:spcAft>
                <a:spcPct val="0"/>
              </a:spcAft>
              <a:defRPr sz="4400" b="1">
                <a:solidFill>
                  <a:srgbClr val="146B42"/>
                </a:solidFill>
                <a:latin typeface="Calibri Light" panose="020F0302020204030204" pitchFamily="34" charset="0"/>
              </a:defRPr>
            </a:lvl9pPr>
          </a:lstStyle>
          <a:p>
            <a:pPr algn="ctr">
              <a:defRPr/>
            </a:pPr>
            <a:r>
              <a:rPr lang="de-DE" altLang="de-DE" sz="3200" dirty="0"/>
              <a:t>Mastertitelformat</a:t>
            </a:r>
            <a:r>
              <a:rPr lang="de-DE" altLang="de-DE" dirty="0"/>
              <a:t> </a:t>
            </a:r>
            <a:r>
              <a:rPr lang="de-DE" altLang="de-DE" sz="3200" dirty="0"/>
              <a:t>bearbeiten</a:t>
            </a:r>
            <a:endParaRPr lang="en-US" altLang="de-DE" sz="3200" dirty="0"/>
          </a:p>
        </p:txBody>
      </p:sp>
      <p:sp>
        <p:nvSpPr>
          <p:cNvPr id="3" name="Text Placeholder 2"/>
          <p:cNvSpPr>
            <a:spLocks noGrp="1"/>
          </p:cNvSpPr>
          <p:nvPr>
            <p:ph type="body" idx="1"/>
          </p:nvPr>
        </p:nvSpPr>
        <p:spPr>
          <a:xfrm>
            <a:off x="839789" y="15217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3" y="151447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3"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97157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li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0" y="0"/>
            <a:ext cx="0" cy="0"/>
          </a:xfrm>
        </p:spPr>
        <p:txBody>
          <a:bodyPr/>
          <a:lstStyle>
            <a:lvl1pPr>
              <a:defRPr/>
            </a:lvl1pPr>
          </a:lstStyle>
          <a:p>
            <a:pPr>
              <a:defRPr/>
            </a:pPr>
            <a:endParaRPr lang="de-DE" altLang="de-DE">
              <a:solidFill>
                <a:prstClr val="black">
                  <a:tint val="75000"/>
                </a:prstClr>
              </a:solidFill>
            </a:endParaRPr>
          </a:p>
        </p:txBody>
      </p:sp>
    </p:spTree>
    <p:extLst>
      <p:ext uri="{BB962C8B-B14F-4D97-AF65-F5344CB8AC3E}">
        <p14:creationId xmlns:p14="http://schemas.microsoft.com/office/powerpoint/2010/main" val="1851696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Gliederung 1">
    <p:spTree>
      <p:nvGrpSpPr>
        <p:cNvPr id="1" name=""/>
        <p:cNvGrpSpPr/>
        <p:nvPr/>
      </p:nvGrpSpPr>
      <p:grpSpPr>
        <a:xfrm>
          <a:off x="0" y="0"/>
          <a:ext cx="0" cy="0"/>
          <a:chOff x="0" y="0"/>
          <a:chExt cx="0" cy="0"/>
        </a:xfrm>
      </p:grpSpPr>
      <p:sp>
        <p:nvSpPr>
          <p:cNvPr id="5" name="Rechteck 4"/>
          <p:cNvSpPr/>
          <p:nvPr userDrawn="1"/>
        </p:nvSpPr>
        <p:spPr>
          <a:xfrm>
            <a:off x="0" y="13"/>
            <a:ext cx="12192000" cy="1071563"/>
          </a:xfrm>
          <a:prstGeom prst="rect">
            <a:avLst/>
          </a:prstGeom>
          <a:solidFill>
            <a:srgbClr val="3999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dirty="0">
              <a:solidFill>
                <a:prstClr val="white"/>
              </a:solidFill>
            </a:endParaRPr>
          </a:p>
        </p:txBody>
      </p:sp>
      <p:sp>
        <p:nvSpPr>
          <p:cNvPr id="2" name="Titel 1"/>
          <p:cNvSpPr>
            <a:spLocks noGrp="1"/>
          </p:cNvSpPr>
          <p:nvPr>
            <p:ph type="title" hasCustomPrompt="1"/>
          </p:nvPr>
        </p:nvSpPr>
        <p:spPr>
          <a:xfrm>
            <a:off x="609600" y="274638"/>
            <a:ext cx="10972800" cy="582594"/>
          </a:xfrm>
        </p:spPr>
        <p:txBody>
          <a:bodyPr wrap="none">
            <a:noAutofit/>
          </a:bodyPr>
          <a:lstStyle>
            <a:lvl1pPr>
              <a:defRPr sz="3200" b="1" cap="none" baseline="0">
                <a:solidFill>
                  <a:schemeClr val="bg1"/>
                </a:solidFill>
              </a:defRPr>
            </a:lvl1pPr>
          </a:lstStyle>
          <a:p>
            <a:r>
              <a:rPr lang="de-DE" dirty="0"/>
              <a:t>Technik und Tools in Go-</a:t>
            </a:r>
            <a:r>
              <a:rPr lang="de-DE" dirty="0" err="1"/>
              <a:t>ToWebinar</a:t>
            </a:r>
            <a:endParaRPr lang="de-DE" dirty="0"/>
          </a:p>
        </p:txBody>
      </p:sp>
      <p:sp>
        <p:nvSpPr>
          <p:cNvPr id="3" name="Inhaltsplatzhalter 2"/>
          <p:cNvSpPr>
            <a:spLocks noGrp="1"/>
          </p:cNvSpPr>
          <p:nvPr>
            <p:ph idx="1"/>
          </p:nvPr>
        </p:nvSpPr>
        <p:spPr>
          <a:xfrm>
            <a:off x="2733673" y="1571613"/>
            <a:ext cx="6724659" cy="4525963"/>
          </a:xfrm>
        </p:spPr>
        <p:txBody>
          <a:bodyPr/>
          <a:lstStyle>
            <a:lvl1pPr marL="514350" indent="-514350">
              <a:spcBef>
                <a:spcPts val="0"/>
              </a:spcBef>
              <a:spcAft>
                <a:spcPts val="600"/>
              </a:spcAft>
              <a:buClr>
                <a:srgbClr val="D2003C"/>
              </a:buClr>
              <a:buSzPct val="120000"/>
              <a:buFont typeface="Arial" pitchFamily="34" charset="0"/>
              <a:buChar char="•"/>
              <a:defRPr sz="2400"/>
            </a:lvl1pPr>
            <a:lvl2pPr>
              <a:buClr>
                <a:srgbClr val="808080"/>
              </a:buClr>
              <a:buSzPct val="120000"/>
              <a:buFont typeface="Arial" pitchFamily="34" charset="0"/>
              <a:buChar char="•"/>
              <a:defRPr sz="24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idx="13"/>
          </p:nvPr>
        </p:nvSpPr>
        <p:spPr>
          <a:xfrm>
            <a:off x="571464" y="1142985"/>
            <a:ext cx="11049077" cy="857256"/>
          </a:xfrm>
        </p:spPr>
        <p:txBody>
          <a:bodyPr/>
          <a:lstStyle>
            <a:lvl1pPr marL="0" indent="0">
              <a:spcBef>
                <a:spcPts val="0"/>
              </a:spcBef>
              <a:spcAft>
                <a:spcPts val="600"/>
              </a:spcAft>
              <a:buClr>
                <a:srgbClr val="D2003C"/>
              </a:buClr>
              <a:buSzPct val="120000"/>
              <a:buFont typeface="Arial" pitchFamily="34" charset="0"/>
              <a:buNone/>
              <a:defRPr sz="3200"/>
            </a:lvl1pPr>
            <a:lvl2pPr>
              <a:buClr>
                <a:srgbClr val="808080"/>
              </a:buClr>
              <a:buSzPct val="120000"/>
              <a:buFont typeface="Arial" pitchFamily="34" charset="0"/>
              <a:buChar char="•"/>
              <a:defRPr sz="2400"/>
            </a:lvl2pPr>
          </a:lstStyle>
          <a:p>
            <a:pPr lvl="0"/>
            <a:r>
              <a:rPr lang="de-DE" dirty="0"/>
              <a:t>Textmasterformate durch Klicken bearbeiten</a:t>
            </a:r>
          </a:p>
        </p:txBody>
      </p:sp>
      <p:sp>
        <p:nvSpPr>
          <p:cNvPr id="6" name="Foliennummernplatzhalter 5"/>
          <p:cNvSpPr>
            <a:spLocks noGrp="1"/>
          </p:cNvSpPr>
          <p:nvPr>
            <p:ph type="sldNum" sz="quarter" idx="14"/>
          </p:nvPr>
        </p:nvSpPr>
        <p:spPr/>
        <p:txBody>
          <a:bodyPr/>
          <a:lstStyle>
            <a:lvl1pPr>
              <a:defRPr/>
            </a:lvl1pPr>
          </a:lstStyle>
          <a:p>
            <a:pPr>
              <a:defRPr/>
            </a:pPr>
            <a:fld id="{4AB5054C-F0D6-4F79-B763-1421B376F601}" type="slidenum">
              <a:rPr lang="de-DE"/>
              <a:pPr>
                <a:defRPr/>
              </a:pPr>
              <a:t>‹Nr.›</a:t>
            </a:fld>
            <a:endParaRPr lang="de-DE" dirty="0"/>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232535" y="124631"/>
            <a:ext cx="585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7249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Ankerfolie">
  <p:cSld name="1_Ankerfolie">
    <p:spTree>
      <p:nvGrpSpPr>
        <p:cNvPr id="1" name="Shape 71"/>
        <p:cNvGrpSpPr/>
        <p:nvPr/>
      </p:nvGrpSpPr>
      <p:grpSpPr>
        <a:xfrm>
          <a:off x="0" y="0"/>
          <a:ext cx="0" cy="0"/>
          <a:chOff x="0" y="0"/>
          <a:chExt cx="0" cy="0"/>
        </a:xfrm>
      </p:grpSpPr>
      <p:pic>
        <p:nvPicPr>
          <p:cNvPr id="72" name="Google Shape;72;p103"/>
          <p:cNvPicPr preferRelativeResize="0"/>
          <p:nvPr/>
        </p:nvPicPr>
        <p:blipFill rotWithShape="1">
          <a:blip r:embed="rId2">
            <a:alphaModFix/>
          </a:blip>
          <a:srcRect/>
          <a:stretch/>
        </p:blipFill>
        <p:spPr>
          <a:xfrm>
            <a:off x="5" y="12"/>
            <a:ext cx="5814643" cy="4807741"/>
          </a:xfrm>
          <a:prstGeom prst="rect">
            <a:avLst/>
          </a:prstGeom>
          <a:noFill/>
          <a:ln>
            <a:noFill/>
          </a:ln>
        </p:spPr>
      </p:pic>
      <p:sp>
        <p:nvSpPr>
          <p:cNvPr id="73" name="Google Shape;73;p103"/>
          <p:cNvSpPr txBox="1">
            <a:spLocks noGrp="1"/>
          </p:cNvSpPr>
          <p:nvPr>
            <p:ph type="body" idx="1"/>
          </p:nvPr>
        </p:nvSpPr>
        <p:spPr>
          <a:xfrm>
            <a:off x="315384" y="998553"/>
            <a:ext cx="4663016" cy="12287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3"/>
          <p:cNvSpPr>
            <a:spLocks noGrp="1"/>
          </p:cNvSpPr>
          <p:nvPr>
            <p:ph type="pic" idx="2"/>
          </p:nvPr>
        </p:nvSpPr>
        <p:spPr>
          <a:xfrm>
            <a:off x="5666319" y="2786063"/>
            <a:ext cx="5194300" cy="2641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103" descr="M:\Eigene Dateien\Administration\Vorlagen, Logos\Logos (alle Partner,Geldgeber, ECPAT)\ECPAT International\ECPAT LOGO_RES300.jpg"/>
          <p:cNvPicPr preferRelativeResize="0"/>
          <p:nvPr/>
        </p:nvPicPr>
        <p:blipFill rotWithShape="1">
          <a:blip r:embed="rId3">
            <a:alphaModFix/>
          </a:blip>
          <a:srcRect/>
          <a:stretch/>
        </p:blipFill>
        <p:spPr>
          <a:xfrm>
            <a:off x="11206931" y="166688"/>
            <a:ext cx="733184" cy="935038"/>
          </a:xfrm>
          <a:prstGeom prst="rect">
            <a:avLst/>
          </a:prstGeom>
          <a:noFill/>
          <a:ln>
            <a:noFill/>
          </a:ln>
        </p:spPr>
      </p:pic>
    </p:spTree>
    <p:extLst>
      <p:ext uri="{BB962C8B-B14F-4D97-AF65-F5344CB8AC3E}">
        <p14:creationId xmlns:p14="http://schemas.microsoft.com/office/powerpoint/2010/main" val="79882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E4189-214B-401D-839B-5994964C680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40506CF-7C50-43DB-9D58-E7EE17A63A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00151A1-9AEC-4AF3-BAC0-B3D24DA3398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E53D68C-0AFD-4EDA-AEF8-0EF570730C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674CEA3-A883-4065-BFC2-101806B7D34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BF71BAB-86A5-4663-9A9F-82A981E8DD5A}"/>
              </a:ext>
            </a:extLst>
          </p:cNvPr>
          <p:cNvSpPr>
            <a:spLocks noGrp="1"/>
          </p:cNvSpPr>
          <p:nvPr>
            <p:ph type="dt" sz="half" idx="10"/>
          </p:nvPr>
        </p:nvSpPr>
        <p:spPr/>
        <p:txBody>
          <a:bodyPr/>
          <a:lstStyle/>
          <a:p>
            <a:fld id="{E50B143F-4A29-4A93-91F8-96984B0D308C}" type="datetimeFigureOut">
              <a:rPr lang="de-DE" smtClean="0"/>
              <a:t>12.04.2022</a:t>
            </a:fld>
            <a:endParaRPr lang="de-DE"/>
          </a:p>
        </p:txBody>
      </p:sp>
      <p:sp>
        <p:nvSpPr>
          <p:cNvPr id="8" name="Fußzeilenplatzhalter 7">
            <a:extLst>
              <a:ext uri="{FF2B5EF4-FFF2-40B4-BE49-F238E27FC236}">
                <a16:creationId xmlns:a16="http://schemas.microsoft.com/office/drawing/2014/main" id="{277B100C-6CD0-4D30-A75B-F72E045356F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A4623DA-E7E4-42A2-B34C-2A352A8758E7}"/>
              </a:ext>
            </a:extLst>
          </p:cNvPr>
          <p:cNvSpPr>
            <a:spLocks noGrp="1"/>
          </p:cNvSpPr>
          <p:nvPr>
            <p:ph type="sldNum" sz="quarter" idx="12"/>
          </p:nvPr>
        </p:nvSpPr>
        <p:spPr/>
        <p:txBody>
          <a:bodyPr/>
          <a:lstStyle/>
          <a:p>
            <a:fld id="{284D6309-CDA2-4668-A634-EBCFA157973A}" type="slidenum">
              <a:rPr lang="de-DE" smtClean="0"/>
              <a:t>‹Nr.›</a:t>
            </a:fld>
            <a:endParaRPr lang="de-DE"/>
          </a:p>
        </p:txBody>
      </p:sp>
    </p:spTree>
    <p:extLst>
      <p:ext uri="{BB962C8B-B14F-4D97-AF65-F5344CB8AC3E}">
        <p14:creationId xmlns:p14="http://schemas.microsoft.com/office/powerpoint/2010/main" val="239927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8FF45-6B9B-4DFF-887D-405F4BA16D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FBD73BD-9836-4BB8-8D81-BC6107386E72}"/>
              </a:ext>
            </a:extLst>
          </p:cNvPr>
          <p:cNvSpPr>
            <a:spLocks noGrp="1"/>
          </p:cNvSpPr>
          <p:nvPr>
            <p:ph type="dt" sz="half" idx="10"/>
          </p:nvPr>
        </p:nvSpPr>
        <p:spPr/>
        <p:txBody>
          <a:bodyPr/>
          <a:lstStyle/>
          <a:p>
            <a:fld id="{E50B143F-4A29-4A93-91F8-96984B0D308C}" type="datetimeFigureOut">
              <a:rPr lang="de-DE" smtClean="0"/>
              <a:t>12.04.2022</a:t>
            </a:fld>
            <a:endParaRPr lang="de-DE"/>
          </a:p>
        </p:txBody>
      </p:sp>
      <p:sp>
        <p:nvSpPr>
          <p:cNvPr id="4" name="Fußzeilenplatzhalter 3">
            <a:extLst>
              <a:ext uri="{FF2B5EF4-FFF2-40B4-BE49-F238E27FC236}">
                <a16:creationId xmlns:a16="http://schemas.microsoft.com/office/drawing/2014/main" id="{DAF79CDF-9C1A-4AFB-B1DF-6468668C030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5843284-1C6E-4A29-B1DB-10C54EE5F476}"/>
              </a:ext>
            </a:extLst>
          </p:cNvPr>
          <p:cNvSpPr>
            <a:spLocks noGrp="1"/>
          </p:cNvSpPr>
          <p:nvPr>
            <p:ph type="sldNum" sz="quarter" idx="12"/>
          </p:nvPr>
        </p:nvSpPr>
        <p:spPr/>
        <p:txBody>
          <a:bodyPr/>
          <a:lstStyle/>
          <a:p>
            <a:fld id="{284D6309-CDA2-4668-A634-EBCFA157973A}" type="slidenum">
              <a:rPr lang="de-DE" smtClean="0"/>
              <a:t>‹Nr.›</a:t>
            </a:fld>
            <a:endParaRPr lang="de-DE"/>
          </a:p>
        </p:txBody>
      </p:sp>
    </p:spTree>
    <p:extLst>
      <p:ext uri="{BB962C8B-B14F-4D97-AF65-F5344CB8AC3E}">
        <p14:creationId xmlns:p14="http://schemas.microsoft.com/office/powerpoint/2010/main" val="264378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57A176D-439A-47F7-BF83-32C48CB57173}"/>
              </a:ext>
            </a:extLst>
          </p:cNvPr>
          <p:cNvSpPr>
            <a:spLocks noGrp="1"/>
          </p:cNvSpPr>
          <p:nvPr>
            <p:ph type="dt" sz="half" idx="10"/>
          </p:nvPr>
        </p:nvSpPr>
        <p:spPr/>
        <p:txBody>
          <a:bodyPr/>
          <a:lstStyle/>
          <a:p>
            <a:fld id="{E50B143F-4A29-4A93-91F8-96984B0D308C}" type="datetimeFigureOut">
              <a:rPr lang="de-DE" smtClean="0"/>
              <a:t>12.04.2022</a:t>
            </a:fld>
            <a:endParaRPr lang="de-DE"/>
          </a:p>
        </p:txBody>
      </p:sp>
      <p:sp>
        <p:nvSpPr>
          <p:cNvPr id="3" name="Fußzeilenplatzhalter 2">
            <a:extLst>
              <a:ext uri="{FF2B5EF4-FFF2-40B4-BE49-F238E27FC236}">
                <a16:creationId xmlns:a16="http://schemas.microsoft.com/office/drawing/2014/main" id="{F973E678-37A2-43D5-A98D-C27EE254D7E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89A4889-92FE-483E-A624-93DF55FD7D10}"/>
              </a:ext>
            </a:extLst>
          </p:cNvPr>
          <p:cNvSpPr>
            <a:spLocks noGrp="1"/>
          </p:cNvSpPr>
          <p:nvPr>
            <p:ph type="sldNum" sz="quarter" idx="12"/>
          </p:nvPr>
        </p:nvSpPr>
        <p:spPr/>
        <p:txBody>
          <a:bodyPr/>
          <a:lstStyle/>
          <a:p>
            <a:fld id="{284D6309-CDA2-4668-A634-EBCFA157973A}" type="slidenum">
              <a:rPr lang="de-DE" smtClean="0"/>
              <a:t>‹Nr.›</a:t>
            </a:fld>
            <a:endParaRPr lang="de-DE"/>
          </a:p>
        </p:txBody>
      </p:sp>
    </p:spTree>
    <p:extLst>
      <p:ext uri="{BB962C8B-B14F-4D97-AF65-F5344CB8AC3E}">
        <p14:creationId xmlns:p14="http://schemas.microsoft.com/office/powerpoint/2010/main" val="214218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98257-792F-4D48-8A52-ABEBC49170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AEA600E-D345-4B19-AF62-03CCD6E162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B23977-DFBE-4938-A1E9-B1581102B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814F1F5-FEE6-4367-A10A-E81ECBEE4C93}"/>
              </a:ext>
            </a:extLst>
          </p:cNvPr>
          <p:cNvSpPr>
            <a:spLocks noGrp="1"/>
          </p:cNvSpPr>
          <p:nvPr>
            <p:ph type="dt" sz="half" idx="10"/>
          </p:nvPr>
        </p:nvSpPr>
        <p:spPr/>
        <p:txBody>
          <a:bodyPr/>
          <a:lstStyle/>
          <a:p>
            <a:fld id="{E50B143F-4A29-4A93-91F8-96984B0D308C}" type="datetimeFigureOut">
              <a:rPr lang="de-DE" smtClean="0"/>
              <a:t>12.04.2022</a:t>
            </a:fld>
            <a:endParaRPr lang="de-DE"/>
          </a:p>
        </p:txBody>
      </p:sp>
      <p:sp>
        <p:nvSpPr>
          <p:cNvPr id="6" name="Fußzeilenplatzhalter 5">
            <a:extLst>
              <a:ext uri="{FF2B5EF4-FFF2-40B4-BE49-F238E27FC236}">
                <a16:creationId xmlns:a16="http://schemas.microsoft.com/office/drawing/2014/main" id="{348FE18B-0015-4909-8045-180D9E2049F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B29D45E-FE29-456B-982A-AAD35B7187BD}"/>
              </a:ext>
            </a:extLst>
          </p:cNvPr>
          <p:cNvSpPr>
            <a:spLocks noGrp="1"/>
          </p:cNvSpPr>
          <p:nvPr>
            <p:ph type="sldNum" sz="quarter" idx="12"/>
          </p:nvPr>
        </p:nvSpPr>
        <p:spPr/>
        <p:txBody>
          <a:bodyPr/>
          <a:lstStyle/>
          <a:p>
            <a:fld id="{284D6309-CDA2-4668-A634-EBCFA157973A}" type="slidenum">
              <a:rPr lang="de-DE" smtClean="0"/>
              <a:t>‹Nr.›</a:t>
            </a:fld>
            <a:endParaRPr lang="de-DE"/>
          </a:p>
        </p:txBody>
      </p:sp>
    </p:spTree>
    <p:extLst>
      <p:ext uri="{BB962C8B-B14F-4D97-AF65-F5344CB8AC3E}">
        <p14:creationId xmlns:p14="http://schemas.microsoft.com/office/powerpoint/2010/main" val="22562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F2276-8E16-48A2-AAEB-F1197E26FEF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8E82590-C475-43F9-A9C1-6D96DF1CB8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3189020-0540-45DB-AD27-654135CC5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64330E5-C7E0-4E70-A304-7C6D6BC6FDCF}"/>
              </a:ext>
            </a:extLst>
          </p:cNvPr>
          <p:cNvSpPr>
            <a:spLocks noGrp="1"/>
          </p:cNvSpPr>
          <p:nvPr>
            <p:ph type="dt" sz="half" idx="10"/>
          </p:nvPr>
        </p:nvSpPr>
        <p:spPr/>
        <p:txBody>
          <a:bodyPr/>
          <a:lstStyle/>
          <a:p>
            <a:fld id="{E50B143F-4A29-4A93-91F8-96984B0D308C}" type="datetimeFigureOut">
              <a:rPr lang="de-DE" smtClean="0"/>
              <a:t>12.04.2022</a:t>
            </a:fld>
            <a:endParaRPr lang="de-DE"/>
          </a:p>
        </p:txBody>
      </p:sp>
      <p:sp>
        <p:nvSpPr>
          <p:cNvPr id="6" name="Fußzeilenplatzhalter 5">
            <a:extLst>
              <a:ext uri="{FF2B5EF4-FFF2-40B4-BE49-F238E27FC236}">
                <a16:creationId xmlns:a16="http://schemas.microsoft.com/office/drawing/2014/main" id="{0134B5A4-175E-4366-AA8B-4F45CB48245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E0A4C62-67E6-4D8D-895A-C963F2957386}"/>
              </a:ext>
            </a:extLst>
          </p:cNvPr>
          <p:cNvSpPr>
            <a:spLocks noGrp="1"/>
          </p:cNvSpPr>
          <p:nvPr>
            <p:ph type="sldNum" sz="quarter" idx="12"/>
          </p:nvPr>
        </p:nvSpPr>
        <p:spPr/>
        <p:txBody>
          <a:bodyPr/>
          <a:lstStyle/>
          <a:p>
            <a:fld id="{284D6309-CDA2-4668-A634-EBCFA157973A}" type="slidenum">
              <a:rPr lang="de-DE" smtClean="0"/>
              <a:t>‹Nr.›</a:t>
            </a:fld>
            <a:endParaRPr lang="de-DE"/>
          </a:p>
        </p:txBody>
      </p:sp>
    </p:spTree>
    <p:extLst>
      <p:ext uri="{BB962C8B-B14F-4D97-AF65-F5344CB8AC3E}">
        <p14:creationId xmlns:p14="http://schemas.microsoft.com/office/powerpoint/2010/main" val="2551766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28A8B47-7F2A-428B-8A9B-F8C0C9BB5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69551AC-9EA9-4C24-981A-8537D18A60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7F4C13-8D1A-496D-98B8-2F439DD27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B143F-4A29-4A93-91F8-96984B0D308C}" type="datetimeFigureOut">
              <a:rPr lang="de-DE" smtClean="0"/>
              <a:t>12.04.2022</a:t>
            </a:fld>
            <a:endParaRPr lang="de-DE"/>
          </a:p>
        </p:txBody>
      </p:sp>
      <p:sp>
        <p:nvSpPr>
          <p:cNvPr id="5" name="Fußzeilenplatzhalter 4">
            <a:extLst>
              <a:ext uri="{FF2B5EF4-FFF2-40B4-BE49-F238E27FC236}">
                <a16:creationId xmlns:a16="http://schemas.microsoft.com/office/drawing/2014/main" id="{44AA386A-BE3E-412C-A675-DD7686B41D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2331D67-8EFD-4049-813A-3EC036E29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D6309-CDA2-4668-A634-EBCFA157973A}" type="slidenum">
              <a:rPr lang="de-DE" smtClean="0"/>
              <a:t>‹Nr.›</a:t>
            </a:fld>
            <a:endParaRPr lang="de-DE"/>
          </a:p>
        </p:txBody>
      </p:sp>
    </p:spTree>
    <p:extLst>
      <p:ext uri="{BB962C8B-B14F-4D97-AF65-F5344CB8AC3E}">
        <p14:creationId xmlns:p14="http://schemas.microsoft.com/office/powerpoint/2010/main" val="2401460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10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0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01"/>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01"/>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01"/>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61" name="Google Shape;61;p101"/>
          <p:cNvSpPr/>
          <p:nvPr/>
        </p:nvSpPr>
        <p:spPr>
          <a:xfrm>
            <a:off x="0" y="6415103"/>
            <a:ext cx="12192000" cy="504825"/>
          </a:xfrm>
          <a:prstGeom prst="rect">
            <a:avLst/>
          </a:prstGeom>
          <a:solidFill>
            <a:srgbClr val="146B4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cxnSp>
        <p:nvCxnSpPr>
          <p:cNvPr id="62" name="Google Shape;62;p101"/>
          <p:cNvCxnSpPr/>
          <p:nvPr/>
        </p:nvCxnSpPr>
        <p:spPr>
          <a:xfrm>
            <a:off x="251885" y="969963"/>
            <a:ext cx="10574867" cy="0"/>
          </a:xfrm>
          <a:prstGeom prst="straightConnector1">
            <a:avLst/>
          </a:prstGeom>
          <a:noFill/>
          <a:ln w="19050" cap="flat" cmpd="sng">
            <a:solidFill>
              <a:srgbClr val="146B42"/>
            </a:solidFill>
            <a:prstDash val="solid"/>
            <a:miter lim="800000"/>
            <a:headEnd type="none" w="sm" len="sm"/>
            <a:tailEnd type="none" w="sm" len="sm"/>
          </a:ln>
        </p:spPr>
      </p:cxnSp>
      <p:pic>
        <p:nvPicPr>
          <p:cNvPr id="63" name="Google Shape;63;p101" descr="M:\Eigene Dateien\Administration\Vorlagen, Logos\Logos (alle Partner,Geldgeber, ECPAT)\ECPAT International\ECPAT LOGO_RES300.jpg"/>
          <p:cNvPicPr preferRelativeResize="0"/>
          <p:nvPr/>
        </p:nvPicPr>
        <p:blipFill rotWithShape="1">
          <a:blip r:embed="rId18">
            <a:alphaModFix/>
          </a:blip>
          <a:srcRect/>
          <a:stretch/>
        </p:blipFill>
        <p:spPr>
          <a:xfrm>
            <a:off x="11206931" y="166688"/>
            <a:ext cx="733184" cy="935038"/>
          </a:xfrm>
          <a:prstGeom prst="rect">
            <a:avLst/>
          </a:prstGeom>
          <a:noFill/>
          <a:ln>
            <a:noFill/>
          </a:ln>
        </p:spPr>
      </p:pic>
      <p:sp>
        <p:nvSpPr>
          <p:cNvPr id="64" name="Google Shape;64;p101"/>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de-DE" sz="1600" b="0" i="0" u="none" strike="noStrike" cap="none">
                <a:solidFill>
                  <a:srgbClr val="FFFFFF"/>
                </a:solidFill>
                <a:latin typeface="Calibri"/>
                <a:ea typeface="Calibri"/>
                <a:cs typeface="Calibri"/>
                <a:sym typeface="Calibri"/>
              </a:rPr>
              <a:t>‹Nr.›</a:t>
            </a:fld>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33617816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
        <p:nvSpPr>
          <p:cNvPr id="7" name="Rechteck 6"/>
          <p:cNvSpPr/>
          <p:nvPr userDrawn="1"/>
        </p:nvSpPr>
        <p:spPr>
          <a:xfrm>
            <a:off x="0" y="6415103"/>
            <a:ext cx="12192000" cy="504825"/>
          </a:xfrm>
          <a:prstGeom prst="rect">
            <a:avLst/>
          </a:prstGeom>
          <a:solidFill>
            <a:srgbClr val="146B4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endParaRPr>
          </a:p>
        </p:txBody>
      </p:sp>
      <p:cxnSp>
        <p:nvCxnSpPr>
          <p:cNvPr id="8" name="Gerader Verbinder 7"/>
          <p:cNvCxnSpPr/>
          <p:nvPr userDrawn="1"/>
        </p:nvCxnSpPr>
        <p:spPr>
          <a:xfrm>
            <a:off x="251885" y="969963"/>
            <a:ext cx="10574867" cy="0"/>
          </a:xfrm>
          <a:prstGeom prst="line">
            <a:avLst/>
          </a:prstGeom>
          <a:ln w="19050">
            <a:solidFill>
              <a:srgbClr val="146B42"/>
            </a:solidFill>
          </a:ln>
        </p:spPr>
        <p:style>
          <a:lnRef idx="1">
            <a:schemeClr val="accent1"/>
          </a:lnRef>
          <a:fillRef idx="0">
            <a:schemeClr val="accent1"/>
          </a:fillRef>
          <a:effectRef idx="0">
            <a:schemeClr val="accent1"/>
          </a:effectRef>
          <a:fontRef idx="minor">
            <a:schemeClr val="tx1"/>
          </a:fontRef>
        </p:style>
      </p:cxnSp>
      <p:pic>
        <p:nvPicPr>
          <p:cNvPr id="9" name="Picture 9" descr="M:\Eigene Dateien\Administration\Vorlagen, Logos\Logos (alle Partner,Geldgeber, ECPAT)\ECPAT International\ECPAT LOGO_RES300.jp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1206931" y="166688"/>
            <a:ext cx="733184"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2"/>
          <p:cNvSpPr txBox="1">
            <a:spLocks noChangeArrowheads="1"/>
          </p:cNvSpPr>
          <p:nvPr userDrawn="1"/>
        </p:nvSpPr>
        <p:spPr bwMode="auto">
          <a:xfrm>
            <a:off x="10437284" y="6489700"/>
            <a:ext cx="142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fld id="{2271354C-7245-4F77-981D-EE96B9D5F6C0}" type="slidenum">
              <a:rPr lang="de-DE" altLang="de-DE" sz="1600" smtClean="0">
                <a:solidFill>
                  <a:prstClr val="white"/>
                </a:solidFill>
              </a:rPr>
              <a:pPr algn="r">
                <a:defRPr/>
              </a:pPr>
              <a:t>‹Nr.›</a:t>
            </a:fld>
            <a:endParaRPr lang="de-DE" altLang="de-DE">
              <a:solidFill>
                <a:prstClr val="white"/>
              </a:solidFill>
            </a:endParaRPr>
          </a:p>
        </p:txBody>
      </p:sp>
    </p:spTree>
    <p:extLst>
      <p:ext uri="{BB962C8B-B14F-4D97-AF65-F5344CB8AC3E}">
        <p14:creationId xmlns:p14="http://schemas.microsoft.com/office/powerpoint/2010/main" val="3411516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slideLayout" Target="../slideLayouts/slideLayout41.xml"/><Relationship Id="rId1" Type="http://schemas.openxmlformats.org/officeDocument/2006/relationships/tags" Target="../tags/tag5.xml"/><Relationship Id="rId6" Type="http://schemas.openxmlformats.org/officeDocument/2006/relationships/hyperlink" Target="https://youtu.be/7vmG22cezb8"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1.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slideLayout" Target="../slideLayouts/slideLayout41.xml"/><Relationship Id="rId1" Type="http://schemas.openxmlformats.org/officeDocument/2006/relationships/tags" Target="../tags/tag6.xml"/><Relationship Id="rId6" Type="http://schemas.openxmlformats.org/officeDocument/2006/relationships/hyperlink" Target="https://www.facebook.com/hannoverairport/?__xts__%5b0%5d=68.ARDNjCbs492PzNbQQ4OQB6tqBUxFVXU_UtEnQhKgTK4nt0dFhM-akwlTq44m-zDav8Lcz1Xxx7nyyZaXh92lf25kMeWhYifwOKrLrYLZ2ACsrd_BqLnrMqZO5Jus-59h3EgLjy71CP8RpAwryDKwPtqlE-2liN19uoPUOEkoc6jJ_suoqmuJlKqjWtru4B4gnb3dqu5mHGahAGWfYH58ySBsFxqQ8QLHHzw9mxr5cG5Gv-DHwHmotXZ04KUgG0zIng-ldPt49KhQ-cct_7UXkqzaOdcHjK4mImMFyVuTZmjhOH_LephxydUw_A67UjZHnJEBp8nEhmmzVGXJEJIm4XDvpK5rrHcfcPT-p8Dsh0xK1ojMLvmLLbrZ3gDE-ckcFCwtyRu5LfcQo1gl1mkjv4wC40F02yFju0ReHglK8zjkd0_XZ5oRk3MYau-9E-I6PbRud8lebbF9C9axbKLlXiWL_y7QzYCB-oYAGoYjU-W2czjxUHa0wGb-&amp;__tn__=,dK*F-R&amp;eid=ARCIc0UFP9ODFsIg9DhAGAgSyWg9SjiC7q7qTDqjAzBERcmd1hNnOdX75vlRSliK4G0pP_FUtj58fujo" TargetMode="External"/><Relationship Id="rId5" Type="http://schemas.openxmlformats.org/officeDocument/2006/relationships/hyperlink" Target="https://www.facebook.com/hashtag/kinderschutz?epa=HASHTAG" TargetMode="Externa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41.xml"/><Relationship Id="rId5" Type="http://schemas.openxmlformats.org/officeDocument/2006/relationships/image" Target="../media/image9.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1.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slideLayout" Target="../slideLayouts/slideLayout4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1.xml"/><Relationship Id="rId1" Type="http://schemas.openxmlformats.org/officeDocument/2006/relationships/tags" Target="../tags/tag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Finale%20Schulungsunterlagen%20M&#252;nchen/ACCOR%20I.mp4" TargetMode="External"/><Relationship Id="rId7" Type="http://schemas.openxmlformats.org/officeDocument/2006/relationships/image" Target="../media/image9.png"/><Relationship Id="rId2" Type="http://schemas.openxmlformats.org/officeDocument/2006/relationships/slideLayout" Target="../slideLayouts/slideLayout41.xml"/><Relationship Id="rId1" Type="http://schemas.openxmlformats.org/officeDocument/2006/relationships/tags" Target="../tags/tag3.xml"/><Relationship Id="rId6" Type="http://schemas.openxmlformats.org/officeDocument/2006/relationships/hyperlink" Target="https://youtu.be/NAMqN-HWzKg" TargetMode="External"/><Relationship Id="rId5" Type="http://schemas.openxmlformats.org/officeDocument/2006/relationships/image" Target="../media/image10.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www.childprotection-tourism.org/"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1.xml"/><Relationship Id="rId1" Type="http://schemas.openxmlformats.org/officeDocument/2006/relationships/tags" Target="../tags/tag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541D2-AFE0-4225-8923-8B2F0CD2F7BA}"/>
              </a:ext>
            </a:extLst>
          </p:cNvPr>
          <p:cNvSpPr>
            <a:spLocks noGrp="1"/>
          </p:cNvSpPr>
          <p:nvPr>
            <p:ph type="ctrTitle"/>
          </p:nvPr>
        </p:nvSpPr>
        <p:spPr/>
        <p:txBody>
          <a:bodyPr/>
          <a:lstStyle/>
          <a:p>
            <a:r>
              <a:rPr lang="de-DE" dirty="0"/>
              <a:t>The Code und Bsp. </a:t>
            </a:r>
            <a:r>
              <a:rPr lang="de-DE"/>
              <a:t>von Unternehmen </a:t>
            </a:r>
          </a:p>
        </p:txBody>
      </p:sp>
      <p:sp>
        <p:nvSpPr>
          <p:cNvPr id="3" name="Untertitel 2">
            <a:extLst>
              <a:ext uri="{FF2B5EF4-FFF2-40B4-BE49-F238E27FC236}">
                <a16:creationId xmlns:a16="http://schemas.microsoft.com/office/drawing/2014/main" id="{E4805D82-58E2-47FF-9F9C-F7820CEC3536}"/>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4275490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676ABF1E-AC3C-437A-A8E0-22627499A9F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2661335" y="1717903"/>
            <a:ext cx="6843852" cy="4351338"/>
          </a:xfrm>
          <a:prstGeom prst="rect">
            <a:avLst/>
          </a:prstGeom>
        </p:spPr>
      </p:pic>
      <p:sp>
        <p:nvSpPr>
          <p:cNvPr id="2" name="Titel 1">
            <a:extLst>
              <a:ext uri="{FF2B5EF4-FFF2-40B4-BE49-F238E27FC236}">
                <a16:creationId xmlns:a16="http://schemas.microsoft.com/office/drawing/2014/main" id="{D76E5846-F8F6-4BC2-9ABF-896458766AEA}"/>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eaLnBrk="0" fontAlgn="base" hangingPunct="0">
              <a:spcAft>
                <a:spcPct val="0"/>
              </a:spcAft>
            </a:pPr>
            <a:r>
              <a:rPr lang="de-DE" sz="3200" b="1" dirty="0">
                <a:solidFill>
                  <a:srgbClr val="146B42"/>
                </a:solidFill>
              </a:rPr>
              <a:t>Der Kinderschutzkodex für die Reisebranche</a:t>
            </a:r>
            <a:endParaRPr lang="en-GB" sz="3200" b="1" dirty="0">
              <a:solidFill>
                <a:srgbClr val="146B42"/>
              </a:solidFill>
            </a:endParaRPr>
          </a:p>
        </p:txBody>
      </p:sp>
      <p:pic>
        <p:nvPicPr>
          <p:cNvPr id="8" name="Inhaltsplatzhalter 7">
            <a:extLst>
              <a:ext uri="{FF2B5EF4-FFF2-40B4-BE49-F238E27FC236}">
                <a16:creationId xmlns:a16="http://schemas.microsoft.com/office/drawing/2014/main" id="{7D0704EF-E86D-4871-8345-71A02966D24B}"/>
              </a:ext>
            </a:extLst>
          </p:cNvPr>
          <p:cNvPicPr>
            <a:picLocks noGrp="1" noChangeAspect="1"/>
          </p:cNvPicPr>
          <p:nvPr>
            <p:ph idx="4294967295"/>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48917" y="1935163"/>
            <a:ext cx="1843087" cy="857250"/>
          </a:xfrm>
        </p:spPr>
      </p:pic>
      <p:sp>
        <p:nvSpPr>
          <p:cNvPr id="4" name="TextBox 14">
            <a:extLst>
              <a:ext uri="{FF2B5EF4-FFF2-40B4-BE49-F238E27FC236}">
                <a16:creationId xmlns:a16="http://schemas.microsoft.com/office/drawing/2014/main" id="{F6F3CA89-40E7-4A70-B4FB-79D4930330F3}"/>
              </a:ext>
            </a:extLst>
          </p:cNvPr>
          <p:cNvSpPr txBox="1"/>
          <p:nvPr/>
        </p:nvSpPr>
        <p:spPr>
          <a:xfrm>
            <a:off x="3296677" y="6151839"/>
            <a:ext cx="66545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Video online verfügbar: </a:t>
            </a: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https://youtu.be/7vmG22cezb8</a:t>
            </a: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Rechteck 5">
            <a:extLst>
              <a:ext uri="{FF2B5EF4-FFF2-40B4-BE49-F238E27FC236}">
                <a16:creationId xmlns:a16="http://schemas.microsoft.com/office/drawing/2014/main" id="{2F9C8931-0DEC-4177-8A9C-016CAEA6C023}"/>
              </a:ext>
            </a:extLst>
          </p:cNvPr>
          <p:cNvSpPr/>
          <p:nvPr/>
        </p:nvSpPr>
        <p:spPr>
          <a:xfrm>
            <a:off x="874805" y="1317793"/>
            <a:ext cx="8937943" cy="400110"/>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ts val="600"/>
              </a:spcAft>
              <a:buClrTx/>
              <a:buSzTx/>
              <a:buFont typeface="+mj-lt"/>
              <a:buAutoNum type="arabicPeriod" startAt="4"/>
              <a:tabLst/>
              <a:defRPr/>
            </a:pPr>
            <a:r>
              <a:rPr kumimoji="0" lang="de-CH" sz="2000" b="1" i="0" u="none" strike="noStrike" kern="1200" cap="none" spc="0" normalizeH="0" baseline="0" noProof="0" dirty="0">
                <a:ln>
                  <a:noFill/>
                </a:ln>
                <a:solidFill>
                  <a:prstClr val="black"/>
                </a:solidFill>
                <a:effectLst/>
                <a:uLnTx/>
                <a:uFillTx/>
                <a:latin typeface="Calibri" panose="020F0502020204030204"/>
                <a:ea typeface="+mn-ea"/>
                <a:cs typeface="+mn-cs"/>
              </a:rPr>
              <a:t>Informationsvermittlung an Kund*innen: Video Spot «Nicht wegsehen»</a:t>
            </a:r>
          </a:p>
        </p:txBody>
      </p:sp>
      <p:pic>
        <p:nvPicPr>
          <p:cNvPr id="14338"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505924" y="254047"/>
            <a:ext cx="15843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2627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nhaltsplatzhalter 4" descr="Ein Bild, das Tisch enthält.&#10;&#10;Automatisch generierte Beschreibung">
            <a:extLst>
              <a:ext uri="{FF2B5EF4-FFF2-40B4-BE49-F238E27FC236}">
                <a16:creationId xmlns:a16="http://schemas.microsoft.com/office/drawing/2014/main" id="{008ED6E2-7305-468C-9A74-D9465099693F}"/>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204460" y="2218214"/>
            <a:ext cx="1783080" cy="3566160"/>
          </a:xfrm>
          <a:prstGeom prst="rect">
            <a:avLst/>
          </a:prstGeom>
        </p:spPr>
      </p:pic>
      <p:sp>
        <p:nvSpPr>
          <p:cNvPr id="2" name="Titel 1">
            <a:extLst>
              <a:ext uri="{FF2B5EF4-FFF2-40B4-BE49-F238E27FC236}">
                <a16:creationId xmlns:a16="http://schemas.microsoft.com/office/drawing/2014/main" id="{944364B3-A2CB-4E23-ABC3-ACC42EBA8704}"/>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eaLnBrk="0" fontAlgn="base" hangingPunct="0">
              <a:spcAft>
                <a:spcPct val="0"/>
              </a:spcAft>
            </a:pPr>
            <a:r>
              <a:rPr lang="de-DE" sz="3200" b="1" dirty="0">
                <a:solidFill>
                  <a:srgbClr val="146B42"/>
                </a:solidFill>
              </a:rPr>
              <a:t>Der Kinderschutzkodex für die Reisebranche</a:t>
            </a:r>
          </a:p>
        </p:txBody>
      </p:sp>
      <p:sp>
        <p:nvSpPr>
          <p:cNvPr id="6" name="Rechteck 5">
            <a:extLst>
              <a:ext uri="{FF2B5EF4-FFF2-40B4-BE49-F238E27FC236}">
                <a16:creationId xmlns:a16="http://schemas.microsoft.com/office/drawing/2014/main" id="{3EB55D1C-2D74-471A-9D95-974A7F339F21}"/>
              </a:ext>
            </a:extLst>
          </p:cNvPr>
          <p:cNvSpPr/>
          <p:nvPr/>
        </p:nvSpPr>
        <p:spPr>
          <a:xfrm>
            <a:off x="609609" y="1142985"/>
            <a:ext cx="7987847" cy="400110"/>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ts val="600"/>
              </a:spcAft>
              <a:buClrTx/>
              <a:buSzTx/>
              <a:buFont typeface="+mj-lt"/>
              <a:buAutoNum type="arabicPeriod" startAt="4"/>
              <a:tabLst/>
              <a:defRPr/>
            </a:pPr>
            <a:r>
              <a:rPr kumimoji="0" lang="de-CH" sz="2000" b="1" i="0" u="none" strike="noStrike" kern="1200" cap="none" spc="0" normalizeH="0" baseline="0" noProof="0" dirty="0">
                <a:ln>
                  <a:noFill/>
                </a:ln>
                <a:solidFill>
                  <a:prstClr val="black"/>
                </a:solidFill>
                <a:effectLst/>
                <a:uLnTx/>
                <a:uFillTx/>
                <a:latin typeface="Calibri" panose="020F0502020204030204"/>
                <a:ea typeface="+mn-ea"/>
                <a:cs typeface="+mn-cs"/>
              </a:rPr>
              <a:t>Informationsvermittlung an Kund*innen: Flyer</a:t>
            </a: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35936" y="254048"/>
            <a:ext cx="15843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10882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9F0BCAC-B9A2-4A77-9DD6-E916F26CEC94}"/>
              </a:ext>
            </a:extLst>
          </p:cNvPr>
          <p:cNvSpPr>
            <a:spLocks noGrp="1"/>
          </p:cNvSpPr>
          <p:nvPr>
            <p:ph idx="1"/>
          </p:nvPr>
        </p:nvSpPr>
        <p:spPr>
          <a:xfrm>
            <a:off x="885496" y="1019401"/>
            <a:ext cx="10515600" cy="1172006"/>
          </a:xfrm>
        </p:spPr>
        <p:txBody>
          <a:bodyPr vert="horz" lIns="91440" tIns="45720" rIns="91440" bIns="45720" rtlCol="0" anchor="ctr">
            <a:normAutofit/>
          </a:bodyPr>
          <a:lstStyle/>
          <a:p>
            <a:pPr marL="0" indent="0" fontAlgn="base">
              <a:spcBef>
                <a:spcPct val="0"/>
              </a:spcBef>
              <a:spcAft>
                <a:spcPts val="600"/>
              </a:spcAft>
              <a:buNone/>
            </a:pPr>
            <a:r>
              <a:rPr lang="en-US" sz="2000" b="1" dirty="0">
                <a:solidFill>
                  <a:srgbClr val="000000"/>
                </a:solidFill>
              </a:rPr>
              <a:t>4. </a:t>
            </a:r>
            <a:r>
              <a:rPr lang="en-US" sz="2000" b="1" dirty="0" err="1">
                <a:solidFill>
                  <a:srgbClr val="000000"/>
                </a:solidFill>
              </a:rPr>
              <a:t>Informationsvermittlung</a:t>
            </a:r>
            <a:r>
              <a:rPr lang="en-US" sz="2000" b="1" dirty="0">
                <a:solidFill>
                  <a:srgbClr val="000000"/>
                </a:solidFill>
              </a:rPr>
              <a:t> an </a:t>
            </a:r>
            <a:r>
              <a:rPr lang="en-US" sz="2000" b="1" dirty="0" err="1">
                <a:solidFill>
                  <a:srgbClr val="000000"/>
                </a:solidFill>
              </a:rPr>
              <a:t>Kund</a:t>
            </a:r>
            <a:r>
              <a:rPr lang="en-US" sz="2000" b="1" dirty="0">
                <a:solidFill>
                  <a:srgbClr val="000000"/>
                </a:solidFill>
              </a:rPr>
              <a:t>*</a:t>
            </a:r>
            <a:r>
              <a:rPr lang="en-US" sz="2000" b="1" dirty="0" err="1">
                <a:solidFill>
                  <a:srgbClr val="000000"/>
                </a:solidFill>
              </a:rPr>
              <a:t>innen</a:t>
            </a:r>
            <a:r>
              <a:rPr lang="en-US" sz="2000" b="1" dirty="0">
                <a:solidFill>
                  <a:srgbClr val="000000"/>
                </a:solidFill>
              </a:rPr>
              <a:t>: Video Spot «</a:t>
            </a:r>
            <a:r>
              <a:rPr lang="en-US" sz="2000" b="1" dirty="0" err="1">
                <a:solidFill>
                  <a:srgbClr val="000000"/>
                </a:solidFill>
              </a:rPr>
              <a:t>Nicht</a:t>
            </a:r>
            <a:r>
              <a:rPr lang="en-US" sz="2000" b="1" dirty="0">
                <a:solidFill>
                  <a:srgbClr val="000000"/>
                </a:solidFill>
              </a:rPr>
              <a:t> </a:t>
            </a:r>
            <a:r>
              <a:rPr lang="en-US" sz="2000" b="1" dirty="0" err="1">
                <a:solidFill>
                  <a:srgbClr val="000000"/>
                </a:solidFill>
              </a:rPr>
              <a:t>wegsehen</a:t>
            </a:r>
            <a:r>
              <a:rPr lang="en-US" sz="2000" b="1" dirty="0">
                <a:solidFill>
                  <a:srgbClr val="000000"/>
                </a:solidFill>
              </a:rPr>
              <a:t>»</a:t>
            </a:r>
          </a:p>
        </p:txBody>
      </p:sp>
      <p:sp>
        <p:nvSpPr>
          <p:cNvPr id="2" name="Titel 1">
            <a:extLst>
              <a:ext uri="{FF2B5EF4-FFF2-40B4-BE49-F238E27FC236}">
                <a16:creationId xmlns:a16="http://schemas.microsoft.com/office/drawing/2014/main" id="{D76E5846-F8F6-4BC2-9ABF-896458766AEA}"/>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eaLnBrk="0" fontAlgn="base" hangingPunct="0">
              <a:spcAft>
                <a:spcPct val="0"/>
              </a:spcAft>
            </a:pPr>
            <a:r>
              <a:rPr lang="en-US" sz="3200" b="1" dirty="0">
                <a:solidFill>
                  <a:srgbClr val="146B42"/>
                </a:solidFill>
              </a:rPr>
              <a:t>Der </a:t>
            </a:r>
            <a:r>
              <a:rPr lang="en-US" sz="3200" b="1" dirty="0" err="1">
                <a:solidFill>
                  <a:srgbClr val="146B42"/>
                </a:solidFill>
              </a:rPr>
              <a:t>Kinderschutzkodex</a:t>
            </a:r>
            <a:r>
              <a:rPr lang="en-US" sz="3200" b="1" dirty="0">
                <a:solidFill>
                  <a:srgbClr val="146B42"/>
                </a:solidFill>
              </a:rPr>
              <a:t> </a:t>
            </a:r>
            <a:r>
              <a:rPr lang="en-US" sz="3200" b="1" dirty="0" err="1">
                <a:solidFill>
                  <a:srgbClr val="146B42"/>
                </a:solidFill>
              </a:rPr>
              <a:t>für</a:t>
            </a:r>
            <a:r>
              <a:rPr lang="en-US" sz="3200" b="1" dirty="0">
                <a:solidFill>
                  <a:srgbClr val="146B42"/>
                </a:solidFill>
              </a:rPr>
              <a:t> die </a:t>
            </a:r>
            <a:r>
              <a:rPr lang="en-US" sz="3200" b="1" dirty="0" err="1">
                <a:solidFill>
                  <a:srgbClr val="146B42"/>
                </a:solidFill>
              </a:rPr>
              <a:t>Reisebranche</a:t>
            </a:r>
            <a:endParaRPr lang="en-US" sz="3200" b="1" dirty="0">
              <a:solidFill>
                <a:srgbClr val="146B42"/>
              </a:solidFill>
            </a:endParaRPr>
          </a:p>
        </p:txBody>
      </p:sp>
      <p:pic>
        <p:nvPicPr>
          <p:cNvPr id="11" name="Picture 7">
            <a:extLst>
              <a:ext uri="{FF2B5EF4-FFF2-40B4-BE49-F238E27FC236}">
                <a16:creationId xmlns:a16="http://schemas.microsoft.com/office/drawing/2014/main" id="{1AE6F416-AFAD-4BB9-9400-56174D74AC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a:xfrm>
            <a:off x="10029001" y="1487597"/>
            <a:ext cx="2054635" cy="1080000"/>
          </a:xfrm>
          <a:prstGeom prst="rect">
            <a:avLst/>
          </a:prstGeom>
        </p:spPr>
      </p:pic>
      <p:pic>
        <p:nvPicPr>
          <p:cNvPr id="9" name="Grafik 8">
            <a:extLst>
              <a:ext uri="{FF2B5EF4-FFF2-40B4-BE49-F238E27FC236}">
                <a16:creationId xmlns:a16="http://schemas.microsoft.com/office/drawing/2014/main" id="{87493EB7-E1AA-40BF-ACE4-497078D9B7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2080" y="2497541"/>
            <a:ext cx="5590589" cy="3564000"/>
          </a:xfrm>
          <a:prstGeom prst="rect">
            <a:avLst/>
          </a:prstGeom>
        </p:spPr>
      </p:pic>
      <p:sp>
        <p:nvSpPr>
          <p:cNvPr id="10" name="Textfeld 9">
            <a:extLst>
              <a:ext uri="{FF2B5EF4-FFF2-40B4-BE49-F238E27FC236}">
                <a16:creationId xmlns:a16="http://schemas.microsoft.com/office/drawing/2014/main" id="{2511C683-7F5D-413F-A913-7F6B2C7B9D40}"/>
              </a:ext>
            </a:extLst>
          </p:cNvPr>
          <p:cNvSpPr txBox="1"/>
          <p:nvPr/>
        </p:nvSpPr>
        <p:spPr bwMode="auto">
          <a:xfrm>
            <a:off x="7653533" y="2322220"/>
            <a:ext cx="2375467" cy="4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rtlCol="0">
            <a:spAutoFit/>
          </a:bodyPr>
          <a:lstStyle/>
          <a:p>
            <a:pPr marL="0" marR="0" lvl="0" indent="0" algn="l" defTabSz="914400" rtl="0" eaLnBrk="1" fontAlgn="auto" latinLnBrk="0" hangingPunct="1">
              <a:lnSpc>
                <a:spcPct val="102000"/>
              </a:lnSpc>
              <a:spcBef>
                <a:spcPts val="0"/>
              </a:spcBef>
              <a:spcAft>
                <a:spcPts val="60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„DRV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Social</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Media Beitrag vom 7. Oktober 2019: Danke für das tolle Engagement für den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kinderschutz</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Hannover Airport</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 Unübersehbar läuft dort unser Video 📹 in der Wartehalle und sensibilisiert Reisende für den Schutz von Kindern vor sexueller Ausbeutung im Tourismus“</a:t>
            </a: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6386"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471992" y="254048"/>
            <a:ext cx="15843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11060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F40A7-A351-4B3D-BF46-694A1115710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eaLnBrk="0" fontAlgn="base" hangingPunct="0">
              <a:spcAft>
                <a:spcPct val="0"/>
              </a:spcAft>
            </a:pPr>
            <a:r>
              <a:rPr lang="de-DE" sz="3200" b="1" dirty="0">
                <a:solidFill>
                  <a:srgbClr val="146B42"/>
                </a:solidFill>
              </a:rPr>
              <a:t>Der Kinderschutzkodex für die Reisebranche</a:t>
            </a:r>
          </a:p>
        </p:txBody>
      </p:sp>
      <p:pic>
        <p:nvPicPr>
          <p:cNvPr id="5" name="Picture 4">
            <a:extLst>
              <a:ext uri="{FF2B5EF4-FFF2-40B4-BE49-F238E27FC236}">
                <a16:creationId xmlns:a16="http://schemas.microsoft.com/office/drawing/2014/main" id="{EA950F57-BDD2-4291-B1C9-E570D60202A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5159" y="2603246"/>
            <a:ext cx="5264263" cy="34943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descr="ITB Berlin">
            <a:extLst>
              <a:ext uri="{FF2B5EF4-FFF2-40B4-BE49-F238E27FC236}">
                <a16:creationId xmlns:a16="http://schemas.microsoft.com/office/drawing/2014/main" id="{B63381FD-2D51-4CE7-BA82-477736BDB67C}"/>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0999283" y="1256729"/>
            <a:ext cx="1057071" cy="1905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a:extLst>
              <a:ext uri="{FF2B5EF4-FFF2-40B4-BE49-F238E27FC236}">
                <a16:creationId xmlns:a16="http://schemas.microsoft.com/office/drawing/2014/main" id="{088D8C7A-7CAA-474D-9A0D-35CAB46BF7BD}"/>
              </a:ext>
            </a:extLst>
          </p:cNvPr>
          <p:cNvSpPr/>
          <p:nvPr/>
        </p:nvSpPr>
        <p:spPr>
          <a:xfrm>
            <a:off x="609609" y="1332646"/>
            <a:ext cx="7987847" cy="400110"/>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ts val="600"/>
              </a:spcAft>
              <a:buClrTx/>
              <a:buSzTx/>
              <a:buFont typeface="+mj-lt"/>
              <a:buAutoNum type="arabicPeriod" startAt="4"/>
              <a:tabLst/>
              <a:defRPr/>
            </a:pPr>
            <a:r>
              <a:rPr kumimoji="0" lang="de-CH" sz="2000" b="1" i="0" u="none" strike="noStrike" kern="1200" cap="none" spc="0" normalizeH="0" baseline="0" noProof="0" dirty="0">
                <a:ln>
                  <a:noFill/>
                </a:ln>
                <a:solidFill>
                  <a:prstClr val="black"/>
                </a:solidFill>
                <a:effectLst/>
                <a:uLnTx/>
                <a:uFillTx/>
                <a:latin typeface="Calibri" panose="020F0502020204030204"/>
                <a:ea typeface="+mn-ea"/>
                <a:cs typeface="+mn-cs"/>
              </a:rPr>
              <a:t>Informationsvermittlung an Kund*innen: Aufkleber</a:t>
            </a:r>
          </a:p>
        </p:txBody>
      </p:sp>
      <p:pic>
        <p:nvPicPr>
          <p:cNvPr id="409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41751" y="3108957"/>
            <a:ext cx="4708479" cy="2377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14952" y="226752"/>
            <a:ext cx="15843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76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B3353-1A77-4E9B-AEDF-C3E4D2927A34}"/>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eaLnBrk="0" fontAlgn="base" hangingPunct="0">
              <a:spcAft>
                <a:spcPct val="0"/>
              </a:spcAft>
            </a:pPr>
            <a:r>
              <a:rPr lang="de-DE" sz="3200" b="1" dirty="0">
                <a:solidFill>
                  <a:srgbClr val="146B42"/>
                </a:solidFill>
              </a:rPr>
              <a:t>Der Kinderschutzkodex für die Reisebranche</a:t>
            </a:r>
          </a:p>
        </p:txBody>
      </p:sp>
      <p:sp>
        <p:nvSpPr>
          <p:cNvPr id="9" name="Textfeld 1">
            <a:extLst>
              <a:ext uri="{FF2B5EF4-FFF2-40B4-BE49-F238E27FC236}">
                <a16:creationId xmlns:a16="http://schemas.microsoft.com/office/drawing/2014/main" id="{A4CE57D8-2E03-4FE6-B62C-3B66BED3C297}"/>
              </a:ext>
            </a:extLst>
          </p:cNvPr>
          <p:cNvSpPr txBox="1"/>
          <p:nvPr/>
        </p:nvSpPr>
        <p:spPr>
          <a:xfrm>
            <a:off x="838200" y="1482774"/>
            <a:ext cx="8029400" cy="40011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ts val="600"/>
              </a:spcAft>
              <a:buClrTx/>
              <a:buSzTx/>
              <a:buFont typeface="+mj-lt"/>
              <a:buAutoNum type="arabicPeriod" startAt="5"/>
              <a:tabLst/>
              <a:defRPr/>
            </a:pPr>
            <a:r>
              <a:rPr kumimoji="0" lang="de-CH" sz="2000" b="1" i="0" u="none" strike="noStrike" kern="1200" cap="none" spc="0" normalizeH="0" baseline="0" noProof="0" dirty="0">
                <a:ln>
                  <a:noFill/>
                </a:ln>
                <a:solidFill>
                  <a:prstClr val="black"/>
                </a:solidFill>
                <a:effectLst/>
                <a:uLnTx/>
                <a:uFillTx/>
                <a:latin typeface="Calibri" panose="020F0502020204030204"/>
                <a:ea typeface="+mn-ea"/>
                <a:cs typeface="+mn-cs"/>
              </a:rPr>
              <a:t>Zusammenarbeit mit den Destinationen</a:t>
            </a:r>
          </a:p>
        </p:txBody>
      </p:sp>
      <p:pic>
        <p:nvPicPr>
          <p:cNvPr id="11" name="Picture 2" descr="C:\Users\Jessica1\Documents\ECPAT Deutschland\Schulungen &amp; Events\2016\Research\Colombia - I am the wall\website screenshot.png">
            <a:extLst>
              <a:ext uri="{FF2B5EF4-FFF2-40B4-BE49-F238E27FC236}">
                <a16:creationId xmlns:a16="http://schemas.microsoft.com/office/drawing/2014/main" id="{9AB96482-F8D5-48BA-A63F-56D8EA2FB05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58968" y="4243467"/>
            <a:ext cx="4420153" cy="2044874"/>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F29777D7-A01F-4C54-B9E0-635A897F0DCE}"/>
              </a:ext>
            </a:extLst>
          </p:cNvPr>
          <p:cNvSpPr/>
          <p:nvPr/>
        </p:nvSpPr>
        <p:spPr>
          <a:xfrm>
            <a:off x="801580" y="4257022"/>
            <a:ext cx="5919061"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Cartagena, </a:t>
            </a:r>
            <a:r>
              <a:rPr kumimoji="0" lang="en-US" sz="1800" b="1" i="1" u="none" strike="noStrike" kern="1200" cap="none" spc="0" normalizeH="0" baseline="0" noProof="0" dirty="0" err="1">
                <a:ln>
                  <a:noFill/>
                </a:ln>
                <a:solidFill>
                  <a:prstClr val="black"/>
                </a:solidFill>
                <a:effectLst/>
                <a:uLnTx/>
                <a:uFillTx/>
                <a:latin typeface="Calibri" panose="020F0502020204030204"/>
                <a:ea typeface="+mn-ea"/>
                <a:cs typeface="+mn-cs"/>
              </a:rPr>
              <a:t>Kolumbien</a:t>
            </a: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Muralla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SOY ¡YO (I am the Wall)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ein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innovatives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Projekt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der Stadt Cartagena,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bei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dem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Strandverkäufer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innen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Kellner*</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innen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Musiker*</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innen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und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andere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Akteure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informellen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Sektors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zu</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Kinderschutz</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-Champions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ausgebildet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werden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und die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Augen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offen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halten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um Kinder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vor</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sexueller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Ausbeutung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zu</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schützen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7">
            <a:extLst>
              <a:ext uri="{FF2B5EF4-FFF2-40B4-BE49-F238E27FC236}">
                <a16:creationId xmlns:a16="http://schemas.microsoft.com/office/drawing/2014/main" id="{2A9E57F4-CE7E-47D5-9A58-BF69F26E79A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9387497" y="1883249"/>
            <a:ext cx="2002935" cy="1054176"/>
          </a:xfrm>
          <a:prstGeom prst="rect">
            <a:avLst/>
          </a:prstGeom>
        </p:spPr>
      </p:pic>
      <p:sp>
        <p:nvSpPr>
          <p:cNvPr id="4" name="Rechteck 3">
            <a:extLst>
              <a:ext uri="{FF2B5EF4-FFF2-40B4-BE49-F238E27FC236}">
                <a16:creationId xmlns:a16="http://schemas.microsoft.com/office/drawing/2014/main" id="{E9106D39-E748-4CC6-B109-ECBB9712D7CA}"/>
              </a:ext>
            </a:extLst>
          </p:cNvPr>
          <p:cNvSpPr/>
          <p:nvPr/>
        </p:nvSpPr>
        <p:spPr>
          <a:xfrm>
            <a:off x="801579" y="2037479"/>
            <a:ext cx="8667460" cy="221599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prstClr val="black"/>
                </a:solidFill>
                <a:effectLst/>
                <a:uLnTx/>
                <a:uFillTx/>
                <a:latin typeface="Calibri" panose="020F0502020204030204"/>
                <a:ea typeface="+mn-ea"/>
                <a:cs typeface="+mn-cs"/>
              </a:rPr>
              <a:t>Destinationsworkshops</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prstClr val="black"/>
                </a:solidFill>
                <a:effectLst/>
                <a:uLnTx/>
                <a:uFillTx/>
                <a:latin typeface="Calibri" panose="020F0502020204030204"/>
                <a:ea typeface="+mn-ea"/>
                <a:cs typeface="+mn-cs"/>
              </a:rPr>
              <a:t>vom</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DRV</a:t>
            </a:r>
          </a:p>
          <a:p>
            <a:pPr marL="285750" marR="0" lvl="0" indent="-285750" algn="l" defTabSz="914400" rtl="0" eaLnBrk="1" fontAlgn="base" latinLnBrk="0" hangingPunct="1">
              <a:lnSpc>
                <a:spcPct val="100000"/>
              </a:lnSpc>
              <a:spcBef>
                <a:spcPct val="0"/>
              </a:spcBef>
              <a:spcAft>
                <a:spcPts val="1800"/>
              </a:spcAft>
              <a:buClr>
                <a:srgbClr val="B2B2B2"/>
              </a:buClr>
              <a:buSzTx/>
              <a:buFontTx/>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z.B. in Brasilien, Kenia, Thailand oder Vietnam</a:t>
            </a:r>
          </a:p>
          <a:p>
            <a:pPr marL="285750" marR="0" lvl="0" indent="-285750" algn="l" defTabSz="914400" rtl="0" eaLnBrk="1" fontAlgn="base" latinLnBrk="0" hangingPunct="1">
              <a:lnSpc>
                <a:spcPct val="100000"/>
              </a:lnSpc>
              <a:spcBef>
                <a:spcPct val="0"/>
              </a:spcBef>
              <a:spcAft>
                <a:spcPts val="1800"/>
              </a:spcAft>
              <a:buClr>
                <a:srgbClr val="B2B2B2"/>
              </a:buClr>
              <a:buSzTx/>
              <a:buFontTx/>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ernsthafter Austausch und Dialog auf Augenhöhe zwischen </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Politik</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privatem Sektor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und den </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Kinderschutzorganisationen</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in der jeweiligen Destination. </a:t>
            </a:r>
          </a:p>
          <a:p>
            <a:pPr marL="0" marR="0" lvl="0" indent="0" algn="l" defTabSz="914400" rtl="0" eaLnBrk="1" fontAlgn="base" latinLnBrk="0" hangingPunct="1">
              <a:lnSpc>
                <a:spcPct val="100000"/>
              </a:lnSpc>
              <a:spcBef>
                <a:spcPct val="0"/>
              </a:spcBef>
              <a:spcAft>
                <a:spcPts val="1800"/>
              </a:spcAft>
              <a:buClr>
                <a:srgbClr val="B2B2B2"/>
              </a:buClr>
              <a:buSzTx/>
              <a:buFontTx/>
              <a:buNone/>
              <a:tabLst/>
              <a:defRPr/>
            </a:pPr>
            <a:r>
              <a:rPr kumimoji="0" lang="de-DE" sz="1800" b="0" i="0" u="none" strike="noStrike" kern="1200" cap="none" spc="0" normalizeH="0" baseline="0" noProof="0" dirty="0">
                <a:ln>
                  <a:noFill/>
                </a:ln>
                <a:solidFill>
                  <a:srgbClr val="399944"/>
                </a:solidFill>
                <a:effectLst/>
                <a:uLnTx/>
                <a:uFillTx/>
                <a:latin typeface="Calibri" panose="020F0502020204030204"/>
                <a:ea typeface="+mn-ea"/>
                <a:cs typeface="+mn-cs"/>
                <a:sym typeface="Wingdings" panose="05000000000000000000" pitchFamily="2" charset="2"/>
              </a:rPr>
              <a:t> </a:t>
            </a:r>
            <a:r>
              <a:rPr kumimoji="0" lang="de-DE" sz="1800" b="0" i="0" u="none" strike="noStrike" kern="1200" cap="none" spc="0" normalizeH="0" baseline="0" noProof="0" dirty="0">
                <a:ln>
                  <a:noFill/>
                </a:ln>
                <a:solidFill>
                  <a:srgbClr val="399944"/>
                </a:solidFill>
                <a:effectLst/>
                <a:uLnTx/>
                <a:uFillTx/>
                <a:latin typeface="Calibri" panose="020F0502020204030204"/>
                <a:ea typeface="+mn-ea"/>
                <a:cs typeface="+mn-cs"/>
              </a:rPr>
              <a:t>gemeinsame Präventions- und Interventionsmaßnahmen im Bereich Kinderschutz auf den Weg bringen</a:t>
            </a:r>
            <a:endParaRPr kumimoji="0" lang="en-US" sz="1800" b="1" i="0" u="none" strike="noStrike" kern="1200" cap="none" spc="0" normalizeH="0" baseline="0" noProof="0" dirty="0">
              <a:ln>
                <a:noFill/>
              </a:ln>
              <a:solidFill>
                <a:srgbClr val="399944"/>
              </a:solidFill>
              <a:effectLst/>
              <a:uLnTx/>
              <a:uFillTx/>
              <a:latin typeface="Calibri" panose="020F0502020204030204"/>
              <a:ea typeface="+mn-ea"/>
              <a:cs typeface="+mn-cs"/>
            </a:endParaRPr>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387491" y="254047"/>
            <a:ext cx="15843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4490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00E8617-9C9E-46C1-A50C-3C60A9A83919}"/>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eaLnBrk="0" fontAlgn="base" hangingPunct="0">
              <a:spcAft>
                <a:spcPct val="0"/>
              </a:spcAft>
            </a:pPr>
            <a:r>
              <a:rPr lang="de-DE" sz="3200" b="1" dirty="0">
                <a:solidFill>
                  <a:srgbClr val="146B42"/>
                </a:solidFill>
              </a:rPr>
              <a:t>Der Kinderschutzkodex für die Reisebranche</a:t>
            </a:r>
          </a:p>
        </p:txBody>
      </p:sp>
      <p:sp>
        <p:nvSpPr>
          <p:cNvPr id="2" name="Textfeld 1"/>
          <p:cNvSpPr txBox="1"/>
          <p:nvPr/>
        </p:nvSpPr>
        <p:spPr>
          <a:xfrm>
            <a:off x="759862" y="1571626"/>
            <a:ext cx="9236119" cy="321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prstClr val="white">
                  <a:lumMod val="65000"/>
                </a:prstClr>
              </a:buClr>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a:ea typeface="+mn-ea"/>
                <a:cs typeface="+mn-cs"/>
              </a:rPr>
              <a:t>6. Jährliche Berichterstattung</a:t>
            </a:r>
          </a:p>
          <a:p>
            <a:pPr marL="0" marR="0" lvl="0" indent="0" algn="l" defTabSz="914400" rtl="0" eaLnBrk="1" fontAlgn="auto" latinLnBrk="0" hangingPunct="1">
              <a:lnSpc>
                <a:spcPct val="100000"/>
              </a:lnSpc>
              <a:spcBef>
                <a:spcPts val="0"/>
              </a:spcBef>
              <a:spcAft>
                <a:spcPts val="0"/>
              </a:spcAft>
              <a:buClr>
                <a:prstClr val="white">
                  <a:lumMod val="65000"/>
                </a:prstClr>
              </a:buClr>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prstClr val="white">
                  <a:lumMod val="65000"/>
                </a:prstClr>
              </a:buClr>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prstClr val="white">
                  <a:lumMod val="65000"/>
                </a:prstClr>
              </a:buClr>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Alle Unterzeichner des Kinderschutzkodex halten ihre durchgeführten und geplanten Aktivitäten jährlich in einem Bericht fest. </a:t>
            </a:r>
          </a:p>
          <a:p>
            <a:pPr marL="0" marR="0" lvl="0" indent="0" algn="l" defTabSz="914400" rtl="0" eaLnBrk="1" fontAlgn="auto" latinLnBrk="0" hangingPunct="1">
              <a:lnSpc>
                <a:spcPct val="100000"/>
              </a:lnSpc>
              <a:spcBef>
                <a:spcPts val="0"/>
              </a:spcBef>
              <a:spcAft>
                <a:spcPts val="0"/>
              </a:spcAft>
              <a:buClr>
                <a:prstClr val="white">
                  <a:lumMod val="65000"/>
                </a:prstClr>
              </a:buClr>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prstClr val="white">
                  <a:lumMod val="65000"/>
                </a:prstClr>
              </a:buClr>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Der Bericht schildert nicht nur was bereits erreicht wurde, sondern zeigt auch eventuelle Lücken auf und hilft den Unterzeichnern bei der weiteren Fokussierung ihrer Arbeit zum Thema Kinderschutz</a:t>
            </a: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ts val="600"/>
              </a:spcAft>
              <a:buClr>
                <a:srgbClr val="B2B2B2"/>
              </a:buClr>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08640" y="281342"/>
            <a:ext cx="15843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79"/>
          <p:cNvSpPr txBox="1">
            <a:spLocks noGrp="1"/>
          </p:cNvSpPr>
          <p:nvPr>
            <p:ph type="title"/>
          </p:nvPr>
        </p:nvSpPr>
        <p:spPr>
          <a:xfrm>
            <a:off x="838210" y="381759"/>
            <a:ext cx="9846431" cy="5710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dirty="0">
                <a:solidFill>
                  <a:srgbClr val="146B42"/>
                </a:solidFill>
                <a:latin typeface="Calibri Light" panose="020F0302020204030204" pitchFamily="34" charset="0"/>
                <a:cs typeface="Calibri Light" panose="020F0302020204030204" pitchFamily="34" charset="0"/>
              </a:rPr>
              <a:t>Kinderschutzmaßnahmen aktiv umsetzen </a:t>
            </a:r>
            <a:endParaRPr dirty="0">
              <a:latin typeface="Calibri Light" panose="020F0302020204030204" pitchFamily="34" charset="0"/>
              <a:cs typeface="Calibri Light" panose="020F0302020204030204" pitchFamily="34" charset="0"/>
            </a:endParaRPr>
          </a:p>
        </p:txBody>
      </p:sp>
      <p:pic>
        <p:nvPicPr>
          <p:cNvPr id="908" name="Google Shape;908;p79"/>
          <p:cNvPicPr preferRelativeResize="0"/>
          <p:nvPr/>
        </p:nvPicPr>
        <p:blipFill rotWithShape="1">
          <a:blip r:embed="rId3">
            <a:alphaModFix/>
          </a:blip>
          <a:srcRect/>
          <a:stretch/>
        </p:blipFill>
        <p:spPr>
          <a:xfrm>
            <a:off x="259227" y="381752"/>
            <a:ext cx="1262905" cy="475200"/>
          </a:xfrm>
          <a:prstGeom prst="rect">
            <a:avLst/>
          </a:prstGeom>
          <a:noFill/>
          <a:ln>
            <a:noFill/>
          </a:ln>
        </p:spPr>
      </p:pic>
      <p:sp>
        <p:nvSpPr>
          <p:cNvPr id="909" name="Google Shape;909;p79"/>
          <p:cNvSpPr txBox="1"/>
          <p:nvPr/>
        </p:nvSpPr>
        <p:spPr>
          <a:xfrm>
            <a:off x="732275" y="1419600"/>
            <a:ext cx="11060700"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800" b="0" i="0" u="none" strike="noStrike" kern="0" cap="none" spc="0" normalizeH="0" baseline="0" noProof="0" dirty="0">
                <a:ln>
                  <a:noFill/>
                </a:ln>
                <a:solidFill>
                  <a:srgbClr val="146B42"/>
                </a:solidFill>
                <a:effectLst/>
                <a:uLnTx/>
                <a:uFillTx/>
                <a:latin typeface="Calibri"/>
                <a:ea typeface="+mn-ea"/>
                <a:cs typeface="Calibri"/>
                <a:sym typeface="Calibri"/>
              </a:rPr>
              <a:t>Der Verhaltenskodex zum Schutz der Kinder vor sexueller Ausbeutung auf Reisen und im Tourismus</a:t>
            </a:r>
            <a:endParaRPr kumimoji="0" sz="2800" b="0" i="0" u="none" strike="noStrike" kern="0" cap="none" spc="0" normalizeH="0" baseline="0" noProof="0" dirty="0">
              <a:ln>
                <a:noFill/>
              </a:ln>
              <a:solidFill>
                <a:srgbClr val="146B42"/>
              </a:solidFill>
              <a:effectLst/>
              <a:uLnTx/>
              <a:uFillTx/>
              <a:latin typeface="Calibri"/>
              <a:ea typeface="+mn-ea"/>
              <a:cs typeface="Calibri"/>
              <a:sym typeface="Calibri"/>
            </a:endParaRPr>
          </a:p>
        </p:txBody>
      </p:sp>
      <p:sp>
        <p:nvSpPr>
          <p:cNvPr id="910" name="Google Shape;910;p79"/>
          <p:cNvSpPr txBox="1"/>
          <p:nvPr/>
        </p:nvSpPr>
        <p:spPr>
          <a:xfrm>
            <a:off x="838190" y="2717411"/>
            <a:ext cx="7704000" cy="2952300"/>
          </a:xfrm>
          <a:prstGeom prst="rect">
            <a:avLst/>
          </a:prstGeom>
          <a:noFill/>
          <a:ln>
            <a:noFill/>
          </a:ln>
        </p:spPr>
        <p:txBody>
          <a:bodyPr spcFirstLastPara="1" wrap="square" lIns="91425" tIns="45700" rIns="91425" bIns="45700" anchor="t" anchorCtr="0">
            <a:normAutofit fontScale="85000" lnSpcReduction="10000"/>
          </a:bodyPr>
          <a:lstStyle/>
          <a:p>
            <a:pPr marL="342900" marR="0" lvl="0" indent="-342900" algn="l" defTabSz="914400" rtl="0" eaLnBrk="1" fontAlgn="auto" latinLnBrk="0" hangingPunct="1">
              <a:lnSpc>
                <a:spcPct val="80000"/>
              </a:lnSpc>
              <a:spcBef>
                <a:spcPts val="0"/>
              </a:spcBef>
              <a:spcAft>
                <a:spcPts val="0"/>
              </a:spcAft>
              <a:buClr>
                <a:srgbClr val="000000"/>
              </a:buClr>
              <a:buSzPct val="100000"/>
              <a:buFont typeface="Noto Sans Symbols"/>
              <a:buNone/>
              <a:tabLst/>
              <a:defRPr/>
            </a:pPr>
            <a:endParaRPr kumimoji="0" sz="1900" b="0" i="0" u="sng"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80000"/>
              </a:lnSpc>
              <a:spcBef>
                <a:spcPts val="370"/>
              </a:spcBef>
              <a:spcAft>
                <a:spcPts val="0"/>
              </a:spcAft>
              <a:buClr>
                <a:srgbClr val="000000"/>
              </a:buClr>
              <a:buSzPct val="79770"/>
              <a:buFont typeface="Arial"/>
              <a:buNone/>
              <a:tabLst/>
              <a:defRPr/>
            </a:pPr>
            <a:r>
              <a:rPr kumimoji="0" lang="de-DE" sz="2507" b="0" i="0" u="sng" strike="noStrike" kern="0" cap="none" spc="0" normalizeH="0" baseline="0" noProof="0" dirty="0">
                <a:ln>
                  <a:noFill/>
                </a:ln>
                <a:solidFill>
                  <a:srgbClr val="000000"/>
                </a:solidFill>
                <a:effectLst/>
                <a:uLnTx/>
                <a:uFillTx/>
                <a:latin typeface="Calibri"/>
                <a:ea typeface="Calibri"/>
                <a:cs typeface="Calibri"/>
                <a:sym typeface="Calibri"/>
              </a:rPr>
              <a:t>WAS IST DER KINDERSCHUTZKODEX?</a:t>
            </a:r>
            <a:endParaRPr kumimoji="0" sz="1907" b="0" i="0" u="none" strike="noStrike" kern="0" cap="none" spc="0" normalizeH="0" baseline="0" noProof="0" dirty="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1">
              <a:lnSpc>
                <a:spcPct val="80000"/>
              </a:lnSpc>
              <a:spcBef>
                <a:spcPts val="351"/>
              </a:spcBef>
              <a:spcAft>
                <a:spcPts val="0"/>
              </a:spcAft>
              <a:buClr>
                <a:srgbClr val="000000"/>
              </a:buClr>
              <a:buSzPct val="78930"/>
              <a:buFont typeface="Noto Sans Symbols"/>
              <a:buNone/>
              <a:tabLst/>
              <a:defRPr/>
            </a:pPr>
            <a:endParaRPr kumimoji="0" sz="2407"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20000"/>
              </a:lnSpc>
              <a:spcBef>
                <a:spcPts val="0"/>
              </a:spcBef>
              <a:spcAft>
                <a:spcPts val="0"/>
              </a:spcAft>
              <a:buClr>
                <a:srgbClr val="000000"/>
              </a:buClr>
              <a:buSzPct val="78930"/>
              <a:buFont typeface="Noto Sans Symbols"/>
              <a:buNone/>
              <a:tabLst/>
              <a:defRPr/>
            </a:pPr>
            <a:r>
              <a:rPr kumimoji="0" lang="de-DE" sz="2407" b="0" i="0" u="none" strike="noStrike" kern="0" cap="none" spc="0" normalizeH="0" baseline="0" noProof="0" dirty="0">
                <a:ln>
                  <a:noFill/>
                </a:ln>
                <a:solidFill>
                  <a:srgbClr val="000000"/>
                </a:solidFill>
                <a:effectLst/>
                <a:uLnTx/>
                <a:uFillTx/>
                <a:latin typeface="Calibri"/>
                <a:ea typeface="Calibri"/>
                <a:cs typeface="Calibri"/>
                <a:sym typeface="Calibri"/>
              </a:rPr>
              <a:t>Ein internationales Präventionsinstrument, das…</a:t>
            </a:r>
            <a:endParaRPr kumimoji="0" sz="1907"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Pct val="78930"/>
              <a:buFont typeface="Arial"/>
              <a:buNone/>
              <a:tabLst/>
              <a:defRPr/>
            </a:pPr>
            <a:endParaRPr kumimoji="0" sz="2407"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7471" marR="0" lvl="0" indent="-342900" algn="l" defTabSz="914400" rtl="0" eaLnBrk="1" fontAlgn="auto" latinLnBrk="0" hangingPunct="1">
              <a:lnSpc>
                <a:spcPct val="120000"/>
              </a:lnSpc>
              <a:spcBef>
                <a:spcPts val="0"/>
              </a:spcBef>
              <a:spcAft>
                <a:spcPts val="0"/>
              </a:spcAft>
              <a:buClr>
                <a:srgbClr val="146B42"/>
              </a:buClr>
              <a:buSzPct val="100000"/>
              <a:buFont typeface="Wingdings" panose="05000000000000000000" pitchFamily="2" charset="2"/>
              <a:buChar char="§"/>
              <a:tabLst/>
              <a:defRPr/>
            </a:pPr>
            <a:r>
              <a:rPr kumimoji="0" lang="de-DE" sz="2407" b="0" i="0" u="none" strike="noStrike" kern="0" cap="none" spc="0" normalizeH="0" baseline="0" noProof="0" dirty="0">
                <a:ln>
                  <a:noFill/>
                </a:ln>
                <a:solidFill>
                  <a:srgbClr val="000000"/>
                </a:solidFill>
                <a:effectLst/>
                <a:uLnTx/>
                <a:uFillTx/>
                <a:latin typeface="Calibri"/>
                <a:ea typeface="Calibri"/>
                <a:cs typeface="Calibri"/>
                <a:sym typeface="Calibri"/>
              </a:rPr>
              <a:t>von der Tourismuswirtschaft mitentwickelt wurde</a:t>
            </a:r>
            <a:endParaRPr kumimoji="0" lang="de-DE" sz="1907" b="0" i="0" u="none" strike="noStrike" kern="0" cap="none" spc="0" normalizeH="0" baseline="0" noProof="0" dirty="0">
              <a:ln>
                <a:noFill/>
              </a:ln>
              <a:solidFill>
                <a:srgbClr val="000000"/>
              </a:solidFill>
              <a:effectLst/>
              <a:uLnTx/>
              <a:uFillTx/>
              <a:latin typeface="Arial"/>
              <a:ea typeface="Calibri"/>
              <a:cs typeface="Arial"/>
              <a:sym typeface="Arial"/>
            </a:endParaRPr>
          </a:p>
          <a:p>
            <a:pPr marL="347471" marR="0" lvl="0" indent="-342900" algn="l" defTabSz="914400" rtl="0" eaLnBrk="1" fontAlgn="auto" latinLnBrk="0" hangingPunct="1">
              <a:lnSpc>
                <a:spcPct val="120000"/>
              </a:lnSpc>
              <a:spcBef>
                <a:spcPts val="0"/>
              </a:spcBef>
              <a:spcAft>
                <a:spcPts val="0"/>
              </a:spcAft>
              <a:buClr>
                <a:srgbClr val="146B42"/>
              </a:buClr>
              <a:buSzPct val="100000"/>
              <a:buFont typeface="Wingdings" panose="05000000000000000000" pitchFamily="2" charset="2"/>
              <a:buChar char="§"/>
              <a:tabLst/>
              <a:defRPr/>
            </a:pPr>
            <a:r>
              <a:rPr kumimoji="0" lang="de-DE" sz="2407" b="0" i="0" u="none" strike="noStrike" kern="0" cap="none" spc="0" normalizeH="0" baseline="0" noProof="0" dirty="0">
                <a:ln>
                  <a:noFill/>
                </a:ln>
                <a:solidFill>
                  <a:srgbClr val="000000"/>
                </a:solidFill>
                <a:effectLst/>
                <a:uLnTx/>
                <a:uFillTx/>
                <a:latin typeface="Calibri"/>
                <a:ea typeface="Calibri"/>
                <a:cs typeface="Calibri"/>
                <a:sym typeface="Calibri"/>
              </a:rPr>
              <a:t>in Partnerschaft mit lokalen Kinderschutzorganisationen, Regierungen und der Polizei wirksam ist</a:t>
            </a:r>
          </a:p>
          <a:p>
            <a:pPr marL="347471" marR="0" lvl="0" indent="-342900" algn="l" defTabSz="914400" rtl="0" eaLnBrk="1" fontAlgn="auto" latinLnBrk="0" hangingPunct="1">
              <a:lnSpc>
                <a:spcPct val="120000"/>
              </a:lnSpc>
              <a:spcBef>
                <a:spcPts val="0"/>
              </a:spcBef>
              <a:spcAft>
                <a:spcPts val="0"/>
              </a:spcAft>
              <a:buClr>
                <a:srgbClr val="146B42"/>
              </a:buClr>
              <a:buSzPct val="100000"/>
              <a:buFont typeface="Wingdings" panose="05000000000000000000" pitchFamily="2" charset="2"/>
              <a:buChar char="§"/>
              <a:tabLst/>
              <a:defRPr/>
            </a:pPr>
            <a:r>
              <a:rPr kumimoji="0" lang="de-DE" sz="2407" b="0" i="0" u="none" strike="noStrike" kern="0" cap="none" spc="0" normalizeH="0" baseline="0" noProof="0" dirty="0">
                <a:ln>
                  <a:noFill/>
                </a:ln>
                <a:solidFill>
                  <a:srgbClr val="000000"/>
                </a:solidFill>
                <a:effectLst/>
                <a:uLnTx/>
                <a:uFillTx/>
                <a:latin typeface="Calibri"/>
                <a:ea typeface="Calibri"/>
                <a:cs typeface="Calibri"/>
                <a:sym typeface="Calibri"/>
              </a:rPr>
              <a:t>von UNWTO, UNICEF, OSZE und EU anerkannt ist und gefördert wird</a:t>
            </a:r>
            <a:endParaRPr kumimoji="0" sz="1907" b="0" i="0" u="none" strike="noStrike" kern="0" cap="none" spc="0" normalizeH="0" baseline="0" noProof="0" dirty="0">
              <a:ln>
                <a:noFill/>
              </a:ln>
              <a:solidFill>
                <a:srgbClr val="000000"/>
              </a:solidFill>
              <a:effectLst/>
              <a:uLnTx/>
              <a:uFillTx/>
              <a:latin typeface="Arial"/>
              <a:ea typeface="+mn-ea"/>
              <a:cs typeface="Arial"/>
              <a:sym typeface="Arial"/>
            </a:endParaRPr>
          </a:p>
          <a:p>
            <a:pPr marL="342900" marR="0" lvl="0" indent="-248920" algn="l" defTabSz="914400" rtl="0" eaLnBrk="1" fontAlgn="auto" latinLnBrk="0" hangingPunct="1">
              <a:lnSpc>
                <a:spcPct val="80000"/>
              </a:lnSpc>
              <a:spcBef>
                <a:spcPts val="296"/>
              </a:spcBef>
              <a:spcAft>
                <a:spcPts val="0"/>
              </a:spcAft>
              <a:buClr>
                <a:srgbClr val="000000"/>
              </a:buClr>
              <a:buSzPct val="75930"/>
              <a:buFont typeface="Arial"/>
              <a:buNone/>
              <a:tabLst/>
              <a:defRPr/>
            </a:pPr>
            <a:endParaRPr kumimoji="0" sz="2107"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0"/>
                                        </p:tgtEl>
                                        <p:attrNameLst>
                                          <p:attrName>style.visibility</p:attrName>
                                        </p:attrNameLst>
                                      </p:cBhvr>
                                      <p:to>
                                        <p:strVal val="visible"/>
                                      </p:to>
                                    </p:set>
                                    <p:animEffect transition="in" filter="fade">
                                      <p:cBhvr>
                                        <p:cTn id="7" dur="500"/>
                                        <p:tgtEl>
                                          <p:spTgt spid="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4"/>
        <p:cNvGrpSpPr/>
        <p:nvPr/>
      </p:nvGrpSpPr>
      <p:grpSpPr>
        <a:xfrm>
          <a:off x="0" y="0"/>
          <a:ext cx="0" cy="0"/>
          <a:chOff x="0" y="0"/>
          <a:chExt cx="0" cy="0"/>
        </a:xfrm>
      </p:grpSpPr>
      <p:sp>
        <p:nvSpPr>
          <p:cNvPr id="915" name="Google Shape;915;p80"/>
          <p:cNvSpPr txBox="1">
            <a:spLocks noGrp="1"/>
          </p:cNvSpPr>
          <p:nvPr>
            <p:ph type="title"/>
          </p:nvPr>
        </p:nvSpPr>
        <p:spPr>
          <a:xfrm>
            <a:off x="838210" y="381759"/>
            <a:ext cx="9846431" cy="5710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dirty="0">
                <a:solidFill>
                  <a:srgbClr val="146B42"/>
                </a:solidFill>
                <a:latin typeface="Calibri Light" panose="020F0302020204030204" pitchFamily="34" charset="0"/>
                <a:cs typeface="Calibri Light" panose="020F0302020204030204" pitchFamily="34" charset="0"/>
              </a:rPr>
              <a:t>Der Kinderschutzkodex der Reisebranche</a:t>
            </a:r>
            <a:endParaRPr dirty="0">
              <a:latin typeface="Calibri Light" panose="020F0302020204030204" pitchFamily="34" charset="0"/>
              <a:cs typeface="Calibri Light" panose="020F0302020204030204" pitchFamily="34" charset="0"/>
            </a:endParaRPr>
          </a:p>
        </p:txBody>
      </p:sp>
      <p:sp>
        <p:nvSpPr>
          <p:cNvPr id="916" name="Google Shape;916;p80"/>
          <p:cNvSpPr txBox="1"/>
          <p:nvPr/>
        </p:nvSpPr>
        <p:spPr>
          <a:xfrm>
            <a:off x="838209" y="3165123"/>
            <a:ext cx="7508055" cy="21390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800" b="0" i="0" u="none" strike="noStrike" kern="0" cap="none" spc="0" normalizeH="0" baseline="0" noProof="0" dirty="0">
                <a:ln>
                  <a:noFill/>
                </a:ln>
                <a:solidFill>
                  <a:srgbClr val="000000"/>
                </a:solidFill>
                <a:effectLst/>
                <a:uLnTx/>
                <a:uFillTx/>
                <a:latin typeface="Calibri"/>
                <a:ea typeface="Calibri"/>
                <a:cs typeface="Calibri"/>
                <a:sym typeface="Calibri"/>
              </a:rPr>
              <a:t>1. 	Einführung einer Firmenphilosophie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de-DE" sz="1800" b="0" i="0" u="none" strike="noStrike" kern="0" cap="none" spc="0" normalizeH="0" baseline="0" noProof="0" dirty="0">
                <a:ln>
                  <a:noFill/>
                </a:ln>
                <a:solidFill>
                  <a:srgbClr val="000000"/>
                </a:solidFill>
                <a:effectLst/>
                <a:uLnTx/>
                <a:uFillTx/>
                <a:latin typeface="Calibri"/>
                <a:ea typeface="Calibri"/>
                <a:cs typeface="Calibri"/>
                <a:sym typeface="Calibri"/>
              </a:rPr>
              <a:t>2. 	Sensibilisierung und Ausbildung der Mitarbeitenden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de-DE" sz="1800" b="0" i="0" u="none" strike="noStrike" kern="0" cap="none" spc="0" normalizeH="0" baseline="0" noProof="0" dirty="0">
                <a:ln>
                  <a:noFill/>
                </a:ln>
                <a:solidFill>
                  <a:srgbClr val="000000"/>
                </a:solidFill>
                <a:effectLst/>
                <a:uLnTx/>
                <a:uFillTx/>
                <a:latin typeface="Calibri"/>
                <a:ea typeface="Calibri"/>
                <a:cs typeface="Calibri"/>
                <a:sym typeface="Calibri"/>
              </a:rPr>
              <a:t>3. 	Aufnahme von Klauseln in den Verträgen mit Leistungsträgern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de-DE" sz="1800" b="0" i="0" u="none" strike="noStrike" kern="0" cap="none" spc="0" normalizeH="0" baseline="0" noProof="0" dirty="0">
                <a:ln>
                  <a:noFill/>
                </a:ln>
                <a:solidFill>
                  <a:srgbClr val="000000"/>
                </a:solidFill>
                <a:effectLst/>
                <a:uLnTx/>
                <a:uFillTx/>
                <a:latin typeface="Calibri"/>
                <a:ea typeface="Calibri"/>
                <a:cs typeface="Calibri"/>
                <a:sym typeface="Calibri"/>
              </a:rPr>
              <a:t>4. 	Informationsvermittlung an Kundinnen und Kunden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de-DE" sz="1800" b="0" i="0" u="none" strike="noStrike" kern="0" cap="none" spc="0" normalizeH="0" baseline="0" noProof="0" dirty="0">
                <a:ln>
                  <a:noFill/>
                </a:ln>
                <a:solidFill>
                  <a:srgbClr val="000000"/>
                </a:solidFill>
                <a:effectLst/>
                <a:uLnTx/>
                <a:uFillTx/>
                <a:latin typeface="Calibri"/>
                <a:ea typeface="Calibri"/>
                <a:cs typeface="Calibri"/>
                <a:sym typeface="Calibri"/>
              </a:rPr>
              <a:t>5.	Zusammenarbeit mit den Destinationen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de-DE" sz="1800" b="0" i="0" u="none" strike="noStrike" kern="0" cap="none" spc="0" normalizeH="0" baseline="0" noProof="0" dirty="0">
                <a:ln>
                  <a:noFill/>
                </a:ln>
                <a:solidFill>
                  <a:srgbClr val="000000"/>
                </a:solidFill>
                <a:effectLst/>
                <a:uLnTx/>
                <a:uFillTx/>
                <a:latin typeface="Calibri"/>
                <a:ea typeface="Calibri"/>
                <a:cs typeface="Calibri"/>
                <a:sym typeface="Calibri"/>
              </a:rPr>
              <a:t>6.	Jährliche Berichterstattung</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17" name="Google Shape;917;p80"/>
          <p:cNvSpPr txBox="1"/>
          <p:nvPr/>
        </p:nvSpPr>
        <p:spPr>
          <a:xfrm>
            <a:off x="1986437" y="5628165"/>
            <a:ext cx="786269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800" b="0" i="0" u="none" strike="noStrike" kern="0" cap="none" spc="0" normalizeH="0" baseline="0" noProof="0">
                <a:ln>
                  <a:noFill/>
                </a:ln>
                <a:solidFill>
                  <a:srgbClr val="000000"/>
                </a:solidFill>
                <a:effectLst/>
                <a:uLnTx/>
                <a:uFillTx/>
                <a:latin typeface="Calibri"/>
                <a:ea typeface="Calibri"/>
                <a:cs typeface="Calibri"/>
                <a:sym typeface="Calibri"/>
              </a:rPr>
              <a:t>   Voluntourismus Policy von The Code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Google Shape;918;p80"/>
          <p:cNvSpPr txBox="1"/>
          <p:nvPr/>
        </p:nvSpPr>
        <p:spPr>
          <a:xfrm>
            <a:off x="838209" y="2278051"/>
            <a:ext cx="7508055"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800" b="0" i="0" u="none" strike="noStrike" kern="0" cap="none" spc="0" normalizeH="0" baseline="0" noProof="0" dirty="0">
                <a:ln>
                  <a:noFill/>
                </a:ln>
                <a:solidFill>
                  <a:srgbClr val="000000"/>
                </a:solidFill>
                <a:effectLst/>
                <a:uLnTx/>
                <a:uFillTx/>
                <a:latin typeface="Calibri"/>
                <a:ea typeface="Calibri"/>
                <a:cs typeface="Calibri"/>
                <a:sym typeface="Calibri"/>
              </a:rPr>
              <a:t>Mit Unterzeichnung des Kinderschutzkodex verpflichten sich die Unternehmen die insgesamt 6 Kriterien des Kodex umzusetzen: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20" name="Google Shape;920;p80"/>
          <p:cNvSpPr/>
          <p:nvPr/>
        </p:nvSpPr>
        <p:spPr>
          <a:xfrm>
            <a:off x="1648647" y="5595140"/>
            <a:ext cx="457200" cy="435393"/>
          </a:xfrm>
          <a:prstGeom prst="mathPlus">
            <a:avLst>
              <a:gd name="adj1" fmla="val 23520"/>
            </a:avLst>
          </a:prstGeom>
          <a:solidFill>
            <a:srgbClr val="146B42"/>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21" name="Google Shape;921;p80"/>
          <p:cNvPicPr preferRelativeResize="0"/>
          <p:nvPr/>
        </p:nvPicPr>
        <p:blipFill rotWithShape="1">
          <a:blip r:embed="rId3">
            <a:alphaModFix/>
          </a:blip>
          <a:srcRect/>
          <a:stretch/>
        </p:blipFill>
        <p:spPr>
          <a:xfrm>
            <a:off x="259227" y="381752"/>
            <a:ext cx="1262905" cy="475200"/>
          </a:xfrm>
          <a:prstGeom prst="rect">
            <a:avLst/>
          </a:prstGeom>
          <a:noFill/>
          <a:ln>
            <a:noFill/>
          </a:ln>
        </p:spPr>
      </p:pic>
      <p:sp>
        <p:nvSpPr>
          <p:cNvPr id="9" name="Google Shape;909;p79">
            <a:extLst>
              <a:ext uri="{FF2B5EF4-FFF2-40B4-BE49-F238E27FC236}">
                <a16:creationId xmlns:a16="http://schemas.microsoft.com/office/drawing/2014/main" id="{FE760AF0-CC5B-436C-9958-2368FDD1F1E5}"/>
              </a:ext>
            </a:extLst>
          </p:cNvPr>
          <p:cNvSpPr txBox="1"/>
          <p:nvPr/>
        </p:nvSpPr>
        <p:spPr>
          <a:xfrm>
            <a:off x="838209" y="1521629"/>
            <a:ext cx="11060700"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000" b="0" i="0" u="none" strike="noStrike" kern="0" cap="none" spc="0" normalizeH="0" baseline="0" noProof="0" dirty="0">
                <a:ln>
                  <a:noFill/>
                </a:ln>
                <a:solidFill>
                  <a:srgbClr val="146B42"/>
                </a:solidFill>
                <a:effectLst/>
                <a:uLnTx/>
                <a:uFillTx/>
                <a:latin typeface="Calibri"/>
                <a:ea typeface="+mn-ea"/>
                <a:cs typeface="Calibri"/>
                <a:sym typeface="Calibri"/>
              </a:rPr>
              <a:t>Der Verhaltenskodex zum Schutz der Kinder vor sexueller Ausbeutung auf Reisen und im Tourismus</a:t>
            </a:r>
            <a:endParaRPr kumimoji="0" sz="2000" b="0" i="0" u="none" strike="noStrike" kern="0" cap="none" spc="0" normalizeH="0" baseline="0" noProof="0" dirty="0">
              <a:ln>
                <a:noFill/>
              </a:ln>
              <a:solidFill>
                <a:srgbClr val="146B42"/>
              </a:solidFill>
              <a:effectLst/>
              <a:uLnTx/>
              <a:uFillTx/>
              <a:latin typeface="Calibri"/>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5BDEEA63-A380-4335-A3CB-87AA76D4A009}"/>
              </a:ext>
            </a:extLst>
          </p:cNvPr>
          <p:cNvSpPr>
            <a:spLocks noGrp="1"/>
          </p:cNvSpPr>
          <p:nvPr>
            <p:ph type="body" idx="1"/>
          </p:nvPr>
        </p:nvSpPr>
        <p:spPr>
          <a:xfrm>
            <a:off x="609600" y="1660525"/>
            <a:ext cx="11391900" cy="4351338"/>
          </a:xfrm>
        </p:spPr>
        <p:txBody>
          <a:bodyPr/>
          <a:lstStyle/>
          <a:p>
            <a:pPr>
              <a:buClr>
                <a:srgbClr val="146B42"/>
              </a:buClr>
              <a:buFont typeface="Wingdings" panose="05000000000000000000" pitchFamily="2" charset="2"/>
              <a:buChar char="§"/>
            </a:pPr>
            <a:r>
              <a:rPr lang="de-DE" dirty="0"/>
              <a:t>Findet euch in </a:t>
            </a:r>
            <a:r>
              <a:rPr lang="de-DE" b="1" dirty="0"/>
              <a:t>Kleingruppen</a:t>
            </a:r>
            <a:r>
              <a:rPr lang="de-DE" dirty="0"/>
              <a:t> zusammen</a:t>
            </a:r>
          </a:p>
          <a:p>
            <a:pPr>
              <a:buClr>
                <a:srgbClr val="146B42"/>
              </a:buClr>
              <a:buFont typeface="Wingdings" panose="05000000000000000000" pitchFamily="2" charset="2"/>
              <a:buChar char="§"/>
            </a:pPr>
            <a:r>
              <a:rPr lang="de-DE" dirty="0"/>
              <a:t>Wählt eines eurer Unternehmen (oder ein fiktives) aus und erstellt einen </a:t>
            </a:r>
            <a:r>
              <a:rPr lang="de-DE" b="1" dirty="0"/>
              <a:t>Maßnahmenplan zur Umsetzung der 6 Kriterien </a:t>
            </a:r>
            <a:r>
              <a:rPr lang="de-DE" dirty="0"/>
              <a:t>von The Code</a:t>
            </a:r>
          </a:p>
          <a:p>
            <a:pPr>
              <a:buClr>
                <a:srgbClr val="146B42"/>
              </a:buClr>
              <a:buFont typeface="Wingdings" panose="05000000000000000000" pitchFamily="2" charset="2"/>
              <a:buChar char="§"/>
            </a:pPr>
            <a:r>
              <a:rPr lang="de-DE" dirty="0"/>
              <a:t>Erstellt hierfür ein </a:t>
            </a:r>
            <a:r>
              <a:rPr lang="de-DE" b="1" dirty="0"/>
              <a:t>Plakat</a:t>
            </a:r>
          </a:p>
          <a:p>
            <a:pPr>
              <a:buClr>
                <a:srgbClr val="146B42"/>
              </a:buClr>
              <a:buFont typeface="Wingdings" panose="05000000000000000000" pitchFamily="2" charset="2"/>
              <a:buChar char="§"/>
            </a:pPr>
            <a:r>
              <a:rPr lang="de-DE" dirty="0"/>
              <a:t>Wählt eine </a:t>
            </a:r>
            <a:r>
              <a:rPr lang="de-DE" b="1" dirty="0"/>
              <a:t>Person</a:t>
            </a:r>
            <a:r>
              <a:rPr lang="de-DE" dirty="0"/>
              <a:t> aus eurem Team aus, die anschließend die Maßnahmen </a:t>
            </a:r>
            <a:r>
              <a:rPr lang="de-DE" b="1" dirty="0"/>
              <a:t>vorstellt</a:t>
            </a:r>
          </a:p>
        </p:txBody>
      </p:sp>
      <p:sp>
        <p:nvSpPr>
          <p:cNvPr id="6" name="Titel 5">
            <a:extLst>
              <a:ext uri="{FF2B5EF4-FFF2-40B4-BE49-F238E27FC236}">
                <a16:creationId xmlns:a16="http://schemas.microsoft.com/office/drawing/2014/main" id="{6ADEF562-3DBE-4B49-B36E-8544FA4BBDF2}"/>
              </a:ext>
            </a:extLst>
          </p:cNvPr>
          <p:cNvSpPr>
            <a:spLocks noGrp="1"/>
          </p:cNvSpPr>
          <p:nvPr>
            <p:ph type="title"/>
          </p:nvPr>
        </p:nvSpPr>
        <p:spPr/>
        <p:txBody>
          <a:bodyPr>
            <a:noAutofit/>
          </a:bodyPr>
          <a:lstStyle/>
          <a:p>
            <a:r>
              <a:rPr lang="de-DE" sz="3200" dirty="0">
                <a:solidFill>
                  <a:srgbClr val="146B42"/>
                </a:solidFill>
                <a:latin typeface="Calibri Light" panose="020F0302020204030204" pitchFamily="34" charset="0"/>
                <a:cs typeface="Calibri Light" panose="020F0302020204030204" pitchFamily="34" charset="0"/>
              </a:rPr>
              <a:t>Arbeitsauftrag</a:t>
            </a:r>
          </a:p>
        </p:txBody>
      </p:sp>
    </p:spTree>
    <p:extLst>
      <p:ext uri="{BB962C8B-B14F-4D97-AF65-F5344CB8AC3E}">
        <p14:creationId xmlns:p14="http://schemas.microsoft.com/office/powerpoint/2010/main" val="152267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B3353-1A77-4E9B-AEDF-C3E4D2927A34}"/>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eaLnBrk="0" fontAlgn="base" hangingPunct="0">
              <a:spcAft>
                <a:spcPct val="0"/>
              </a:spcAft>
            </a:pPr>
            <a:r>
              <a:rPr lang="de-DE" sz="3200" b="1" dirty="0">
                <a:solidFill>
                  <a:srgbClr val="146B42"/>
                </a:solidFill>
              </a:rPr>
              <a:t>Der Kinderschutzkodex für die Reisebranche</a:t>
            </a:r>
          </a:p>
        </p:txBody>
      </p:sp>
      <p:sp>
        <p:nvSpPr>
          <p:cNvPr id="25" name="Textfeld 1">
            <a:extLst>
              <a:ext uri="{FF2B5EF4-FFF2-40B4-BE49-F238E27FC236}">
                <a16:creationId xmlns:a16="http://schemas.microsoft.com/office/drawing/2014/main" id="{91D09314-104F-4565-99DA-D5EAF1F038FF}"/>
              </a:ext>
            </a:extLst>
          </p:cNvPr>
          <p:cNvSpPr txBox="1"/>
          <p:nvPr/>
        </p:nvSpPr>
        <p:spPr>
          <a:xfrm>
            <a:off x="571461" y="1093341"/>
            <a:ext cx="8029400" cy="40011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ts val="600"/>
              </a:spcAft>
              <a:buClrTx/>
              <a:buSzTx/>
              <a:buFont typeface="+mj-lt"/>
              <a:buAutoNum type="arabicPeriod"/>
              <a:tabLst/>
              <a:defRPr/>
            </a:pPr>
            <a:r>
              <a:rPr kumimoji="0" lang="de-CH" sz="2000" b="1" i="0" u="none" strike="noStrike" kern="1200" cap="none" spc="0" normalizeH="0" baseline="0" noProof="0" dirty="0">
                <a:ln>
                  <a:noFill/>
                </a:ln>
                <a:solidFill>
                  <a:prstClr val="black"/>
                </a:solidFill>
                <a:effectLst/>
                <a:uLnTx/>
                <a:uFillTx/>
                <a:latin typeface="Calibri" panose="020F0502020204030204"/>
                <a:ea typeface="+mn-ea"/>
                <a:cs typeface="+mn-cs"/>
              </a:rPr>
              <a:t>Einführung einer Firmenphilosophie</a:t>
            </a:r>
          </a:p>
        </p:txBody>
      </p:sp>
      <p:pic>
        <p:nvPicPr>
          <p:cNvPr id="9" name="Picture 3">
            <a:extLst>
              <a:ext uri="{FF2B5EF4-FFF2-40B4-BE49-F238E27FC236}">
                <a16:creationId xmlns:a16="http://schemas.microsoft.com/office/drawing/2014/main" id="{A5EF2652-3244-45BE-9AD1-78B753A98D1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38713" y="5717496"/>
            <a:ext cx="3141339" cy="48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a:extLst>
              <a:ext uri="{FF2B5EF4-FFF2-40B4-BE49-F238E27FC236}">
                <a16:creationId xmlns:a16="http://schemas.microsoft.com/office/drawing/2014/main" id="{277D5BDA-4427-4ABE-8764-8C5D7A67F8C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31764" y="5467296"/>
            <a:ext cx="877573" cy="9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nhaltsplatzhalter 9" descr="Ein Bild, das Screenshot, Text enthält.&#10;&#10;Automatisch generierte Beschreibung">
            <a:extLst>
              <a:ext uri="{FF2B5EF4-FFF2-40B4-BE49-F238E27FC236}">
                <a16:creationId xmlns:a16="http://schemas.microsoft.com/office/drawing/2014/main" id="{D79A3E12-DA5A-41F5-B8FC-E783C65FE27D}"/>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3780687" y="1667088"/>
            <a:ext cx="3751975" cy="5184000"/>
          </a:xfrm>
          <a:prstGeom prst="rect">
            <a:avLst/>
          </a:prstGeom>
        </p:spPr>
      </p:pic>
      <p:pic>
        <p:nvPicPr>
          <p:cNvPr id="9218"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379368" y="226752"/>
            <a:ext cx="15843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55461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B3353-1A77-4E9B-AEDF-C3E4D2927A34}"/>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eaLnBrk="0" fontAlgn="base" hangingPunct="0">
              <a:spcAft>
                <a:spcPct val="0"/>
              </a:spcAft>
            </a:pPr>
            <a:r>
              <a:rPr lang="de-DE" sz="3200" b="1" dirty="0">
                <a:solidFill>
                  <a:srgbClr val="146B42"/>
                </a:solidFill>
              </a:rPr>
              <a:t>Der Kinderschutzkodex für die Reisebranche</a:t>
            </a:r>
          </a:p>
        </p:txBody>
      </p:sp>
      <p:pic>
        <p:nvPicPr>
          <p:cNvPr id="7" name="Grafik 6" descr="logo_accor.jpg">
            <a:extLst>
              <a:ext uri="{FF2B5EF4-FFF2-40B4-BE49-F238E27FC236}">
                <a16:creationId xmlns:a16="http://schemas.microsoft.com/office/drawing/2014/main" id="{8B9AE098-23A9-4E35-8176-303BC4ED19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5346" y="1595879"/>
            <a:ext cx="2697841" cy="870270"/>
          </a:xfrm>
          <a:prstGeom prst="rect">
            <a:avLst/>
          </a:prstGeom>
        </p:spPr>
      </p:pic>
      <p:sp>
        <p:nvSpPr>
          <p:cNvPr id="8" name="Textfeld 7">
            <a:extLst>
              <a:ext uri="{FF2B5EF4-FFF2-40B4-BE49-F238E27FC236}">
                <a16:creationId xmlns:a16="http://schemas.microsoft.com/office/drawing/2014/main" id="{2A0089BB-393D-4B13-9DDB-C957F67B07B2}"/>
              </a:ext>
            </a:extLst>
          </p:cNvPr>
          <p:cNvSpPr txBox="1"/>
          <p:nvPr/>
        </p:nvSpPr>
        <p:spPr>
          <a:xfrm>
            <a:off x="1343905" y="2889105"/>
            <a:ext cx="9729275" cy="276998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
                <a:srgbClr val="B2B2B2"/>
              </a:buClr>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Die </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Accor Group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erstellte 2015 im Rahmen seines Kinderschutzprogramms WATCH (We Act Together For Children) und mit Unterstützung von ECPAT ein Webinar zum Thema „Kinderschutz im Tourismus“ für die Mitarbeitenden weltweit.  </a:t>
            </a:r>
          </a:p>
          <a:p>
            <a:pPr marL="0" marR="0" lvl="0" indent="0" algn="l" defTabSz="914400" rtl="0" eaLnBrk="1" fontAlgn="base" latinLnBrk="0" hangingPunct="1">
              <a:lnSpc>
                <a:spcPct val="100000"/>
              </a:lnSpc>
              <a:spcBef>
                <a:spcPct val="0"/>
              </a:spcBef>
              <a:spcAft>
                <a:spcPts val="1200"/>
              </a:spcAft>
              <a:buClr>
                <a:srgbClr val="B2B2B2"/>
              </a:buClr>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Die 1,5 stündige Online-Schulung erreichte bereits im ersten Jahr mehr als 250 verschiedene Hotels der AccorHotels Gruppe. </a:t>
            </a:r>
          </a:p>
          <a:p>
            <a:pPr marL="0" marR="0" lvl="0" indent="0" algn="l" defTabSz="914400" rtl="0" eaLnBrk="1" fontAlgn="base" latinLnBrk="0" hangingPunct="1">
              <a:lnSpc>
                <a:spcPct val="100000"/>
              </a:lnSpc>
              <a:spcBef>
                <a:spcPct val="0"/>
              </a:spcBef>
              <a:spcAft>
                <a:spcPts val="1200"/>
              </a:spcAft>
              <a:buClr>
                <a:srgbClr val="B2B2B2"/>
              </a:buClr>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Inzwischen engagieren sich bereits mehr als 90% des Netzwerks weltweit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für den Kinderschutz.</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feld 1">
            <a:extLst>
              <a:ext uri="{FF2B5EF4-FFF2-40B4-BE49-F238E27FC236}">
                <a16:creationId xmlns:a16="http://schemas.microsoft.com/office/drawing/2014/main" id="{A4CE57D8-2E03-4FE6-B62C-3B66BED3C297}"/>
              </a:ext>
            </a:extLst>
          </p:cNvPr>
          <p:cNvSpPr txBox="1"/>
          <p:nvPr/>
        </p:nvSpPr>
        <p:spPr>
          <a:xfrm>
            <a:off x="838200" y="1395824"/>
            <a:ext cx="8029400" cy="40011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ts val="600"/>
              </a:spcAft>
              <a:buClrTx/>
              <a:buSzTx/>
              <a:buFontTx/>
              <a:buAutoNum type="arabicPeriod" startAt="2"/>
              <a:tabLst/>
              <a:defRPr/>
            </a:pPr>
            <a:r>
              <a:rPr kumimoji="0" lang="de-CH" sz="2000" b="1" i="0" u="none" strike="noStrike" kern="1200" cap="none" spc="0" normalizeH="0" baseline="0" noProof="0" dirty="0">
                <a:ln>
                  <a:noFill/>
                </a:ln>
                <a:solidFill>
                  <a:prstClr val="black"/>
                </a:solidFill>
                <a:effectLst/>
                <a:uLnTx/>
                <a:uFillTx/>
                <a:latin typeface="Calibri" panose="020F0502020204030204"/>
                <a:ea typeface="+mn-ea"/>
                <a:cs typeface="+mn-cs"/>
              </a:rPr>
              <a:t>Sensibilisierung und Ausbildung der Mitarbeitenden</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88856" y="281342"/>
            <a:ext cx="15843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0581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hlinkClick r:id="rId3" action="ppaction://hlinkfile"/>
            <a:extLst>
              <a:ext uri="{FF2B5EF4-FFF2-40B4-BE49-F238E27FC236}">
                <a16:creationId xmlns:a16="http://schemas.microsoft.com/office/drawing/2014/main" id="{4AD5A55C-B71E-47FD-B208-4A793B4EB11C}"/>
              </a:ext>
            </a:extLst>
          </p:cNvPr>
          <p:cNvPicPr>
            <a:picLocks noGrp="1" noChangeAspect="1" noChangeArrowheads="1"/>
          </p:cNvPicPr>
          <p:nvPr>
            <p:ph idx="1"/>
          </p:nvPr>
        </p:nvPicPr>
        <p:blipFill rotWithShape="1">
          <a:blip r:embed="rId4" cstate="screen">
            <a:extLst>
              <a:ext uri="{28A0092B-C50C-407E-A947-70E740481C1C}">
                <a14:useLocalDpi xmlns:a14="http://schemas.microsoft.com/office/drawing/2010/main"/>
              </a:ext>
            </a:extLst>
          </a:blip>
          <a:stretch/>
        </p:blipFill>
        <p:spPr bwMode="auto">
          <a:xfrm>
            <a:off x="2737383" y="2291507"/>
            <a:ext cx="6717236" cy="341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a:extLst>
              <a:ext uri="{FF2B5EF4-FFF2-40B4-BE49-F238E27FC236}">
                <a16:creationId xmlns:a16="http://schemas.microsoft.com/office/drawing/2014/main" id="{E3068DDE-128E-4155-A503-C8D648ABEDFA}"/>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eaLnBrk="0" fontAlgn="base" hangingPunct="0">
              <a:spcAft>
                <a:spcPct val="0"/>
              </a:spcAft>
            </a:pPr>
            <a:r>
              <a:rPr lang="de-DE" sz="3200" b="1" dirty="0">
                <a:solidFill>
                  <a:srgbClr val="146B42"/>
                </a:solidFill>
              </a:rPr>
              <a:t>Der Kinderschutzkodex für die Reisebranche </a:t>
            </a:r>
            <a:endParaRPr lang="en-GB" sz="3200" b="1" dirty="0">
              <a:solidFill>
                <a:srgbClr val="146B42"/>
              </a:solidFill>
            </a:endParaRPr>
          </a:p>
        </p:txBody>
      </p:sp>
      <p:sp>
        <p:nvSpPr>
          <p:cNvPr id="5" name="Rechteck 4">
            <a:extLst>
              <a:ext uri="{FF2B5EF4-FFF2-40B4-BE49-F238E27FC236}">
                <a16:creationId xmlns:a16="http://schemas.microsoft.com/office/drawing/2014/main" id="{1D566970-D2FD-4B85-828A-3A2C5894FF4C}"/>
              </a:ext>
            </a:extLst>
          </p:cNvPr>
          <p:cNvSpPr/>
          <p:nvPr/>
        </p:nvSpPr>
        <p:spPr>
          <a:xfrm>
            <a:off x="838200" y="1308139"/>
            <a:ext cx="6071662" cy="400110"/>
          </a:xfrm>
          <a:prstGeom prst="rect">
            <a:avLst/>
          </a:prstGeom>
        </p:spPr>
        <p:txBody>
          <a:bodyPr wrap="none">
            <a:spAutoFit/>
          </a:bodyPr>
          <a:lstStyle/>
          <a:p>
            <a:pPr marL="342900" marR="0" lvl="0" indent="-342900" algn="l" defTabSz="914400" rtl="0" eaLnBrk="1" fontAlgn="base" latinLnBrk="0" hangingPunct="1">
              <a:lnSpc>
                <a:spcPct val="100000"/>
              </a:lnSpc>
              <a:spcBef>
                <a:spcPct val="0"/>
              </a:spcBef>
              <a:spcAft>
                <a:spcPts val="600"/>
              </a:spcAft>
              <a:buClrTx/>
              <a:buSzTx/>
              <a:buFontTx/>
              <a:buAutoNum type="arabicPeriod" startAt="2"/>
              <a:tabLst/>
              <a:defRPr/>
            </a:pPr>
            <a:r>
              <a:rPr kumimoji="0" lang="de-CH" sz="2000" b="1" i="0" u="none" strike="noStrike" kern="1200" cap="none" spc="0" normalizeH="0" baseline="0" noProof="0" dirty="0">
                <a:ln>
                  <a:noFill/>
                </a:ln>
                <a:solidFill>
                  <a:prstClr val="black"/>
                </a:solidFill>
                <a:effectLst/>
                <a:uLnTx/>
                <a:uFillTx/>
                <a:latin typeface="Calibri" panose="020F0502020204030204"/>
                <a:ea typeface="+mn-ea"/>
                <a:cs typeface="+mn-cs"/>
              </a:rPr>
              <a:t>Sensibilisierung und Ausbildung der Mitarbeitenden</a:t>
            </a:r>
          </a:p>
        </p:txBody>
      </p:sp>
      <p:pic>
        <p:nvPicPr>
          <p:cNvPr id="7" name="Grafik 6" descr="logo_accor.jpg">
            <a:extLst>
              <a:ext uri="{FF2B5EF4-FFF2-40B4-BE49-F238E27FC236}">
                <a16:creationId xmlns:a16="http://schemas.microsoft.com/office/drawing/2014/main" id="{D8ACC148-0E53-4D4E-94F4-6E5BE28D28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58327" y="1189156"/>
            <a:ext cx="2281916" cy="642582"/>
          </a:xfrm>
          <a:prstGeom prst="rect">
            <a:avLst/>
          </a:prstGeom>
        </p:spPr>
      </p:pic>
      <p:sp>
        <p:nvSpPr>
          <p:cNvPr id="8" name="TextBox 13">
            <a:extLst>
              <a:ext uri="{FF2B5EF4-FFF2-40B4-BE49-F238E27FC236}">
                <a16:creationId xmlns:a16="http://schemas.microsoft.com/office/drawing/2014/main" id="{27830085-387E-468E-B8AF-37149AC4134E}"/>
              </a:ext>
            </a:extLst>
          </p:cNvPr>
          <p:cNvSpPr txBox="1"/>
          <p:nvPr/>
        </p:nvSpPr>
        <p:spPr>
          <a:xfrm>
            <a:off x="3396423" y="5987987"/>
            <a:ext cx="67843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Video online verfügbar: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https://youtu.be/NAMqN-HWzKg</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266"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458328" y="281343"/>
            <a:ext cx="15843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8301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87"/>
          <p:cNvSpPr txBox="1">
            <a:spLocks noGrp="1"/>
          </p:cNvSpPr>
          <p:nvPr>
            <p:ph type="title"/>
          </p:nvPr>
        </p:nvSpPr>
        <p:spPr>
          <a:xfrm>
            <a:off x="838210" y="381759"/>
            <a:ext cx="9846431" cy="5710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dirty="0">
                <a:solidFill>
                  <a:srgbClr val="146B42"/>
                </a:solidFill>
                <a:latin typeface="Calibri Light" panose="020F0302020204030204" pitchFamily="34" charset="0"/>
                <a:cs typeface="Calibri Light" panose="020F0302020204030204" pitchFamily="34" charset="0"/>
              </a:rPr>
              <a:t>Der Kinderschutzkodex für die Reisebranche</a:t>
            </a:r>
            <a:endParaRPr sz="3200" b="1" dirty="0">
              <a:solidFill>
                <a:srgbClr val="146B42"/>
              </a:solidFill>
              <a:latin typeface="Calibri Light" panose="020F0302020204030204" pitchFamily="34" charset="0"/>
              <a:cs typeface="Calibri Light" panose="020F0302020204030204" pitchFamily="34" charset="0"/>
            </a:endParaRPr>
          </a:p>
        </p:txBody>
      </p:sp>
      <p:sp>
        <p:nvSpPr>
          <p:cNvPr id="1041" name="Google Shape;1041;p87"/>
          <p:cNvSpPr/>
          <p:nvPr/>
        </p:nvSpPr>
        <p:spPr>
          <a:xfrm>
            <a:off x="838200" y="1191712"/>
            <a:ext cx="6071662" cy="400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DE" sz="2000" b="1" i="0" u="none" strike="noStrike" kern="0" cap="none" spc="0" normalizeH="0" baseline="0" noProof="0" dirty="0">
                <a:ln>
                  <a:noFill/>
                </a:ln>
                <a:solidFill>
                  <a:srgbClr val="000000"/>
                </a:solidFill>
                <a:effectLst/>
                <a:uLnTx/>
                <a:uFillTx/>
                <a:latin typeface="Calibri"/>
                <a:ea typeface="Calibri"/>
                <a:cs typeface="Calibri"/>
                <a:sym typeface="Calibri"/>
              </a:rPr>
              <a:t>Sensibilisierung und Ausbildung der Mitarbeitenden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043" name="Google Shape;1043;p87"/>
          <p:cNvPicPr preferRelativeResize="0"/>
          <p:nvPr/>
        </p:nvPicPr>
        <p:blipFill rotWithShape="1">
          <a:blip r:embed="rId3">
            <a:alphaModFix/>
          </a:blip>
          <a:srcRect/>
          <a:stretch/>
        </p:blipFill>
        <p:spPr>
          <a:xfrm>
            <a:off x="259227" y="381752"/>
            <a:ext cx="1262905" cy="475200"/>
          </a:xfrm>
          <a:prstGeom prst="rect">
            <a:avLst/>
          </a:prstGeom>
          <a:noFill/>
          <a:ln>
            <a:noFill/>
          </a:ln>
        </p:spPr>
      </p:pic>
      <p:pic>
        <p:nvPicPr>
          <p:cNvPr id="1044" name="Google Shape;1044;p87"/>
          <p:cNvPicPr preferRelativeResize="0"/>
          <p:nvPr/>
        </p:nvPicPr>
        <p:blipFill>
          <a:blip r:embed="rId4">
            <a:alphaModFix/>
          </a:blip>
          <a:stretch>
            <a:fillRect/>
          </a:stretch>
        </p:blipFill>
        <p:spPr>
          <a:xfrm>
            <a:off x="669402" y="2468216"/>
            <a:ext cx="7504931" cy="2286650"/>
          </a:xfrm>
          <a:prstGeom prst="rect">
            <a:avLst/>
          </a:prstGeom>
          <a:noFill/>
          <a:ln>
            <a:noFill/>
          </a:ln>
        </p:spPr>
      </p:pic>
      <p:sp>
        <p:nvSpPr>
          <p:cNvPr id="1045" name="Google Shape;1045;p87"/>
          <p:cNvSpPr txBox="1"/>
          <p:nvPr/>
        </p:nvSpPr>
        <p:spPr>
          <a:xfrm>
            <a:off x="8459598" y="2468216"/>
            <a:ext cx="3534000" cy="21240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1" i="0" u="none" strike="noStrike" kern="0" cap="none" spc="0" normalizeH="0" baseline="0" noProof="0" dirty="0">
                <a:ln>
                  <a:noFill/>
                </a:ln>
                <a:solidFill>
                  <a:srgbClr val="000000"/>
                </a:solidFill>
                <a:effectLst/>
                <a:uLnTx/>
                <a:uFillTx/>
                <a:latin typeface="Arial"/>
                <a:ea typeface="+mn-ea"/>
                <a:cs typeface="Arial"/>
                <a:sym typeface="Arial"/>
              </a:rPr>
              <a:t>Kostenfreies E-Learning Tool</a:t>
            </a:r>
            <a:endParaRPr kumimoji="0"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none" strike="noStrike" kern="0" cap="none" spc="0" normalizeH="0" baseline="0" noProof="0" dirty="0">
                <a:ln>
                  <a:noFill/>
                </a:ln>
                <a:solidFill>
                  <a:srgbClr val="000000"/>
                </a:solidFill>
                <a:effectLst/>
                <a:uLnTx/>
                <a:uFillTx/>
                <a:latin typeface="Arial"/>
                <a:ea typeface="+mn-ea"/>
                <a:cs typeface="Arial"/>
                <a:sym typeface="Arial"/>
              </a:rPr>
              <a:t>Unter: </a:t>
            </a:r>
            <a:r>
              <a:rPr kumimoji="0" lang="de-DE" sz="1400" b="0" i="0" u="sng" strike="noStrike" kern="0" cap="none" spc="0" normalizeH="0" baseline="0" noProof="0" dirty="0">
                <a:ln>
                  <a:noFill/>
                </a:ln>
                <a:solidFill>
                  <a:srgbClr val="0563C1"/>
                </a:solidFill>
                <a:effectLst/>
                <a:uLnTx/>
                <a:uFillTx/>
                <a:latin typeface="Arial"/>
                <a:ea typeface="+mn-ea"/>
                <a:cs typeface="Arial"/>
                <a:sym typeface="Arial"/>
                <a:hlinkClick r:id="rId5"/>
              </a:rPr>
              <a:t>https://www.childprotection-tourism.org/</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none" strike="noStrike" kern="0" cap="none" spc="0" normalizeH="0" baseline="0" noProof="0" dirty="0">
                <a:ln>
                  <a:noFill/>
                </a:ln>
                <a:solidFill>
                  <a:srgbClr val="000000"/>
                </a:solidFill>
                <a:effectLst/>
                <a:uLnTx/>
                <a:uFillTx/>
                <a:latin typeface="Arial"/>
                <a:ea typeface="+mn-ea"/>
                <a:cs typeface="Arial"/>
                <a:sym typeface="Arial"/>
              </a:rPr>
              <a:t>3 Module</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none" strike="noStrike" kern="0" cap="none" spc="0" normalizeH="0" baseline="0" noProof="0" dirty="0">
                <a:ln>
                  <a:noFill/>
                </a:ln>
                <a:solidFill>
                  <a:srgbClr val="000000"/>
                </a:solidFill>
                <a:effectLst/>
                <a:uLnTx/>
                <a:uFillTx/>
                <a:latin typeface="Arial"/>
                <a:ea typeface="+mn-ea"/>
                <a:cs typeface="Arial"/>
                <a:sym typeface="Arial"/>
              </a:rPr>
              <a:t>Zertifikat nach erfolgreichem Abschluss mit Quiz</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B3353-1A77-4E9B-AEDF-C3E4D2927A34}"/>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eaLnBrk="0" fontAlgn="base" hangingPunct="0">
              <a:spcAft>
                <a:spcPct val="0"/>
              </a:spcAft>
            </a:pPr>
            <a:r>
              <a:rPr lang="de-DE" sz="3200" b="1" dirty="0">
                <a:solidFill>
                  <a:srgbClr val="146B42"/>
                </a:solidFill>
              </a:rPr>
              <a:t>Der Kinderschutzkodex für die Reisebranche</a:t>
            </a:r>
          </a:p>
        </p:txBody>
      </p:sp>
      <p:sp>
        <p:nvSpPr>
          <p:cNvPr id="8" name="Textfeld 7">
            <a:extLst>
              <a:ext uri="{FF2B5EF4-FFF2-40B4-BE49-F238E27FC236}">
                <a16:creationId xmlns:a16="http://schemas.microsoft.com/office/drawing/2014/main" id="{2A0089BB-393D-4B13-9DDB-C957F67B07B2}"/>
              </a:ext>
            </a:extLst>
          </p:cNvPr>
          <p:cNvSpPr txBox="1"/>
          <p:nvPr/>
        </p:nvSpPr>
        <p:spPr>
          <a:xfrm>
            <a:off x="1394617" y="3189357"/>
            <a:ext cx="972927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Der Reiseveranstalter </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Wikinger Reisen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hat in 100 % seiner Verträge folgende </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Klausel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verankert, die die Leistungsträger an die Einhaltung des Kinderschutzes bindet: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„Der Unterzeichnende stimmt zu, Kinder vor sexueller Ausbeutung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Missbrauch zu schützen. Verdächtiges Verhalten von Gästen, Angestellten, Zulieferern oder anderen Personen im Umfeld des Unterzeichnenden wird nicht geduldet und zur Anzeige gebracht.“</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feld 1">
            <a:extLst>
              <a:ext uri="{FF2B5EF4-FFF2-40B4-BE49-F238E27FC236}">
                <a16:creationId xmlns:a16="http://schemas.microsoft.com/office/drawing/2014/main" id="{A4CE57D8-2E03-4FE6-B62C-3B66BED3C297}"/>
              </a:ext>
            </a:extLst>
          </p:cNvPr>
          <p:cNvSpPr txBox="1"/>
          <p:nvPr/>
        </p:nvSpPr>
        <p:spPr>
          <a:xfrm>
            <a:off x="838200" y="1280995"/>
            <a:ext cx="8029400" cy="40011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ts val="600"/>
              </a:spcAft>
              <a:buClrTx/>
              <a:buSzTx/>
              <a:buFont typeface="+mj-lt"/>
              <a:buAutoNum type="arabicPeriod" startAt="3"/>
              <a:tabLst/>
              <a:defRPr/>
            </a:pPr>
            <a:r>
              <a:rPr kumimoji="0" lang="de-CH" sz="2000" b="1" i="0" u="none" strike="noStrike" kern="1200" cap="none" spc="0" normalizeH="0" baseline="0" noProof="0" dirty="0">
                <a:ln>
                  <a:noFill/>
                </a:ln>
                <a:solidFill>
                  <a:prstClr val="black"/>
                </a:solidFill>
                <a:effectLst/>
                <a:uLnTx/>
                <a:uFillTx/>
                <a:latin typeface="Calibri" panose="020F0502020204030204"/>
                <a:ea typeface="+mn-ea"/>
                <a:cs typeface="+mn-cs"/>
              </a:rPr>
              <a:t>Aufnahme von Klauseln in den Verträgen mit Leistungsträgern</a:t>
            </a:r>
          </a:p>
        </p:txBody>
      </p:sp>
      <p:pic>
        <p:nvPicPr>
          <p:cNvPr id="10" name="Grafik 9" descr="Wikinger_Logo mittel.jpg">
            <a:extLst>
              <a:ext uri="{FF2B5EF4-FFF2-40B4-BE49-F238E27FC236}">
                <a16:creationId xmlns:a16="http://schemas.microsoft.com/office/drawing/2014/main" id="{7794926B-5C23-4DEE-8A9C-3A16FF3568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93225" y="1663557"/>
            <a:ext cx="1655915" cy="1263878"/>
          </a:xfrm>
          <a:prstGeom prst="rect">
            <a:avLst/>
          </a:prstGeom>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03088" y="267695"/>
            <a:ext cx="15843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20162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Breitbild</PresentationFormat>
  <Paragraphs>90</Paragraphs>
  <Slides>15</Slides>
  <Notes>4</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15</vt:i4>
      </vt:variant>
    </vt:vector>
  </HeadingPairs>
  <TitlesOfParts>
    <vt:vector size="23" baseType="lpstr">
      <vt:lpstr>Arial</vt:lpstr>
      <vt:lpstr>Calibri</vt:lpstr>
      <vt:lpstr>Calibri Light</vt:lpstr>
      <vt:lpstr>Noto Sans Symbols</vt:lpstr>
      <vt:lpstr>Wingdings</vt:lpstr>
      <vt:lpstr>Office</vt:lpstr>
      <vt:lpstr>6_Office</vt:lpstr>
      <vt:lpstr>2_Office</vt:lpstr>
      <vt:lpstr>The Code und Bsp. von Unternehmen </vt:lpstr>
      <vt:lpstr>Kinderschutzmaßnahmen aktiv umsetzen </vt:lpstr>
      <vt:lpstr>Der Kinderschutzkodex der Reisebranche</vt:lpstr>
      <vt:lpstr>Arbeitsauftrag</vt:lpstr>
      <vt:lpstr>Der Kinderschutzkodex für die Reisebranche</vt:lpstr>
      <vt:lpstr>Der Kinderschutzkodex für die Reisebranche</vt:lpstr>
      <vt:lpstr>Der Kinderschutzkodex für die Reisebranche </vt:lpstr>
      <vt:lpstr>Der Kinderschutzkodex für die Reisebranche</vt:lpstr>
      <vt:lpstr>Der Kinderschutzkodex für die Reisebranche</vt:lpstr>
      <vt:lpstr>Der Kinderschutzkodex für die Reisebranche</vt:lpstr>
      <vt:lpstr>Der Kinderschutzkodex für die Reisebranche</vt:lpstr>
      <vt:lpstr>Der Kinderschutzkodex für die Reisebranche</vt:lpstr>
      <vt:lpstr>Der Kinderschutzkodex für die Reisebranche</vt:lpstr>
      <vt:lpstr>Der Kinderschutzkodex für die Reisebranche</vt:lpstr>
      <vt:lpstr>Der Kinderschutzkodex für die Reisebranche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Code und Bsp. von Unternehmen </dc:title>
  <dc:creator>hamann</dc:creator>
  <cp:lastModifiedBy>hamann</cp:lastModifiedBy>
  <cp:revision>1</cp:revision>
  <dcterms:created xsi:type="dcterms:W3CDTF">2022-04-12T14:48:13Z</dcterms:created>
  <dcterms:modified xsi:type="dcterms:W3CDTF">2022-04-12T14:48:18Z</dcterms:modified>
</cp:coreProperties>
</file>