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Override1.xml" ContentType="application/vnd.openxmlformats-officedocument.themeOverr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9" r:id="rId3"/>
  </p:sldMasterIdLst>
  <p:notesMasterIdLst>
    <p:notesMasterId r:id="rId24"/>
  </p:notesMasterIdLst>
  <p:sldIdLst>
    <p:sldId id="256" r:id="rId4"/>
    <p:sldId id="731" r:id="rId5"/>
    <p:sldId id="775" r:id="rId6"/>
    <p:sldId id="776" r:id="rId7"/>
    <p:sldId id="732" r:id="rId8"/>
    <p:sldId id="818" r:id="rId9"/>
    <p:sldId id="777" r:id="rId10"/>
    <p:sldId id="848" r:id="rId11"/>
    <p:sldId id="778" r:id="rId12"/>
    <p:sldId id="721" r:id="rId13"/>
    <p:sldId id="722" r:id="rId14"/>
    <p:sldId id="724" r:id="rId15"/>
    <p:sldId id="725" r:id="rId16"/>
    <p:sldId id="366" r:id="rId17"/>
    <p:sldId id="727" r:id="rId18"/>
    <p:sldId id="728" r:id="rId19"/>
    <p:sldId id="729" r:id="rId20"/>
    <p:sldId id="730" r:id="rId21"/>
    <p:sldId id="723" r:id="rId22"/>
    <p:sldId id="898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0B8778D7-D45F-4E8B-9D45-E4C5B8F0F281}">
          <p14:sldIdLst>
            <p14:sldId id="256"/>
          </p14:sldIdLst>
        </p14:section>
        <p14:section name="Tätertypen" id="{6B0ECFC0-3AB1-4CC7-AB1F-436FB043C383}">
          <p14:sldIdLst>
            <p14:sldId id="731"/>
            <p14:sldId id="775"/>
            <p14:sldId id="776"/>
            <p14:sldId id="732"/>
            <p14:sldId id="818"/>
            <p14:sldId id="777"/>
            <p14:sldId id="848"/>
            <p14:sldId id="778"/>
          </p14:sldIdLst>
        </p14:section>
        <p14:section name="Dt. Gesetzgebung" id="{930A16A2-E91B-4B12-98F2-D630D1B85B37}">
          <p14:sldIdLst>
            <p14:sldId id="721"/>
            <p14:sldId id="722"/>
            <p14:sldId id="724"/>
            <p14:sldId id="725"/>
            <p14:sldId id="366"/>
            <p14:sldId id="727"/>
            <p14:sldId id="728"/>
            <p14:sldId id="729"/>
            <p14:sldId id="730"/>
            <p14:sldId id="723"/>
            <p14:sldId id="8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580" y="36"/>
      </p:cViewPr>
      <p:guideLst/>
    </p:cSldViewPr>
  </p:slideViewPr>
  <p:outlineViewPr>
    <p:cViewPr>
      <p:scale>
        <a:sx n="33" d="100"/>
        <a:sy n="33" d="100"/>
      </p:scale>
      <p:origin x="0" y="-10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48BDA5-6EF1-4764-87FD-79ED1800D804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5025DBF-5A08-45A6-843B-D71B91ACD80A}">
      <dgm:prSet phldrT="[Text]" custT="1"/>
      <dgm:spPr/>
      <dgm:t>
        <a:bodyPr/>
        <a:lstStyle/>
        <a:p>
          <a:r>
            <a:rPr lang="de-DE" sz="1400" dirty="0"/>
            <a:t>Primäres Ziel</a:t>
          </a:r>
        </a:p>
      </dgm:t>
    </dgm:pt>
    <dgm:pt modelId="{2C8E01F5-E063-4441-9789-17CE2717D3F4}" type="parTrans" cxnId="{8BBB265E-1289-4E0C-B320-9E0FBC945882}">
      <dgm:prSet/>
      <dgm:spPr/>
      <dgm:t>
        <a:bodyPr/>
        <a:lstStyle/>
        <a:p>
          <a:endParaRPr lang="de-DE"/>
        </a:p>
      </dgm:t>
    </dgm:pt>
    <dgm:pt modelId="{5A217037-D34F-4984-A9D3-AE7277909A56}" type="sibTrans" cxnId="{8BBB265E-1289-4E0C-B320-9E0FBC945882}">
      <dgm:prSet/>
      <dgm:spPr/>
      <dgm:t>
        <a:bodyPr/>
        <a:lstStyle/>
        <a:p>
          <a:endParaRPr lang="de-DE"/>
        </a:p>
      </dgm:t>
    </dgm:pt>
    <dgm:pt modelId="{E0953644-E6C7-42CC-9D95-36F20037D652}">
      <dgm:prSet phldrT="[Text]" custT="1"/>
      <dgm:spPr/>
      <dgm:t>
        <a:bodyPr/>
        <a:lstStyle/>
        <a:p>
          <a:r>
            <a:rPr lang="de-DE" sz="1200" dirty="0"/>
            <a:t>(scheinbare)Vertrauensvorleistung</a:t>
          </a:r>
        </a:p>
      </dgm:t>
    </dgm:pt>
    <dgm:pt modelId="{EA509105-01CE-4BC2-8E2B-E8CE9715D99F}" type="parTrans" cxnId="{81E80F1F-BD31-46B9-8BCB-672D2AD36E2B}">
      <dgm:prSet/>
      <dgm:spPr/>
      <dgm:t>
        <a:bodyPr/>
        <a:lstStyle/>
        <a:p>
          <a:endParaRPr lang="de-DE"/>
        </a:p>
      </dgm:t>
    </dgm:pt>
    <dgm:pt modelId="{16CE8260-AB8C-4B56-A9D8-B35FB89A5096}" type="sibTrans" cxnId="{81E80F1F-BD31-46B9-8BCB-672D2AD36E2B}">
      <dgm:prSet/>
      <dgm:spPr/>
      <dgm:t>
        <a:bodyPr/>
        <a:lstStyle/>
        <a:p>
          <a:endParaRPr lang="de-DE"/>
        </a:p>
      </dgm:t>
    </dgm:pt>
    <dgm:pt modelId="{EFC51883-CF0F-424D-AF12-2C4F8F31A856}">
      <dgm:prSet phldrT="[Text]" custT="1"/>
      <dgm:spPr/>
      <dgm:t>
        <a:bodyPr/>
        <a:lstStyle/>
        <a:p>
          <a:r>
            <a:rPr lang="de-DE" sz="1400" dirty="0"/>
            <a:t>Manipulation</a:t>
          </a:r>
        </a:p>
      </dgm:t>
    </dgm:pt>
    <dgm:pt modelId="{DE8763A6-26E4-4953-8C6E-8FA4CE45B05A}" type="parTrans" cxnId="{E3128D17-E25A-4E3A-808F-713D72ABB2A1}">
      <dgm:prSet/>
      <dgm:spPr/>
      <dgm:t>
        <a:bodyPr/>
        <a:lstStyle/>
        <a:p>
          <a:endParaRPr lang="de-DE"/>
        </a:p>
      </dgm:t>
    </dgm:pt>
    <dgm:pt modelId="{BAD9B341-7BFF-4303-947B-AE6763B3262D}" type="sibTrans" cxnId="{E3128D17-E25A-4E3A-808F-713D72ABB2A1}">
      <dgm:prSet/>
      <dgm:spPr/>
      <dgm:t>
        <a:bodyPr/>
        <a:lstStyle/>
        <a:p>
          <a:endParaRPr lang="de-DE"/>
        </a:p>
      </dgm:t>
    </dgm:pt>
    <dgm:pt modelId="{36A4AB48-DFCC-4B35-8241-BE013965AB46}" type="pres">
      <dgm:prSet presAssocID="{8F48BDA5-6EF1-4764-87FD-79ED1800D804}" presName="diagram" presStyleCnt="0">
        <dgm:presLayoutVars>
          <dgm:dir/>
          <dgm:resizeHandles val="exact"/>
        </dgm:presLayoutVars>
      </dgm:prSet>
      <dgm:spPr/>
    </dgm:pt>
    <dgm:pt modelId="{D10662BC-8897-4CD9-B2E3-34AD0952068B}" type="pres">
      <dgm:prSet presAssocID="{95025DBF-5A08-45A6-843B-D71B91ACD80A}" presName="node" presStyleLbl="node1" presStyleIdx="0" presStyleCnt="3" custLinFactNeighborX="-942" custLinFactNeighborY="5494">
        <dgm:presLayoutVars>
          <dgm:bulletEnabled val="1"/>
        </dgm:presLayoutVars>
      </dgm:prSet>
      <dgm:spPr/>
    </dgm:pt>
    <dgm:pt modelId="{848E8522-1C1F-4451-988D-CA4B6F49076E}" type="pres">
      <dgm:prSet presAssocID="{5A217037-D34F-4984-A9D3-AE7277909A56}" presName="sibTrans" presStyleCnt="0"/>
      <dgm:spPr/>
    </dgm:pt>
    <dgm:pt modelId="{DC03E402-2AC6-4F57-BD74-0A44B8BF577E}" type="pres">
      <dgm:prSet presAssocID="{E0953644-E6C7-42CC-9D95-36F20037D652}" presName="node" presStyleLbl="node1" presStyleIdx="1" presStyleCnt="3" custScaleX="120030" custLinFactNeighborX="-418" custLinFactNeighborY="-11843">
        <dgm:presLayoutVars>
          <dgm:bulletEnabled val="1"/>
        </dgm:presLayoutVars>
      </dgm:prSet>
      <dgm:spPr/>
    </dgm:pt>
    <dgm:pt modelId="{5B86E2FE-49A2-4987-A3E4-A2AA3A7491FC}" type="pres">
      <dgm:prSet presAssocID="{16CE8260-AB8C-4B56-A9D8-B35FB89A5096}" presName="sibTrans" presStyleCnt="0"/>
      <dgm:spPr/>
    </dgm:pt>
    <dgm:pt modelId="{CFE89BF4-9026-41E5-B7EF-E67439AE2D20}" type="pres">
      <dgm:prSet presAssocID="{EFC51883-CF0F-424D-AF12-2C4F8F31A856}" presName="node" presStyleLbl="node1" presStyleIdx="2" presStyleCnt="3">
        <dgm:presLayoutVars>
          <dgm:bulletEnabled val="1"/>
        </dgm:presLayoutVars>
      </dgm:prSet>
      <dgm:spPr/>
    </dgm:pt>
  </dgm:ptLst>
  <dgm:cxnLst>
    <dgm:cxn modelId="{A49E9E00-5C30-483C-93FF-A03FC5257057}" type="presOf" srcId="{95025DBF-5A08-45A6-843B-D71B91ACD80A}" destId="{D10662BC-8897-4CD9-B2E3-34AD0952068B}" srcOrd="0" destOrd="0" presId="urn:microsoft.com/office/officeart/2005/8/layout/default"/>
    <dgm:cxn modelId="{E3128D17-E25A-4E3A-808F-713D72ABB2A1}" srcId="{8F48BDA5-6EF1-4764-87FD-79ED1800D804}" destId="{EFC51883-CF0F-424D-AF12-2C4F8F31A856}" srcOrd="2" destOrd="0" parTransId="{DE8763A6-26E4-4953-8C6E-8FA4CE45B05A}" sibTransId="{BAD9B341-7BFF-4303-947B-AE6763B3262D}"/>
    <dgm:cxn modelId="{81E80F1F-BD31-46B9-8BCB-672D2AD36E2B}" srcId="{8F48BDA5-6EF1-4764-87FD-79ED1800D804}" destId="{E0953644-E6C7-42CC-9D95-36F20037D652}" srcOrd="1" destOrd="0" parTransId="{EA509105-01CE-4BC2-8E2B-E8CE9715D99F}" sibTransId="{16CE8260-AB8C-4B56-A9D8-B35FB89A5096}"/>
    <dgm:cxn modelId="{7D349529-D8D9-4B83-B8EF-3996205D4633}" type="presOf" srcId="{EFC51883-CF0F-424D-AF12-2C4F8F31A856}" destId="{CFE89BF4-9026-41E5-B7EF-E67439AE2D20}" srcOrd="0" destOrd="0" presId="urn:microsoft.com/office/officeart/2005/8/layout/default"/>
    <dgm:cxn modelId="{8BBB265E-1289-4E0C-B320-9E0FBC945882}" srcId="{8F48BDA5-6EF1-4764-87FD-79ED1800D804}" destId="{95025DBF-5A08-45A6-843B-D71B91ACD80A}" srcOrd="0" destOrd="0" parTransId="{2C8E01F5-E063-4441-9789-17CE2717D3F4}" sibTransId="{5A217037-D34F-4984-A9D3-AE7277909A56}"/>
    <dgm:cxn modelId="{030E8ED3-6469-4119-A068-23F3EC279E6E}" type="presOf" srcId="{E0953644-E6C7-42CC-9D95-36F20037D652}" destId="{DC03E402-2AC6-4F57-BD74-0A44B8BF577E}" srcOrd="0" destOrd="0" presId="urn:microsoft.com/office/officeart/2005/8/layout/default"/>
    <dgm:cxn modelId="{AE5145EB-57BB-4B7D-9AAF-3470E3613761}" type="presOf" srcId="{8F48BDA5-6EF1-4764-87FD-79ED1800D804}" destId="{36A4AB48-DFCC-4B35-8241-BE013965AB46}" srcOrd="0" destOrd="0" presId="urn:microsoft.com/office/officeart/2005/8/layout/default"/>
    <dgm:cxn modelId="{28CCBF38-CD1D-4D93-8DB3-BB38FBA1EC19}" type="presParOf" srcId="{36A4AB48-DFCC-4B35-8241-BE013965AB46}" destId="{D10662BC-8897-4CD9-B2E3-34AD0952068B}" srcOrd="0" destOrd="0" presId="urn:microsoft.com/office/officeart/2005/8/layout/default"/>
    <dgm:cxn modelId="{5DAA9AEE-8813-4E08-BBBB-B8BCC9269F76}" type="presParOf" srcId="{36A4AB48-DFCC-4B35-8241-BE013965AB46}" destId="{848E8522-1C1F-4451-988D-CA4B6F49076E}" srcOrd="1" destOrd="0" presId="urn:microsoft.com/office/officeart/2005/8/layout/default"/>
    <dgm:cxn modelId="{E208E8FA-B711-4134-AAE5-57DE686D5CE8}" type="presParOf" srcId="{36A4AB48-DFCC-4B35-8241-BE013965AB46}" destId="{DC03E402-2AC6-4F57-BD74-0A44B8BF577E}" srcOrd="2" destOrd="0" presId="urn:microsoft.com/office/officeart/2005/8/layout/default"/>
    <dgm:cxn modelId="{822B85C2-296C-4323-8F8B-2B35B40AB4E4}" type="presParOf" srcId="{36A4AB48-DFCC-4B35-8241-BE013965AB46}" destId="{5B86E2FE-49A2-4987-A3E4-A2AA3A7491FC}" srcOrd="3" destOrd="0" presId="urn:microsoft.com/office/officeart/2005/8/layout/default"/>
    <dgm:cxn modelId="{B522130F-9C9E-4507-A3B5-9712B07E2D98}" type="presParOf" srcId="{36A4AB48-DFCC-4B35-8241-BE013965AB46}" destId="{CFE89BF4-9026-41E5-B7EF-E67439AE2D2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1DF054-50D1-40A1-872E-4F4B0B646772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416D13D0-A6C0-4C09-9D9C-9040EBD0B7C5}">
      <dgm:prSet phldrT="[Text]" custT="1"/>
      <dgm:spPr/>
      <dgm:t>
        <a:bodyPr/>
        <a:lstStyle/>
        <a:p>
          <a:r>
            <a:rPr lang="de-DE" sz="1900" b="0" dirty="0"/>
            <a:t>Einbezug von Kindern / Jugendlichen in sexuelle Handlungen</a:t>
          </a:r>
        </a:p>
      </dgm:t>
    </dgm:pt>
    <dgm:pt modelId="{BE2367CA-C990-4628-B45F-EF9A488DB9AF}" type="parTrans" cxnId="{9CD6ED07-DF17-40DA-AE1F-968DE3B5E5D2}">
      <dgm:prSet/>
      <dgm:spPr/>
      <dgm:t>
        <a:bodyPr/>
        <a:lstStyle/>
        <a:p>
          <a:endParaRPr lang="de-DE"/>
        </a:p>
      </dgm:t>
    </dgm:pt>
    <dgm:pt modelId="{CED5D517-2BA3-4464-B66B-26A07F3F4E2F}" type="sibTrans" cxnId="{9CD6ED07-DF17-40DA-AE1F-968DE3B5E5D2}">
      <dgm:prSet/>
      <dgm:spPr/>
      <dgm:t>
        <a:bodyPr/>
        <a:lstStyle/>
        <a:p>
          <a:endParaRPr lang="de-DE"/>
        </a:p>
      </dgm:t>
    </dgm:pt>
    <dgm:pt modelId="{5DBC48A5-5374-469A-AFD9-4DBD18AD12E9}">
      <dgm:prSet phldrT="[Text]"/>
      <dgm:spPr/>
      <dgm:t>
        <a:bodyPr/>
        <a:lstStyle/>
        <a:p>
          <a:r>
            <a:rPr lang="de-DE" dirty="0"/>
            <a:t>Körperliche und / oder psychische Gewalt</a:t>
          </a:r>
        </a:p>
      </dgm:t>
    </dgm:pt>
    <dgm:pt modelId="{9A6E7F17-2A18-470D-9E63-4399D84189AB}" type="parTrans" cxnId="{5AE339CB-3294-4896-93CC-3278C6AF3265}">
      <dgm:prSet/>
      <dgm:spPr/>
      <dgm:t>
        <a:bodyPr/>
        <a:lstStyle/>
        <a:p>
          <a:endParaRPr lang="de-DE"/>
        </a:p>
      </dgm:t>
    </dgm:pt>
    <dgm:pt modelId="{5AC3C483-D32C-46CE-8C47-53F76D094AF9}" type="sibTrans" cxnId="{5AE339CB-3294-4896-93CC-3278C6AF3265}">
      <dgm:prSet/>
      <dgm:spPr/>
      <dgm:t>
        <a:bodyPr/>
        <a:lstStyle/>
        <a:p>
          <a:endParaRPr lang="de-DE"/>
        </a:p>
      </dgm:t>
    </dgm:pt>
    <dgm:pt modelId="{22810469-7F40-44B3-A993-94D8267FA45E}">
      <dgm:prSet phldrT="[Text]"/>
      <dgm:spPr/>
      <dgm:t>
        <a:bodyPr/>
        <a:lstStyle/>
        <a:p>
          <a:r>
            <a:rPr lang="de-DE" dirty="0"/>
            <a:t>Verantwortung haben NIE die Kinder, sondern IMMER die Erwachsenen</a:t>
          </a:r>
        </a:p>
      </dgm:t>
    </dgm:pt>
    <dgm:pt modelId="{894689CA-AD3E-4243-8E49-AC5EC48410A1}" type="parTrans" cxnId="{A63C7938-FD0D-4B12-B291-8CDE98745329}">
      <dgm:prSet/>
      <dgm:spPr/>
      <dgm:t>
        <a:bodyPr/>
        <a:lstStyle/>
        <a:p>
          <a:endParaRPr lang="de-DE"/>
        </a:p>
      </dgm:t>
    </dgm:pt>
    <dgm:pt modelId="{196B8959-B6DF-4482-920D-967BDE6BC7D3}" type="sibTrans" cxnId="{A63C7938-FD0D-4B12-B291-8CDE98745329}">
      <dgm:prSet/>
      <dgm:spPr/>
      <dgm:t>
        <a:bodyPr/>
        <a:lstStyle/>
        <a:p>
          <a:endParaRPr lang="de-DE"/>
        </a:p>
      </dgm:t>
    </dgm:pt>
    <dgm:pt modelId="{B4B793D9-DE60-4F78-914D-57AAF7ABFEEA}">
      <dgm:prSet phldrT="[Text]"/>
      <dgm:spPr/>
      <dgm:t>
        <a:bodyPr/>
        <a:lstStyle/>
        <a:p>
          <a:r>
            <a:rPr lang="de-DE" dirty="0"/>
            <a:t>Kinderpornographie = dokumentierte sexuelle Ausbeutung</a:t>
          </a:r>
        </a:p>
      </dgm:t>
    </dgm:pt>
    <dgm:pt modelId="{A1573677-0221-4B22-A500-7A7F696B9B09}" type="parTrans" cxnId="{9D7E1245-8C58-496E-8162-A4E2A9165D34}">
      <dgm:prSet/>
      <dgm:spPr/>
      <dgm:t>
        <a:bodyPr/>
        <a:lstStyle/>
        <a:p>
          <a:endParaRPr lang="de-DE"/>
        </a:p>
      </dgm:t>
    </dgm:pt>
    <dgm:pt modelId="{CC222EBE-A5F3-4B50-9BFC-504B8DD61BB3}" type="sibTrans" cxnId="{9D7E1245-8C58-496E-8162-A4E2A9165D34}">
      <dgm:prSet/>
      <dgm:spPr/>
      <dgm:t>
        <a:bodyPr/>
        <a:lstStyle/>
        <a:p>
          <a:endParaRPr lang="de-DE"/>
        </a:p>
      </dgm:t>
    </dgm:pt>
    <dgm:pt modelId="{64CBD76E-37B2-48B7-A385-64BA222C2BE6}">
      <dgm:prSet phldrT="[Text]"/>
      <dgm:spPr/>
      <dgm:t>
        <a:bodyPr/>
        <a:lstStyle/>
        <a:p>
          <a:r>
            <a:rPr lang="de-DE" dirty="0"/>
            <a:t>Kinder werden (von Dritten) angeboten</a:t>
          </a:r>
        </a:p>
      </dgm:t>
    </dgm:pt>
    <dgm:pt modelId="{42D560C9-CB34-41FA-BE9C-CC767472E878}" type="parTrans" cxnId="{26048A82-1220-43E7-8639-253475AF0C3F}">
      <dgm:prSet/>
      <dgm:spPr/>
      <dgm:t>
        <a:bodyPr/>
        <a:lstStyle/>
        <a:p>
          <a:endParaRPr lang="de-DE"/>
        </a:p>
      </dgm:t>
    </dgm:pt>
    <dgm:pt modelId="{A2E42125-BDFA-45C4-850C-D252851BD29B}" type="sibTrans" cxnId="{26048A82-1220-43E7-8639-253475AF0C3F}">
      <dgm:prSet/>
      <dgm:spPr/>
      <dgm:t>
        <a:bodyPr/>
        <a:lstStyle/>
        <a:p>
          <a:endParaRPr lang="de-DE"/>
        </a:p>
      </dgm:t>
    </dgm:pt>
    <dgm:pt modelId="{642ECDEF-74F1-4F36-90A3-45689914BFAB}">
      <dgm:prSet phldrT="[Text]"/>
      <dgm:spPr/>
      <dgm:t>
        <a:bodyPr/>
        <a:lstStyle/>
        <a:p>
          <a:r>
            <a:rPr lang="de-DE" dirty="0"/>
            <a:t>Oft gegen Vergütung (Geld, Naturalien); oft an Dritte</a:t>
          </a:r>
        </a:p>
      </dgm:t>
    </dgm:pt>
    <dgm:pt modelId="{8473722A-4FC8-492B-8C2A-296CB6333D16}" type="parTrans" cxnId="{C2987604-2122-4A92-8FAC-A39793573192}">
      <dgm:prSet/>
      <dgm:spPr/>
      <dgm:t>
        <a:bodyPr/>
        <a:lstStyle/>
        <a:p>
          <a:endParaRPr lang="de-DE"/>
        </a:p>
      </dgm:t>
    </dgm:pt>
    <dgm:pt modelId="{7EEA660E-D465-41D1-8F78-EDFAC587CACB}" type="sibTrans" cxnId="{C2987604-2122-4A92-8FAC-A39793573192}">
      <dgm:prSet/>
      <dgm:spPr/>
      <dgm:t>
        <a:bodyPr/>
        <a:lstStyle/>
        <a:p>
          <a:endParaRPr lang="de-DE"/>
        </a:p>
      </dgm:t>
    </dgm:pt>
    <dgm:pt modelId="{9D3E41A1-EE02-4FA5-B134-6221FD61190A}">
      <dgm:prSet phldrT="[Text]"/>
      <dgm:spPr/>
      <dgm:t>
        <a:bodyPr/>
        <a:lstStyle/>
        <a:p>
          <a:r>
            <a:rPr lang="de-DE" dirty="0"/>
            <a:t>Häufig damit verbunden: organisierte Kriminalität</a:t>
          </a:r>
        </a:p>
      </dgm:t>
    </dgm:pt>
    <dgm:pt modelId="{8C6BDA48-F329-45E7-AE83-3DA5CBE6A341}" type="parTrans" cxnId="{8DFF951C-CA12-4EA7-B4EF-2063A8ABC598}">
      <dgm:prSet/>
      <dgm:spPr/>
      <dgm:t>
        <a:bodyPr/>
        <a:lstStyle/>
        <a:p>
          <a:endParaRPr lang="de-DE"/>
        </a:p>
      </dgm:t>
    </dgm:pt>
    <dgm:pt modelId="{268E6150-9001-4B63-9968-F9FA8F534B4A}" type="sibTrans" cxnId="{8DFF951C-CA12-4EA7-B4EF-2063A8ABC598}">
      <dgm:prSet/>
      <dgm:spPr/>
      <dgm:t>
        <a:bodyPr/>
        <a:lstStyle/>
        <a:p>
          <a:endParaRPr lang="de-DE"/>
        </a:p>
      </dgm:t>
    </dgm:pt>
    <dgm:pt modelId="{E417870C-8424-4D92-8BFA-C46AF0FE335F}">
      <dgm:prSet phldrT="[Text]"/>
      <dgm:spPr/>
      <dgm:t>
        <a:bodyPr/>
        <a:lstStyle/>
        <a:p>
          <a:r>
            <a:rPr lang="de-DE" dirty="0"/>
            <a:t>Körperlicher Kontakt ist nicht erforderlich (Webcam basierte Ausbeutung)</a:t>
          </a:r>
        </a:p>
      </dgm:t>
    </dgm:pt>
    <dgm:pt modelId="{A529DF7B-2628-42ED-8C97-E5A746107C2A}" type="parTrans" cxnId="{66BB758B-6F1C-437F-B86F-24A7411F06B8}">
      <dgm:prSet/>
      <dgm:spPr/>
      <dgm:t>
        <a:bodyPr/>
        <a:lstStyle/>
        <a:p>
          <a:endParaRPr lang="de-DE"/>
        </a:p>
      </dgm:t>
    </dgm:pt>
    <dgm:pt modelId="{A68D450F-1A86-455E-BE2A-E4B3C85EF436}" type="sibTrans" cxnId="{66BB758B-6F1C-437F-B86F-24A7411F06B8}">
      <dgm:prSet/>
      <dgm:spPr/>
      <dgm:t>
        <a:bodyPr/>
        <a:lstStyle/>
        <a:p>
          <a:endParaRPr lang="de-DE"/>
        </a:p>
      </dgm:t>
    </dgm:pt>
    <dgm:pt modelId="{BE030CA4-7AA7-4BB9-B161-7BD4E23C2A9C}">
      <dgm:prSet phldrT="[Text]"/>
      <dgm:spPr/>
      <dgm:t>
        <a:bodyPr/>
        <a:lstStyle/>
        <a:p>
          <a:r>
            <a:rPr lang="de-DE" dirty="0"/>
            <a:t>Menschenrechts-verletzung</a:t>
          </a:r>
        </a:p>
      </dgm:t>
    </dgm:pt>
    <dgm:pt modelId="{2D2F9485-E05D-4FB6-8C11-B22EB16FDF65}" type="parTrans" cxnId="{865E8740-4EA6-4FAC-83F2-EAC12442E3A4}">
      <dgm:prSet/>
      <dgm:spPr/>
      <dgm:t>
        <a:bodyPr/>
        <a:lstStyle/>
        <a:p>
          <a:endParaRPr lang="de-DE"/>
        </a:p>
      </dgm:t>
    </dgm:pt>
    <dgm:pt modelId="{BE427A32-2693-4D5D-A34C-9994F8B8EB78}" type="sibTrans" cxnId="{865E8740-4EA6-4FAC-83F2-EAC12442E3A4}">
      <dgm:prSet/>
      <dgm:spPr/>
      <dgm:t>
        <a:bodyPr/>
        <a:lstStyle/>
        <a:p>
          <a:endParaRPr lang="de-DE"/>
        </a:p>
      </dgm:t>
    </dgm:pt>
    <dgm:pt modelId="{903465EF-D939-47F3-8D17-7A02197217D2}">
      <dgm:prSet phldrT="[Text]"/>
      <dgm:spPr/>
      <dgm:t>
        <a:bodyPr/>
        <a:lstStyle/>
        <a:p>
          <a:r>
            <a:rPr lang="de-DE" dirty="0"/>
            <a:t>Mit oder ohne Einverständnis der Kinder</a:t>
          </a:r>
        </a:p>
      </dgm:t>
    </dgm:pt>
    <dgm:pt modelId="{04B81AC3-38E5-4BE6-8E5A-1BB1F9E0B7D2}" type="parTrans" cxnId="{244DAEF6-F1E0-4AC5-9D6E-CA004D3C6D9E}">
      <dgm:prSet/>
      <dgm:spPr/>
      <dgm:t>
        <a:bodyPr/>
        <a:lstStyle/>
        <a:p>
          <a:endParaRPr lang="de-DE"/>
        </a:p>
      </dgm:t>
    </dgm:pt>
    <dgm:pt modelId="{EF5C04A4-8FBB-41EB-AF23-42641AEE816E}" type="sibTrans" cxnId="{244DAEF6-F1E0-4AC5-9D6E-CA004D3C6D9E}">
      <dgm:prSet/>
      <dgm:spPr/>
      <dgm:t>
        <a:bodyPr/>
        <a:lstStyle/>
        <a:p>
          <a:endParaRPr lang="de-DE"/>
        </a:p>
      </dgm:t>
    </dgm:pt>
    <dgm:pt modelId="{2B042C81-D49F-40A8-A657-90D39F19AFF4}" type="pres">
      <dgm:prSet presAssocID="{621DF054-50D1-40A1-872E-4F4B0B646772}" presName="diagram" presStyleCnt="0">
        <dgm:presLayoutVars>
          <dgm:dir/>
          <dgm:resizeHandles val="exact"/>
        </dgm:presLayoutVars>
      </dgm:prSet>
      <dgm:spPr/>
    </dgm:pt>
    <dgm:pt modelId="{662095E4-CDBC-4C6B-9587-A11D176A8BEC}" type="pres">
      <dgm:prSet presAssocID="{416D13D0-A6C0-4C09-9D9C-9040EBD0B7C5}" presName="node" presStyleLbl="node1" presStyleIdx="0" presStyleCnt="10" custScaleX="161934">
        <dgm:presLayoutVars>
          <dgm:bulletEnabled val="1"/>
        </dgm:presLayoutVars>
      </dgm:prSet>
      <dgm:spPr/>
    </dgm:pt>
    <dgm:pt modelId="{94729E44-0311-4553-9C5B-DD49E99D9E8F}" type="pres">
      <dgm:prSet presAssocID="{CED5D517-2BA3-4464-B66B-26A07F3F4E2F}" presName="sibTrans" presStyleCnt="0"/>
      <dgm:spPr/>
    </dgm:pt>
    <dgm:pt modelId="{FD1D5EE5-1193-48D3-BAC8-55C670039B1C}" type="pres">
      <dgm:prSet presAssocID="{64CBD76E-37B2-48B7-A385-64BA222C2BE6}" presName="node" presStyleLbl="node1" presStyleIdx="1" presStyleCnt="10">
        <dgm:presLayoutVars>
          <dgm:bulletEnabled val="1"/>
        </dgm:presLayoutVars>
      </dgm:prSet>
      <dgm:spPr/>
    </dgm:pt>
    <dgm:pt modelId="{8DE9C1B4-F8FA-4ED2-AD62-F700E79A7976}" type="pres">
      <dgm:prSet presAssocID="{A2E42125-BDFA-45C4-850C-D252851BD29B}" presName="sibTrans" presStyleCnt="0"/>
      <dgm:spPr/>
    </dgm:pt>
    <dgm:pt modelId="{3C14EAB3-2545-452C-8813-59605E332AF1}" type="pres">
      <dgm:prSet presAssocID="{903465EF-D939-47F3-8D17-7A02197217D2}" presName="node" presStyleLbl="node1" presStyleIdx="2" presStyleCnt="10">
        <dgm:presLayoutVars>
          <dgm:bulletEnabled val="1"/>
        </dgm:presLayoutVars>
      </dgm:prSet>
      <dgm:spPr/>
    </dgm:pt>
    <dgm:pt modelId="{48D6C289-27D6-4A5A-870F-623EE5CF8CB2}" type="pres">
      <dgm:prSet presAssocID="{EF5C04A4-8FBB-41EB-AF23-42641AEE816E}" presName="sibTrans" presStyleCnt="0"/>
      <dgm:spPr/>
    </dgm:pt>
    <dgm:pt modelId="{858293F8-8437-4A5B-A6A5-CE25B42F8B8B}" type="pres">
      <dgm:prSet presAssocID="{642ECDEF-74F1-4F36-90A3-45689914BFAB}" presName="node" presStyleLbl="node1" presStyleIdx="3" presStyleCnt="10">
        <dgm:presLayoutVars>
          <dgm:bulletEnabled val="1"/>
        </dgm:presLayoutVars>
      </dgm:prSet>
      <dgm:spPr/>
    </dgm:pt>
    <dgm:pt modelId="{8409A24B-4E92-47CB-8E6F-57CC094098BF}" type="pres">
      <dgm:prSet presAssocID="{7EEA660E-D465-41D1-8F78-EDFAC587CACB}" presName="sibTrans" presStyleCnt="0"/>
      <dgm:spPr/>
    </dgm:pt>
    <dgm:pt modelId="{B80F69BA-BD77-4795-ABFC-39CAECFC3CDF}" type="pres">
      <dgm:prSet presAssocID="{9D3E41A1-EE02-4FA5-B134-6221FD61190A}" presName="node" presStyleLbl="node1" presStyleIdx="4" presStyleCnt="10">
        <dgm:presLayoutVars>
          <dgm:bulletEnabled val="1"/>
        </dgm:presLayoutVars>
      </dgm:prSet>
      <dgm:spPr/>
    </dgm:pt>
    <dgm:pt modelId="{5C15C89D-5863-4F95-BF57-A7B2421282E6}" type="pres">
      <dgm:prSet presAssocID="{268E6150-9001-4B63-9968-F9FA8F534B4A}" presName="sibTrans" presStyleCnt="0"/>
      <dgm:spPr/>
    </dgm:pt>
    <dgm:pt modelId="{CB7682FE-50B7-483C-BEC5-241F60088443}" type="pres">
      <dgm:prSet presAssocID="{5DBC48A5-5374-469A-AFD9-4DBD18AD12E9}" presName="node" presStyleLbl="node1" presStyleIdx="5" presStyleCnt="10">
        <dgm:presLayoutVars>
          <dgm:bulletEnabled val="1"/>
        </dgm:presLayoutVars>
      </dgm:prSet>
      <dgm:spPr/>
    </dgm:pt>
    <dgm:pt modelId="{86B171FB-40EE-4008-9A61-B00BFBD54E33}" type="pres">
      <dgm:prSet presAssocID="{5AC3C483-D32C-46CE-8C47-53F76D094AF9}" presName="sibTrans" presStyleCnt="0"/>
      <dgm:spPr/>
    </dgm:pt>
    <dgm:pt modelId="{F7487275-D60F-4EB3-A35B-0DB83C751077}" type="pres">
      <dgm:prSet presAssocID="{E417870C-8424-4D92-8BFA-C46AF0FE335F}" presName="node" presStyleLbl="node1" presStyleIdx="6" presStyleCnt="10">
        <dgm:presLayoutVars>
          <dgm:bulletEnabled val="1"/>
        </dgm:presLayoutVars>
      </dgm:prSet>
      <dgm:spPr/>
    </dgm:pt>
    <dgm:pt modelId="{E1B1306F-B2AB-4C1F-841D-F233330761D1}" type="pres">
      <dgm:prSet presAssocID="{A68D450F-1A86-455E-BE2A-E4B3C85EF436}" presName="sibTrans" presStyleCnt="0"/>
      <dgm:spPr/>
    </dgm:pt>
    <dgm:pt modelId="{3E436704-C105-4D91-B26F-B03BEFC69BAE}" type="pres">
      <dgm:prSet presAssocID="{BE030CA4-7AA7-4BB9-B161-7BD4E23C2A9C}" presName="node" presStyleLbl="node1" presStyleIdx="7" presStyleCnt="10">
        <dgm:presLayoutVars>
          <dgm:bulletEnabled val="1"/>
        </dgm:presLayoutVars>
      </dgm:prSet>
      <dgm:spPr/>
    </dgm:pt>
    <dgm:pt modelId="{B2A8F358-E998-4FD7-88EA-8D2D9F089E63}" type="pres">
      <dgm:prSet presAssocID="{BE427A32-2693-4D5D-A34C-9994F8B8EB78}" presName="sibTrans" presStyleCnt="0"/>
      <dgm:spPr/>
    </dgm:pt>
    <dgm:pt modelId="{87034D5F-DB45-4747-832F-A7EEFE28F808}" type="pres">
      <dgm:prSet presAssocID="{22810469-7F40-44B3-A993-94D8267FA45E}" presName="node" presStyleLbl="node1" presStyleIdx="8" presStyleCnt="10">
        <dgm:presLayoutVars>
          <dgm:bulletEnabled val="1"/>
        </dgm:presLayoutVars>
      </dgm:prSet>
      <dgm:spPr/>
    </dgm:pt>
    <dgm:pt modelId="{DB9022D0-8E4C-443B-A703-A61061CDD1BE}" type="pres">
      <dgm:prSet presAssocID="{196B8959-B6DF-4482-920D-967BDE6BC7D3}" presName="sibTrans" presStyleCnt="0"/>
      <dgm:spPr/>
    </dgm:pt>
    <dgm:pt modelId="{AE2CFD85-DBAD-4195-B512-35666347AA22}" type="pres">
      <dgm:prSet presAssocID="{B4B793D9-DE60-4F78-914D-57AAF7ABFEEA}" presName="node" presStyleLbl="node1" presStyleIdx="9" presStyleCnt="10">
        <dgm:presLayoutVars>
          <dgm:bulletEnabled val="1"/>
        </dgm:presLayoutVars>
      </dgm:prSet>
      <dgm:spPr/>
    </dgm:pt>
  </dgm:ptLst>
  <dgm:cxnLst>
    <dgm:cxn modelId="{C2987604-2122-4A92-8FAC-A39793573192}" srcId="{621DF054-50D1-40A1-872E-4F4B0B646772}" destId="{642ECDEF-74F1-4F36-90A3-45689914BFAB}" srcOrd="3" destOrd="0" parTransId="{8473722A-4FC8-492B-8C2A-296CB6333D16}" sibTransId="{7EEA660E-D465-41D1-8F78-EDFAC587CACB}"/>
    <dgm:cxn modelId="{9CD6ED07-DF17-40DA-AE1F-968DE3B5E5D2}" srcId="{621DF054-50D1-40A1-872E-4F4B0B646772}" destId="{416D13D0-A6C0-4C09-9D9C-9040EBD0B7C5}" srcOrd="0" destOrd="0" parTransId="{BE2367CA-C990-4628-B45F-EF9A488DB9AF}" sibTransId="{CED5D517-2BA3-4464-B66B-26A07F3F4E2F}"/>
    <dgm:cxn modelId="{EE129014-A45E-4769-8C2E-33FC1507FC76}" type="presOf" srcId="{621DF054-50D1-40A1-872E-4F4B0B646772}" destId="{2B042C81-D49F-40A8-A657-90D39F19AFF4}" srcOrd="0" destOrd="0" presId="urn:microsoft.com/office/officeart/2005/8/layout/default"/>
    <dgm:cxn modelId="{8DFF951C-CA12-4EA7-B4EF-2063A8ABC598}" srcId="{621DF054-50D1-40A1-872E-4F4B0B646772}" destId="{9D3E41A1-EE02-4FA5-B134-6221FD61190A}" srcOrd="4" destOrd="0" parTransId="{8C6BDA48-F329-45E7-AE83-3DA5CBE6A341}" sibTransId="{268E6150-9001-4B63-9968-F9FA8F534B4A}"/>
    <dgm:cxn modelId="{9943E722-7FE9-4C5A-8237-F68BF21395F1}" type="presOf" srcId="{416D13D0-A6C0-4C09-9D9C-9040EBD0B7C5}" destId="{662095E4-CDBC-4C6B-9587-A11D176A8BEC}" srcOrd="0" destOrd="0" presId="urn:microsoft.com/office/officeart/2005/8/layout/default"/>
    <dgm:cxn modelId="{A60F6933-3BC2-463C-A793-CD1F9370D622}" type="presOf" srcId="{5DBC48A5-5374-469A-AFD9-4DBD18AD12E9}" destId="{CB7682FE-50B7-483C-BEC5-241F60088443}" srcOrd="0" destOrd="0" presId="urn:microsoft.com/office/officeart/2005/8/layout/default"/>
    <dgm:cxn modelId="{A9010A35-0F47-4E59-AAAC-4A0440FBB6FC}" type="presOf" srcId="{22810469-7F40-44B3-A993-94D8267FA45E}" destId="{87034D5F-DB45-4747-832F-A7EEFE28F808}" srcOrd="0" destOrd="0" presId="urn:microsoft.com/office/officeart/2005/8/layout/default"/>
    <dgm:cxn modelId="{A63C7938-FD0D-4B12-B291-8CDE98745329}" srcId="{621DF054-50D1-40A1-872E-4F4B0B646772}" destId="{22810469-7F40-44B3-A993-94D8267FA45E}" srcOrd="8" destOrd="0" parTransId="{894689CA-AD3E-4243-8E49-AC5EC48410A1}" sibTransId="{196B8959-B6DF-4482-920D-967BDE6BC7D3}"/>
    <dgm:cxn modelId="{865E8740-4EA6-4FAC-83F2-EAC12442E3A4}" srcId="{621DF054-50D1-40A1-872E-4F4B0B646772}" destId="{BE030CA4-7AA7-4BB9-B161-7BD4E23C2A9C}" srcOrd="7" destOrd="0" parTransId="{2D2F9485-E05D-4FB6-8C11-B22EB16FDF65}" sibTransId="{BE427A32-2693-4D5D-A34C-9994F8B8EB78}"/>
    <dgm:cxn modelId="{9D7E1245-8C58-496E-8162-A4E2A9165D34}" srcId="{621DF054-50D1-40A1-872E-4F4B0B646772}" destId="{B4B793D9-DE60-4F78-914D-57AAF7ABFEEA}" srcOrd="9" destOrd="0" parTransId="{A1573677-0221-4B22-A500-7A7F696B9B09}" sibTransId="{CC222EBE-A5F3-4B50-9BFC-504B8DD61BB3}"/>
    <dgm:cxn modelId="{A9A79946-60BC-43CB-86A9-CAA6B32A19FE}" type="presOf" srcId="{9D3E41A1-EE02-4FA5-B134-6221FD61190A}" destId="{B80F69BA-BD77-4795-ABFC-39CAECFC3CDF}" srcOrd="0" destOrd="0" presId="urn:microsoft.com/office/officeart/2005/8/layout/default"/>
    <dgm:cxn modelId="{2420CB6C-920A-4160-88B4-DF9608DF5C09}" type="presOf" srcId="{64CBD76E-37B2-48B7-A385-64BA222C2BE6}" destId="{FD1D5EE5-1193-48D3-BAC8-55C670039B1C}" srcOrd="0" destOrd="0" presId="urn:microsoft.com/office/officeart/2005/8/layout/default"/>
    <dgm:cxn modelId="{B7D0A56D-B9B7-4710-B2BB-B1AAC1AB683D}" type="presOf" srcId="{642ECDEF-74F1-4F36-90A3-45689914BFAB}" destId="{858293F8-8437-4A5B-A6A5-CE25B42F8B8B}" srcOrd="0" destOrd="0" presId="urn:microsoft.com/office/officeart/2005/8/layout/default"/>
    <dgm:cxn modelId="{FE89CD59-E2EB-4045-A375-CB623C11CCB1}" type="presOf" srcId="{B4B793D9-DE60-4F78-914D-57AAF7ABFEEA}" destId="{AE2CFD85-DBAD-4195-B512-35666347AA22}" srcOrd="0" destOrd="0" presId="urn:microsoft.com/office/officeart/2005/8/layout/default"/>
    <dgm:cxn modelId="{26048A82-1220-43E7-8639-253475AF0C3F}" srcId="{621DF054-50D1-40A1-872E-4F4B0B646772}" destId="{64CBD76E-37B2-48B7-A385-64BA222C2BE6}" srcOrd="1" destOrd="0" parTransId="{42D560C9-CB34-41FA-BE9C-CC767472E878}" sibTransId="{A2E42125-BDFA-45C4-850C-D252851BD29B}"/>
    <dgm:cxn modelId="{66BB758B-6F1C-437F-B86F-24A7411F06B8}" srcId="{621DF054-50D1-40A1-872E-4F4B0B646772}" destId="{E417870C-8424-4D92-8BFA-C46AF0FE335F}" srcOrd="6" destOrd="0" parTransId="{A529DF7B-2628-42ED-8C97-E5A746107C2A}" sibTransId="{A68D450F-1A86-455E-BE2A-E4B3C85EF436}"/>
    <dgm:cxn modelId="{F945AB95-DD64-456B-9EEF-9F6FCCF9EA8C}" type="presOf" srcId="{E417870C-8424-4D92-8BFA-C46AF0FE335F}" destId="{F7487275-D60F-4EB3-A35B-0DB83C751077}" srcOrd="0" destOrd="0" presId="urn:microsoft.com/office/officeart/2005/8/layout/default"/>
    <dgm:cxn modelId="{5AE339CB-3294-4896-93CC-3278C6AF3265}" srcId="{621DF054-50D1-40A1-872E-4F4B0B646772}" destId="{5DBC48A5-5374-469A-AFD9-4DBD18AD12E9}" srcOrd="5" destOrd="0" parTransId="{9A6E7F17-2A18-470D-9E63-4399D84189AB}" sibTransId="{5AC3C483-D32C-46CE-8C47-53F76D094AF9}"/>
    <dgm:cxn modelId="{A7D142EB-840B-4AFF-BCFB-57D4F3FC874A}" type="presOf" srcId="{903465EF-D939-47F3-8D17-7A02197217D2}" destId="{3C14EAB3-2545-452C-8813-59605E332AF1}" srcOrd="0" destOrd="0" presId="urn:microsoft.com/office/officeart/2005/8/layout/default"/>
    <dgm:cxn modelId="{F397F7EE-67F6-44E8-A6F2-B2C118ED6D83}" type="presOf" srcId="{BE030CA4-7AA7-4BB9-B161-7BD4E23C2A9C}" destId="{3E436704-C105-4D91-B26F-B03BEFC69BAE}" srcOrd="0" destOrd="0" presId="urn:microsoft.com/office/officeart/2005/8/layout/default"/>
    <dgm:cxn modelId="{244DAEF6-F1E0-4AC5-9D6E-CA004D3C6D9E}" srcId="{621DF054-50D1-40A1-872E-4F4B0B646772}" destId="{903465EF-D939-47F3-8D17-7A02197217D2}" srcOrd="2" destOrd="0" parTransId="{04B81AC3-38E5-4BE6-8E5A-1BB1F9E0B7D2}" sibTransId="{EF5C04A4-8FBB-41EB-AF23-42641AEE816E}"/>
    <dgm:cxn modelId="{6516EDA9-7931-44F2-B763-9D3B1DAF44C1}" type="presParOf" srcId="{2B042C81-D49F-40A8-A657-90D39F19AFF4}" destId="{662095E4-CDBC-4C6B-9587-A11D176A8BEC}" srcOrd="0" destOrd="0" presId="urn:microsoft.com/office/officeart/2005/8/layout/default"/>
    <dgm:cxn modelId="{A11923B0-F18C-4CBC-A3F5-D92B47ECFEC4}" type="presParOf" srcId="{2B042C81-D49F-40A8-A657-90D39F19AFF4}" destId="{94729E44-0311-4553-9C5B-DD49E99D9E8F}" srcOrd="1" destOrd="0" presId="urn:microsoft.com/office/officeart/2005/8/layout/default"/>
    <dgm:cxn modelId="{179197E6-B444-4343-B482-909582A959C0}" type="presParOf" srcId="{2B042C81-D49F-40A8-A657-90D39F19AFF4}" destId="{FD1D5EE5-1193-48D3-BAC8-55C670039B1C}" srcOrd="2" destOrd="0" presId="urn:microsoft.com/office/officeart/2005/8/layout/default"/>
    <dgm:cxn modelId="{295C1642-120F-4084-A7C0-66B77F7634E2}" type="presParOf" srcId="{2B042C81-D49F-40A8-A657-90D39F19AFF4}" destId="{8DE9C1B4-F8FA-4ED2-AD62-F700E79A7976}" srcOrd="3" destOrd="0" presId="urn:microsoft.com/office/officeart/2005/8/layout/default"/>
    <dgm:cxn modelId="{C4537555-FA0E-4445-9196-DF17A735B439}" type="presParOf" srcId="{2B042C81-D49F-40A8-A657-90D39F19AFF4}" destId="{3C14EAB3-2545-452C-8813-59605E332AF1}" srcOrd="4" destOrd="0" presId="urn:microsoft.com/office/officeart/2005/8/layout/default"/>
    <dgm:cxn modelId="{0C30C5E2-2456-4454-A01E-FF52B208F4BB}" type="presParOf" srcId="{2B042C81-D49F-40A8-A657-90D39F19AFF4}" destId="{48D6C289-27D6-4A5A-870F-623EE5CF8CB2}" srcOrd="5" destOrd="0" presId="urn:microsoft.com/office/officeart/2005/8/layout/default"/>
    <dgm:cxn modelId="{235BAE63-EF9D-4613-8C50-B895E315F4CE}" type="presParOf" srcId="{2B042C81-D49F-40A8-A657-90D39F19AFF4}" destId="{858293F8-8437-4A5B-A6A5-CE25B42F8B8B}" srcOrd="6" destOrd="0" presId="urn:microsoft.com/office/officeart/2005/8/layout/default"/>
    <dgm:cxn modelId="{3790505B-71F7-4130-944F-EDA6C21A0EF9}" type="presParOf" srcId="{2B042C81-D49F-40A8-A657-90D39F19AFF4}" destId="{8409A24B-4E92-47CB-8E6F-57CC094098BF}" srcOrd="7" destOrd="0" presId="urn:microsoft.com/office/officeart/2005/8/layout/default"/>
    <dgm:cxn modelId="{8CE8606B-CA95-4968-9E6C-BE3BE03BD469}" type="presParOf" srcId="{2B042C81-D49F-40A8-A657-90D39F19AFF4}" destId="{B80F69BA-BD77-4795-ABFC-39CAECFC3CDF}" srcOrd="8" destOrd="0" presId="urn:microsoft.com/office/officeart/2005/8/layout/default"/>
    <dgm:cxn modelId="{3957FA61-D1F2-4560-A14E-3176457CBB6E}" type="presParOf" srcId="{2B042C81-D49F-40A8-A657-90D39F19AFF4}" destId="{5C15C89D-5863-4F95-BF57-A7B2421282E6}" srcOrd="9" destOrd="0" presId="urn:microsoft.com/office/officeart/2005/8/layout/default"/>
    <dgm:cxn modelId="{CBF06EBE-614B-47E2-99DE-3B02E6CE629F}" type="presParOf" srcId="{2B042C81-D49F-40A8-A657-90D39F19AFF4}" destId="{CB7682FE-50B7-483C-BEC5-241F60088443}" srcOrd="10" destOrd="0" presId="urn:microsoft.com/office/officeart/2005/8/layout/default"/>
    <dgm:cxn modelId="{FB0AC7A1-004B-4F43-8588-FDF2BEAF2021}" type="presParOf" srcId="{2B042C81-D49F-40A8-A657-90D39F19AFF4}" destId="{86B171FB-40EE-4008-9A61-B00BFBD54E33}" srcOrd="11" destOrd="0" presId="urn:microsoft.com/office/officeart/2005/8/layout/default"/>
    <dgm:cxn modelId="{67B24BD8-B77B-4966-BDC4-9A8076D0FBE1}" type="presParOf" srcId="{2B042C81-D49F-40A8-A657-90D39F19AFF4}" destId="{F7487275-D60F-4EB3-A35B-0DB83C751077}" srcOrd="12" destOrd="0" presId="urn:microsoft.com/office/officeart/2005/8/layout/default"/>
    <dgm:cxn modelId="{31513FEF-46F1-403B-9F4A-75E64D602B01}" type="presParOf" srcId="{2B042C81-D49F-40A8-A657-90D39F19AFF4}" destId="{E1B1306F-B2AB-4C1F-841D-F233330761D1}" srcOrd="13" destOrd="0" presId="urn:microsoft.com/office/officeart/2005/8/layout/default"/>
    <dgm:cxn modelId="{A627B458-27F1-4A30-8267-34900CFBBAF2}" type="presParOf" srcId="{2B042C81-D49F-40A8-A657-90D39F19AFF4}" destId="{3E436704-C105-4D91-B26F-B03BEFC69BAE}" srcOrd="14" destOrd="0" presId="urn:microsoft.com/office/officeart/2005/8/layout/default"/>
    <dgm:cxn modelId="{3D928E92-5938-4174-8098-E24391AD0673}" type="presParOf" srcId="{2B042C81-D49F-40A8-A657-90D39F19AFF4}" destId="{B2A8F358-E998-4FD7-88EA-8D2D9F089E63}" srcOrd="15" destOrd="0" presId="urn:microsoft.com/office/officeart/2005/8/layout/default"/>
    <dgm:cxn modelId="{C825808F-0A37-4F8E-8D0F-02DCFBAF6229}" type="presParOf" srcId="{2B042C81-D49F-40A8-A657-90D39F19AFF4}" destId="{87034D5F-DB45-4747-832F-A7EEFE28F808}" srcOrd="16" destOrd="0" presId="urn:microsoft.com/office/officeart/2005/8/layout/default"/>
    <dgm:cxn modelId="{69627101-F008-46AD-ABB4-257C546963EC}" type="presParOf" srcId="{2B042C81-D49F-40A8-A657-90D39F19AFF4}" destId="{DB9022D0-8E4C-443B-A703-A61061CDD1BE}" srcOrd="17" destOrd="0" presId="urn:microsoft.com/office/officeart/2005/8/layout/default"/>
    <dgm:cxn modelId="{15DBB7E8-7110-460C-899F-392F8156A9A9}" type="presParOf" srcId="{2B042C81-D49F-40A8-A657-90D39F19AFF4}" destId="{AE2CFD85-DBAD-4195-B512-35666347AA22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662BC-8897-4CD9-B2E3-34AD0952068B}">
      <dsp:nvSpPr>
        <dsp:cNvPr id="0" name=""/>
        <dsp:cNvSpPr/>
      </dsp:nvSpPr>
      <dsp:spPr>
        <a:xfrm>
          <a:off x="0" y="15991"/>
          <a:ext cx="2022664" cy="12135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Primäres Ziel</a:t>
          </a:r>
        </a:p>
      </dsp:txBody>
      <dsp:txXfrm>
        <a:off x="0" y="15991"/>
        <a:ext cx="2022664" cy="1213598"/>
      </dsp:txXfrm>
    </dsp:sp>
    <dsp:sp modelId="{DC03E402-2AC6-4F57-BD74-0A44B8BF577E}">
      <dsp:nvSpPr>
        <dsp:cNvPr id="0" name=""/>
        <dsp:cNvSpPr/>
      </dsp:nvSpPr>
      <dsp:spPr>
        <a:xfrm>
          <a:off x="2218188" y="0"/>
          <a:ext cx="2427804" cy="12135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(scheinbare)Vertrauensvorleistung</a:t>
          </a:r>
        </a:p>
      </dsp:txBody>
      <dsp:txXfrm>
        <a:off x="2218188" y="0"/>
        <a:ext cx="2427804" cy="1213598"/>
      </dsp:txXfrm>
    </dsp:sp>
    <dsp:sp modelId="{CFE89BF4-9026-41E5-B7EF-E67439AE2D20}">
      <dsp:nvSpPr>
        <dsp:cNvPr id="0" name=""/>
        <dsp:cNvSpPr/>
      </dsp:nvSpPr>
      <dsp:spPr>
        <a:xfrm>
          <a:off x="4856714" y="7995"/>
          <a:ext cx="2022664" cy="12135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Manipulation</a:t>
          </a:r>
        </a:p>
      </dsp:txBody>
      <dsp:txXfrm>
        <a:off x="4856714" y="7995"/>
        <a:ext cx="2022664" cy="12135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095E4-CDBC-4C6B-9587-A11D176A8BEC}">
      <dsp:nvSpPr>
        <dsp:cNvPr id="0" name=""/>
        <dsp:cNvSpPr/>
      </dsp:nvSpPr>
      <dsp:spPr>
        <a:xfrm>
          <a:off x="1105240" y="1178"/>
          <a:ext cx="3521239" cy="1304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0" kern="1200" dirty="0"/>
            <a:t>Einbezug von Kindern / Jugendlichen in sexuelle Handlungen</a:t>
          </a:r>
        </a:p>
      </dsp:txBody>
      <dsp:txXfrm>
        <a:off x="1105240" y="1178"/>
        <a:ext cx="3521239" cy="1304694"/>
      </dsp:txXfrm>
    </dsp:sp>
    <dsp:sp modelId="{FD1D5EE5-1193-48D3-BAC8-55C670039B1C}">
      <dsp:nvSpPr>
        <dsp:cNvPr id="0" name=""/>
        <dsp:cNvSpPr/>
      </dsp:nvSpPr>
      <dsp:spPr>
        <a:xfrm>
          <a:off x="4843929" y="1178"/>
          <a:ext cx="2174490" cy="1304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Kinder werden (von Dritten) angeboten</a:t>
          </a:r>
        </a:p>
      </dsp:txBody>
      <dsp:txXfrm>
        <a:off x="4843929" y="1178"/>
        <a:ext cx="2174490" cy="1304694"/>
      </dsp:txXfrm>
    </dsp:sp>
    <dsp:sp modelId="{3C14EAB3-2545-452C-8813-59605E332AF1}">
      <dsp:nvSpPr>
        <dsp:cNvPr id="0" name=""/>
        <dsp:cNvSpPr/>
      </dsp:nvSpPr>
      <dsp:spPr>
        <a:xfrm>
          <a:off x="7235868" y="1178"/>
          <a:ext cx="2174490" cy="1304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Mit oder ohne Einverständnis der Kinder</a:t>
          </a:r>
        </a:p>
      </dsp:txBody>
      <dsp:txXfrm>
        <a:off x="7235868" y="1178"/>
        <a:ext cx="2174490" cy="1304694"/>
      </dsp:txXfrm>
    </dsp:sp>
    <dsp:sp modelId="{858293F8-8437-4A5B-A6A5-CE25B42F8B8B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Oft gegen Vergütung (Geld, Naturalien); oft an Dritte</a:t>
          </a:r>
        </a:p>
      </dsp:txBody>
      <dsp:txXfrm>
        <a:off x="582645" y="1523321"/>
        <a:ext cx="2174490" cy="1304694"/>
      </dsp:txXfrm>
    </dsp:sp>
    <dsp:sp modelId="{B80F69BA-BD77-4795-ABFC-39CAECFC3CDF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Häufig damit verbunden: organisierte Kriminalität</a:t>
          </a:r>
        </a:p>
      </dsp:txBody>
      <dsp:txXfrm>
        <a:off x="2974584" y="1523321"/>
        <a:ext cx="2174490" cy="1304694"/>
      </dsp:txXfrm>
    </dsp:sp>
    <dsp:sp modelId="{CB7682FE-50B7-483C-BEC5-241F60088443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Körperliche und / oder psychische Gewalt</a:t>
          </a:r>
        </a:p>
      </dsp:txBody>
      <dsp:txXfrm>
        <a:off x="5366524" y="1523321"/>
        <a:ext cx="2174490" cy="1304694"/>
      </dsp:txXfrm>
    </dsp:sp>
    <dsp:sp modelId="{F7487275-D60F-4EB3-A35B-0DB83C751077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Körperlicher Kontakt ist nicht erforderlich (Webcam basierte Ausbeutung)</a:t>
          </a:r>
        </a:p>
      </dsp:txBody>
      <dsp:txXfrm>
        <a:off x="7758464" y="1523321"/>
        <a:ext cx="2174490" cy="1304694"/>
      </dsp:txXfrm>
    </dsp:sp>
    <dsp:sp modelId="{3E436704-C105-4D91-B26F-B03BEFC69BAE}">
      <dsp:nvSpPr>
        <dsp:cNvPr id="0" name=""/>
        <dsp:cNvSpPr/>
      </dsp:nvSpPr>
      <dsp:spPr>
        <a:xfrm>
          <a:off x="1778615" y="3045465"/>
          <a:ext cx="2174490" cy="1304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Menschenrechts-verletzung</a:t>
          </a:r>
        </a:p>
      </dsp:txBody>
      <dsp:txXfrm>
        <a:off x="1778615" y="3045465"/>
        <a:ext cx="2174490" cy="1304694"/>
      </dsp:txXfrm>
    </dsp:sp>
    <dsp:sp modelId="{87034D5F-DB45-4747-832F-A7EEFE28F808}">
      <dsp:nvSpPr>
        <dsp:cNvPr id="0" name=""/>
        <dsp:cNvSpPr/>
      </dsp:nvSpPr>
      <dsp:spPr>
        <a:xfrm>
          <a:off x="4170554" y="3045465"/>
          <a:ext cx="2174490" cy="1304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Verantwortung haben NIE die Kinder, sondern IMMER die Erwachsenen</a:t>
          </a:r>
        </a:p>
      </dsp:txBody>
      <dsp:txXfrm>
        <a:off x="4170554" y="3045465"/>
        <a:ext cx="2174490" cy="1304694"/>
      </dsp:txXfrm>
    </dsp:sp>
    <dsp:sp modelId="{AE2CFD85-DBAD-4195-B512-35666347AA22}">
      <dsp:nvSpPr>
        <dsp:cNvPr id="0" name=""/>
        <dsp:cNvSpPr/>
      </dsp:nvSpPr>
      <dsp:spPr>
        <a:xfrm>
          <a:off x="6562494" y="3045465"/>
          <a:ext cx="2174490" cy="1304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Kinderpornographie = dokumentierte sexuelle Ausbeutung</a:t>
          </a:r>
        </a:p>
      </dsp:txBody>
      <dsp:txXfrm>
        <a:off x="6562494" y="3045465"/>
        <a:ext cx="2174490" cy="130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49C77-41D9-4FAB-AC22-E7D664524445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101A0-7DE7-4169-8540-8955940DB1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541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07F1B-8B6A-44E6-B416-BD855E198F8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06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lienbildplatzhalter 1">
            <a:extLst>
              <a:ext uri="{FF2B5EF4-FFF2-40B4-BE49-F238E27FC236}">
                <a16:creationId xmlns:a16="http://schemas.microsoft.com/office/drawing/2014/main" id="{BB3F2C6D-4605-4FBA-96F1-0E7FFD00A3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izenplatzhalter 2">
            <a:extLst>
              <a:ext uri="{FF2B5EF4-FFF2-40B4-BE49-F238E27FC236}">
                <a16:creationId xmlns:a16="http://schemas.microsoft.com/office/drawing/2014/main" id="{1750096D-760E-49DE-8704-7720D706E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/>
              <a:t>Welche Attribute zeichnen diese Person aus?</a:t>
            </a:r>
          </a:p>
          <a:p>
            <a:endParaRPr lang="de-DE" altLang="en-US"/>
          </a:p>
          <a:p>
            <a:endParaRPr lang="en-GB" altLang="en-US"/>
          </a:p>
        </p:txBody>
      </p:sp>
      <p:sp>
        <p:nvSpPr>
          <p:cNvPr id="118788" name="Foliennummernplatzhalter 3">
            <a:extLst>
              <a:ext uri="{FF2B5EF4-FFF2-40B4-BE49-F238E27FC236}">
                <a16:creationId xmlns:a16="http://schemas.microsoft.com/office/drawing/2014/main" id="{6B52B462-A2A6-4EE0-8742-61608181E6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668F09-9C55-461F-8543-49217CF44FB4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lienbildplatzhalter 1">
            <a:extLst>
              <a:ext uri="{FF2B5EF4-FFF2-40B4-BE49-F238E27FC236}">
                <a16:creationId xmlns:a16="http://schemas.microsoft.com/office/drawing/2014/main" id="{3FD335A8-0F62-4A05-BFE9-8F9CB1297E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izenplatzhalter 2">
            <a:extLst>
              <a:ext uri="{FF2B5EF4-FFF2-40B4-BE49-F238E27FC236}">
                <a16:creationId xmlns:a16="http://schemas.microsoft.com/office/drawing/2014/main" id="{1E1E497A-7A46-4F7A-85B7-B0F8BFB90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Stichwort Cybergrooming</a:t>
            </a:r>
            <a:endParaRPr lang="en-GB" altLang="de-DE"/>
          </a:p>
        </p:txBody>
      </p:sp>
      <p:sp>
        <p:nvSpPr>
          <p:cNvPr id="120836" name="Foliennummernplatzhalter 3">
            <a:extLst>
              <a:ext uri="{FF2B5EF4-FFF2-40B4-BE49-F238E27FC236}">
                <a16:creationId xmlns:a16="http://schemas.microsoft.com/office/drawing/2014/main" id="{BA2905E5-2B11-49CF-B4D6-57E7154536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0D3845-945B-4073-A25E-10CFF088CEEC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Folienbildplatzhalter 1">
            <a:extLst>
              <a:ext uri="{FF2B5EF4-FFF2-40B4-BE49-F238E27FC236}">
                <a16:creationId xmlns:a16="http://schemas.microsoft.com/office/drawing/2014/main" id="{F2EACD9F-D38A-4196-AD54-5A1986699B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izenplatzhalter 2">
            <a:extLst>
              <a:ext uri="{FF2B5EF4-FFF2-40B4-BE49-F238E27FC236}">
                <a16:creationId xmlns:a16="http://schemas.microsoft.com/office/drawing/2014/main" id="{D03F7802-6192-4A1E-B1F7-F347B197A6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de-DE" altLang="de-DE" dirty="0"/>
          </a:p>
        </p:txBody>
      </p:sp>
      <p:sp>
        <p:nvSpPr>
          <p:cNvPr id="122884" name="Foliennummernplatzhalter 3">
            <a:extLst>
              <a:ext uri="{FF2B5EF4-FFF2-40B4-BE49-F238E27FC236}">
                <a16:creationId xmlns:a16="http://schemas.microsoft.com/office/drawing/2014/main" id="{A1E73D36-FE9B-4AB0-BEC8-0958946BDD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68591C-BEE2-4A89-B343-0B73F418B19A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lienbildplatzhalter 1">
            <a:extLst>
              <a:ext uri="{FF2B5EF4-FFF2-40B4-BE49-F238E27FC236}">
                <a16:creationId xmlns:a16="http://schemas.microsoft.com/office/drawing/2014/main" id="{D904F90F-EB70-45ED-8E71-E218C23EF6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izenplatzhalter 2">
            <a:extLst>
              <a:ext uri="{FF2B5EF4-FFF2-40B4-BE49-F238E27FC236}">
                <a16:creationId xmlns:a16="http://schemas.microsoft.com/office/drawing/2014/main" id="{9160F873-94FF-4E69-BF67-83EC01AA78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dirty="0"/>
          </a:p>
        </p:txBody>
      </p:sp>
      <p:sp>
        <p:nvSpPr>
          <p:cNvPr id="124932" name="Foliennummernplatzhalter 3">
            <a:extLst>
              <a:ext uri="{FF2B5EF4-FFF2-40B4-BE49-F238E27FC236}">
                <a16:creationId xmlns:a16="http://schemas.microsoft.com/office/drawing/2014/main" id="{02C260CD-0BEE-45DF-943A-4BB1BBCA27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C267D6-FE25-4BB0-B6DA-ADB34938B4DC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lienbildplatzhalter 1">
            <a:extLst>
              <a:ext uri="{FF2B5EF4-FFF2-40B4-BE49-F238E27FC236}">
                <a16:creationId xmlns:a16="http://schemas.microsoft.com/office/drawing/2014/main" id="{D904F90F-EB70-45ED-8E71-E218C23EF6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izenplatzhalter 2">
            <a:extLst>
              <a:ext uri="{FF2B5EF4-FFF2-40B4-BE49-F238E27FC236}">
                <a16:creationId xmlns:a16="http://schemas.microsoft.com/office/drawing/2014/main" id="{9160F873-94FF-4E69-BF67-83EC01AA78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dirty="0">
              <a:solidFill>
                <a:srgbClr val="000000"/>
              </a:solidFill>
            </a:endParaRPr>
          </a:p>
          <a:p>
            <a:endParaRPr lang="de-DE" altLang="en-US" dirty="0">
              <a:solidFill>
                <a:srgbClr val="000000"/>
              </a:solidFill>
            </a:endParaRPr>
          </a:p>
          <a:p>
            <a:endParaRPr lang="de-DE" altLang="en-US" dirty="0"/>
          </a:p>
        </p:txBody>
      </p:sp>
      <p:sp>
        <p:nvSpPr>
          <p:cNvPr id="124932" name="Foliennummernplatzhalter 3">
            <a:extLst>
              <a:ext uri="{FF2B5EF4-FFF2-40B4-BE49-F238E27FC236}">
                <a16:creationId xmlns:a16="http://schemas.microsoft.com/office/drawing/2014/main" id="{02C260CD-0BEE-45DF-943A-4BB1BBCA27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C267D6-FE25-4BB0-B6DA-ADB34938B4DC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48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olienbildplatzhalter 1">
            <a:extLst>
              <a:ext uri="{FF2B5EF4-FFF2-40B4-BE49-F238E27FC236}">
                <a16:creationId xmlns:a16="http://schemas.microsoft.com/office/drawing/2014/main" id="{A07E4AA8-52B2-44F3-A7B5-2A6231859F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izenplatzhalter 2">
            <a:extLst>
              <a:ext uri="{FF2B5EF4-FFF2-40B4-BE49-F238E27FC236}">
                <a16:creationId xmlns:a16="http://schemas.microsoft.com/office/drawing/2014/main" id="{1D69137B-D09F-41C1-9AD9-0A8B8C994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en-US" dirty="0"/>
          </a:p>
        </p:txBody>
      </p:sp>
      <p:sp>
        <p:nvSpPr>
          <p:cNvPr id="126980" name="Foliennummernplatzhalter 3">
            <a:extLst>
              <a:ext uri="{FF2B5EF4-FFF2-40B4-BE49-F238E27FC236}">
                <a16:creationId xmlns:a16="http://schemas.microsoft.com/office/drawing/2014/main" id="{2E99CE3D-1869-40FE-9CAE-3E3082DE00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35DBA7-A3BB-4F54-9613-5941E1DBE8F8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3503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0E6711-25B4-483F-8B64-E86259C91EBB}" type="slidenum">
              <a:rPr kumimoji="0" lang="fr-FR" altLang="fr-FR" sz="1300" b="0" i="0" u="none" strike="noStrike" kern="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  <a:sym typeface="Arial"/>
              </a:rPr>
              <a:pPr marL="0" marR="0" lvl="0" indent="0" algn="l" defTabSz="93503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fr-FR" altLang="fr-FR" sz="13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313" y="744538"/>
            <a:ext cx="6629400" cy="3729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6" y="4721225"/>
            <a:ext cx="4995864" cy="4478338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US" altLang="fr-FR" sz="1800" b="1" dirty="0" err="1"/>
              <a:t>Grundsätzlich</a:t>
            </a:r>
            <a:r>
              <a:rPr lang="en-US" altLang="fr-FR" sz="1800" b="1" dirty="0"/>
              <a:t> gilt  </a:t>
            </a:r>
            <a:r>
              <a:rPr lang="en-US" altLang="fr-FR" sz="1800" b="1" dirty="0" err="1"/>
              <a:t>deutsches</a:t>
            </a:r>
            <a:r>
              <a:rPr lang="en-US" altLang="fr-FR" sz="1800" b="1" dirty="0"/>
              <a:t>  </a:t>
            </a:r>
            <a:r>
              <a:rPr lang="en-US" altLang="fr-FR" sz="1800" b="1" dirty="0" err="1"/>
              <a:t>Strafrecht</a:t>
            </a:r>
            <a:r>
              <a:rPr lang="en-US" altLang="fr-FR" sz="1800" b="1" dirty="0"/>
              <a:t>  </a:t>
            </a:r>
            <a:r>
              <a:rPr lang="en-US" altLang="fr-FR" sz="1800" b="1" dirty="0" err="1"/>
              <a:t>nur</a:t>
            </a:r>
            <a:r>
              <a:rPr lang="en-US" altLang="fr-FR" sz="1800" b="1" dirty="0"/>
              <a:t> in Deutschland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endParaRPr lang="en-US" altLang="fr-FR" sz="1800" b="1" dirty="0"/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US" altLang="fr-FR" sz="1800" b="1" dirty="0" err="1"/>
              <a:t>Es</a:t>
            </a:r>
            <a:r>
              <a:rPr lang="en-US" altLang="fr-FR" sz="1800" b="1" dirty="0"/>
              <a:t> </a:t>
            </a:r>
            <a:r>
              <a:rPr lang="en-US" altLang="fr-FR" sz="1800" b="1" dirty="0" err="1"/>
              <a:t>handelt</a:t>
            </a:r>
            <a:r>
              <a:rPr lang="en-US" altLang="fr-FR" sz="1800" b="1" dirty="0"/>
              <a:t> </a:t>
            </a:r>
            <a:r>
              <a:rPr lang="en-US" altLang="fr-FR" sz="1800" b="1" dirty="0" err="1"/>
              <a:t>sich</a:t>
            </a:r>
            <a:r>
              <a:rPr lang="en-US" altLang="fr-FR" sz="1800" b="1" dirty="0"/>
              <a:t> um </a:t>
            </a:r>
            <a:r>
              <a:rPr lang="en-US" altLang="fr-FR" sz="1800" b="1" dirty="0" err="1"/>
              <a:t>eine</a:t>
            </a:r>
            <a:r>
              <a:rPr lang="en-US" altLang="fr-FR" sz="1800" b="1" dirty="0"/>
              <a:t> </a:t>
            </a:r>
            <a:r>
              <a:rPr lang="en-US" altLang="fr-FR" sz="1800" b="1" dirty="0" err="1"/>
              <a:t>deutliche</a:t>
            </a:r>
            <a:r>
              <a:rPr lang="en-US" altLang="fr-FR" sz="1800" b="1" dirty="0"/>
              <a:t> </a:t>
            </a:r>
            <a:r>
              <a:rPr lang="en-US" altLang="fr-FR" sz="1800" b="1" dirty="0" err="1"/>
              <a:t>Willenserklärung</a:t>
            </a:r>
            <a:r>
              <a:rPr lang="en-US" altLang="fr-FR" sz="1800" b="1" dirty="0"/>
              <a:t> der </a:t>
            </a:r>
            <a:r>
              <a:rPr lang="en-US" altLang="fr-FR" sz="1800" b="1" dirty="0" err="1"/>
              <a:t>Bundesrepublik</a:t>
            </a:r>
            <a:r>
              <a:rPr lang="en-US" altLang="fr-FR" sz="1800" b="1" dirty="0"/>
              <a:t> </a:t>
            </a:r>
            <a:r>
              <a:rPr lang="en-US" altLang="fr-FR" sz="1800" b="1" dirty="0" err="1"/>
              <a:t>zum</a:t>
            </a:r>
            <a:r>
              <a:rPr lang="en-US" altLang="fr-FR" sz="1800" b="1" dirty="0"/>
              <a:t> Schutz der Kinder </a:t>
            </a:r>
            <a:r>
              <a:rPr lang="en-US" altLang="fr-FR" sz="1800" b="1" dirty="0" err="1"/>
              <a:t>vor</a:t>
            </a:r>
            <a:r>
              <a:rPr lang="en-US" altLang="fr-FR" sz="1800" b="1" dirty="0"/>
              <a:t> </a:t>
            </a:r>
            <a:r>
              <a:rPr lang="en-US" altLang="fr-FR" sz="1800" b="1" dirty="0" err="1"/>
              <a:t>sexueller</a:t>
            </a:r>
            <a:r>
              <a:rPr lang="en-US" altLang="fr-FR" sz="1800" b="1" dirty="0"/>
              <a:t> </a:t>
            </a:r>
            <a:r>
              <a:rPr lang="en-US" altLang="fr-FR" sz="1800" b="1" dirty="0" err="1"/>
              <a:t>Ausbeutung</a:t>
            </a:r>
            <a:r>
              <a:rPr lang="en-US" altLang="fr-FR" sz="1800" b="1" dirty="0"/>
              <a:t> </a:t>
            </a:r>
            <a:r>
              <a:rPr lang="en-US" altLang="fr-FR" sz="1800" b="1" dirty="0" err="1"/>
              <a:t>oder</a:t>
            </a:r>
            <a:r>
              <a:rPr lang="en-US" altLang="fr-FR" sz="1800" b="1" dirty="0"/>
              <a:t> </a:t>
            </a:r>
            <a:r>
              <a:rPr lang="en-US" altLang="fr-FR" sz="1800" b="1" dirty="0" err="1"/>
              <a:t>Missbrauch</a:t>
            </a:r>
            <a:r>
              <a:rPr lang="en-US" altLang="fr-FR" sz="1800" b="1" dirty="0"/>
              <a:t> und das </a:t>
            </a:r>
            <a:r>
              <a:rPr lang="en-US" altLang="fr-FR" sz="1800" b="1" dirty="0" err="1"/>
              <a:t>räumlich</a:t>
            </a:r>
            <a:r>
              <a:rPr lang="en-US" altLang="fr-FR" sz="1800" b="1" dirty="0"/>
              <a:t> </a:t>
            </a:r>
            <a:r>
              <a:rPr lang="en-US" altLang="fr-FR" sz="1800" b="1" dirty="0" err="1"/>
              <a:t>gesehen</a:t>
            </a:r>
            <a:r>
              <a:rPr lang="en-US" altLang="fr-FR" sz="1800" b="1" dirty="0"/>
              <a:t> </a:t>
            </a:r>
            <a:r>
              <a:rPr lang="en-US" altLang="fr-FR" sz="1800" b="1" dirty="0" err="1"/>
              <a:t>weltweit</a:t>
            </a:r>
            <a:r>
              <a:rPr lang="en-US" altLang="fr-FR" sz="1800" b="1" dirty="0"/>
              <a:t>.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endParaRPr lang="en-US" altLang="fr-FR" sz="1800" b="1" dirty="0"/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US" altLang="fr-FR" sz="1800" b="1" dirty="0" err="1"/>
              <a:t>Netz</a:t>
            </a:r>
            <a:r>
              <a:rPr lang="en-US" altLang="fr-FR" sz="1800" b="1" dirty="0"/>
              <a:t> des </a:t>
            </a:r>
            <a:r>
              <a:rPr lang="en-US" altLang="fr-FR" sz="1800" b="1" dirty="0" err="1"/>
              <a:t>Exterritorialprinzips</a:t>
            </a:r>
            <a:r>
              <a:rPr lang="en-US" altLang="fr-FR" sz="1800" b="1" dirty="0"/>
              <a:t>, </a:t>
            </a:r>
            <a:r>
              <a:rPr lang="en-US" altLang="fr-FR" sz="1800" b="1" dirty="0" err="1"/>
              <a:t>damit</a:t>
            </a:r>
            <a:r>
              <a:rPr lang="en-US" altLang="fr-FR" sz="1800" b="1" dirty="0"/>
              <a:t> </a:t>
            </a:r>
            <a:r>
              <a:rPr lang="en-US" altLang="fr-FR" sz="1800" b="1" dirty="0" err="1"/>
              <a:t>sollen</a:t>
            </a:r>
            <a:r>
              <a:rPr lang="en-US" altLang="fr-FR" sz="1800" b="1" dirty="0"/>
              <a:t> </a:t>
            </a:r>
            <a:r>
              <a:rPr lang="en-US" altLang="fr-FR" sz="1800" b="1" dirty="0" err="1"/>
              <a:t>reisende</a:t>
            </a:r>
            <a:r>
              <a:rPr lang="en-US" altLang="fr-FR" sz="1800" b="1" dirty="0"/>
              <a:t> </a:t>
            </a:r>
            <a:r>
              <a:rPr lang="en-US" altLang="fr-FR" sz="1800" b="1" dirty="0" err="1"/>
              <a:t>Sexualstraftäter</a:t>
            </a:r>
            <a:r>
              <a:rPr lang="en-US" altLang="fr-FR" sz="1800" b="1" dirty="0"/>
              <a:t> </a:t>
            </a:r>
            <a:r>
              <a:rPr lang="en-US" altLang="fr-FR" sz="1800" b="1" dirty="0" err="1"/>
              <a:t>unabhängig</a:t>
            </a:r>
            <a:r>
              <a:rPr lang="en-US" altLang="fr-FR" sz="1800" b="1" dirty="0"/>
              <a:t> </a:t>
            </a:r>
            <a:r>
              <a:rPr lang="en-US" altLang="fr-FR" sz="1800" b="1" dirty="0" err="1"/>
              <a:t>vom</a:t>
            </a:r>
            <a:r>
              <a:rPr lang="en-US" altLang="fr-FR" sz="1800" b="1" dirty="0"/>
              <a:t> </a:t>
            </a:r>
            <a:r>
              <a:rPr lang="en-US" altLang="fr-FR" sz="1800" b="1" dirty="0" err="1"/>
              <a:t>Zweck</a:t>
            </a:r>
            <a:r>
              <a:rPr lang="en-US" altLang="fr-FR" sz="1800" b="1" dirty="0"/>
              <a:t> </a:t>
            </a:r>
            <a:r>
              <a:rPr lang="en-US" altLang="fr-FR" sz="1800" b="1" dirty="0" err="1"/>
              <a:t>ihrer</a:t>
            </a:r>
            <a:r>
              <a:rPr lang="en-US" altLang="fr-FR" sz="1800" b="1" dirty="0"/>
              <a:t> </a:t>
            </a:r>
            <a:r>
              <a:rPr lang="en-US" altLang="fr-FR" sz="1800" b="1" dirty="0" err="1"/>
              <a:t>Reise</a:t>
            </a:r>
            <a:r>
              <a:rPr lang="en-US" altLang="fr-FR" sz="1800" b="1" dirty="0"/>
              <a:t> </a:t>
            </a:r>
            <a:r>
              <a:rPr lang="en-US" altLang="fr-FR" sz="1800" b="1" dirty="0" err="1"/>
              <a:t>strafrechtlich</a:t>
            </a:r>
            <a:r>
              <a:rPr lang="en-US" altLang="fr-FR" sz="1800" b="1" dirty="0"/>
              <a:t> </a:t>
            </a:r>
            <a:r>
              <a:rPr lang="en-US" altLang="fr-FR" sz="1800" b="1" dirty="0" err="1"/>
              <a:t>zur</a:t>
            </a:r>
            <a:r>
              <a:rPr lang="en-US" altLang="fr-FR" sz="1800" b="1" dirty="0"/>
              <a:t> </a:t>
            </a:r>
            <a:r>
              <a:rPr lang="en-US" altLang="fr-FR" sz="1800" b="1" dirty="0" err="1"/>
              <a:t>Verantwortung</a:t>
            </a:r>
            <a:r>
              <a:rPr lang="en-US" altLang="fr-FR" sz="1800" b="1" dirty="0"/>
              <a:t> </a:t>
            </a:r>
            <a:r>
              <a:rPr lang="en-US" altLang="fr-FR" sz="1800" b="1" dirty="0" err="1"/>
              <a:t>gezogen</a:t>
            </a:r>
            <a:r>
              <a:rPr lang="en-US" altLang="fr-FR" sz="1800" b="1" dirty="0"/>
              <a:t> </a:t>
            </a:r>
            <a:r>
              <a:rPr lang="en-US" altLang="fr-FR" sz="1800" b="1" dirty="0" err="1"/>
              <a:t>werden</a:t>
            </a:r>
            <a:r>
              <a:rPr lang="en-US" altLang="fr-FR" sz="1800" b="1" dirty="0"/>
              <a:t>.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endParaRPr lang="en-US" alt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2442374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PlaceHolder 1">
            <a:extLst>
              <a:ext uri="{FF2B5EF4-FFF2-40B4-BE49-F238E27FC236}">
                <a16:creationId xmlns:a16="http://schemas.microsoft.com/office/drawing/2014/main" id="{D5E193AC-FBE6-0408-530A-108D307EA8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23838" y="809625"/>
            <a:ext cx="7194551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1" name="PlaceHolder 2">
            <a:extLst>
              <a:ext uri="{FF2B5EF4-FFF2-40B4-BE49-F238E27FC236}">
                <a16:creationId xmlns:a16="http://schemas.microsoft.com/office/drawing/2014/main" id="{97373227-8976-9F22-8F08-E997EB021D28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74688" y="5127625"/>
            <a:ext cx="5395912" cy="4857750"/>
          </a:xfrm>
        </p:spPr>
        <p:txBody>
          <a:bodyPr lIns="0" tIns="0" rIns="0" bIns="0"/>
          <a:lstStyle/>
          <a:p>
            <a:pPr marL="216000" indent="-215640">
              <a:defRPr/>
            </a:pPr>
            <a:r>
              <a:rPr lang="de-DE" sz="2000" b="1" spc="-1">
                <a:latin typeface="Arial"/>
              </a:rPr>
              <a:t> </a:t>
            </a:r>
            <a:endParaRPr lang="de-DE" sz="2000" spc="-1">
              <a:latin typeface="Arial"/>
            </a:endParaRPr>
          </a:p>
        </p:txBody>
      </p:sp>
      <p:sp>
        <p:nvSpPr>
          <p:cNvPr id="1302" name="CustomShape 3">
            <a:extLst>
              <a:ext uri="{FF2B5EF4-FFF2-40B4-BE49-F238E27FC236}">
                <a16:creationId xmlns:a16="http://schemas.microsoft.com/office/drawing/2014/main" id="{23A77CC4-8E0D-6701-7D8C-F26ACE3CD074}"/>
              </a:ext>
            </a:extLst>
          </p:cNvPr>
          <p:cNvSpPr/>
          <p:nvPr/>
        </p:nvSpPr>
        <p:spPr>
          <a:xfrm>
            <a:off x="3821113" y="10253663"/>
            <a:ext cx="2922587" cy="539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defRPr/>
            </a:pPr>
            <a:fld id="{B0D883BB-8F01-4533-9974-363EAB796995}" type="slidenum">
              <a:rPr lang="de-DE" sz="1200" spc="-1">
                <a:solidFill>
                  <a:srgbClr val="000000"/>
                </a:solidFill>
              </a:rPr>
              <a:pPr algn="r">
                <a:defRPr/>
              </a:pPr>
              <a:t>19</a:t>
            </a:fld>
            <a:endParaRPr lang="de-DE" sz="1200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AA4461-DF22-4E0A-8751-2F61C0968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A467733-9B5D-479B-84E1-CB7D3F941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3CFE52-1F6F-4528-93AD-B05E023E2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4651-738F-478F-9CEA-5D80F982E623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9D9523-AB6A-4B8F-BB93-BBEFDB523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1E3381-E173-41E7-8BFB-62504DFF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602E-5EF0-4644-8FC9-BDB84ACC7B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486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E33A1-EA22-4823-B990-A3CBFBE84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D4D892-EC6F-4099-B05C-41EAD8C1C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6A506E-275F-4A2A-A949-ED1C3BC77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4651-738F-478F-9CEA-5D80F982E623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EC9EA0-B92F-4EC7-9787-AA43D9074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240823-3E4A-43D0-A3DE-A2314B72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602E-5EF0-4644-8FC9-BDB84ACC7B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094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F329730-F345-421E-9CE7-F9D523CB0E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E29D00E-C105-49F5-9CE5-5FC14EA98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015487-F1B0-43A5-B195-097CC0579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4651-738F-478F-9CEA-5D80F982E623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F223A0-0A4C-496C-A87D-42D090DD4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E1731D-E9AE-4B55-8DB3-39711C50E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602E-5EF0-4644-8FC9-BDB84ACC7B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428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6440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83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3711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65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0195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1301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8875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70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E915B-1122-41CB-993B-886D82282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5B7CB7-75FF-4D03-A313-B6702F629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6E9C7E-3BB3-4539-AE84-52B8348F6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4651-738F-478F-9CEA-5D80F982E623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33E5B2-5542-4706-BDC5-94E186EA9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85E116-F241-4111-A1CB-6879C38B5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602E-5EF0-4644-8FC9-BDB84ACC7B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652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5997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4833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0799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k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12"/>
            <a:ext cx="5814643" cy="48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15384" y="998553"/>
            <a:ext cx="4663016" cy="1228725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Formatvorlagen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1"/>
          </p:nvPr>
        </p:nvSpPr>
        <p:spPr>
          <a:xfrm>
            <a:off x="5666319" y="2786063"/>
            <a:ext cx="5194300" cy="2641600"/>
          </a:xfrm>
        </p:spPr>
        <p:txBody>
          <a:bodyPr/>
          <a:lstStyle/>
          <a:p>
            <a:pPr lvl="0"/>
            <a:endParaRPr lang="de-DE" noProof="0"/>
          </a:p>
        </p:txBody>
      </p:sp>
      <p:pic>
        <p:nvPicPr>
          <p:cNvPr id="6" name="Picture 9" descr="M:\Eigene Dateien\Administration\Vorlagen, Logos\Logos (alle Partner,Geldgeber, ECPAT)\ECPAT International\ECPAT LOGO_RES300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931" y="166688"/>
            <a:ext cx="733184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281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ge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6415103"/>
            <a:ext cx="12192000" cy="504825"/>
          </a:xfrm>
          <a:prstGeom prst="rect">
            <a:avLst/>
          </a:prstGeom>
          <a:solidFill>
            <a:srgbClr val="146B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" name="Textfeld 2"/>
          <p:cNvSpPr txBox="1">
            <a:spLocks noChangeArrowheads="1"/>
          </p:cNvSpPr>
          <p:nvPr userDrawn="1"/>
        </p:nvSpPr>
        <p:spPr bwMode="auto">
          <a:xfrm>
            <a:off x="10437284" y="6489700"/>
            <a:ext cx="142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fld id="{1B4A7BF0-53B5-4FBF-BA2F-B6415BF75C2E}" type="slidenum">
              <a:rPr lang="de-DE" altLang="de-DE" sz="16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de-DE" altLang="de-DE">
              <a:solidFill>
                <a:prstClr val="white"/>
              </a:solidFill>
            </a:endParaRPr>
          </a:p>
        </p:txBody>
      </p:sp>
      <p:sp>
        <p:nvSpPr>
          <p:cNvPr id="4" name="Ellipse 3"/>
          <p:cNvSpPr>
            <a:spLocks noChangeAspect="1"/>
          </p:cNvSpPr>
          <p:nvPr userDrawn="1"/>
        </p:nvSpPr>
        <p:spPr>
          <a:xfrm>
            <a:off x="1375843" y="1703403"/>
            <a:ext cx="2680351" cy="2593975"/>
          </a:xfrm>
          <a:prstGeom prst="ellipse">
            <a:avLst/>
          </a:prstGeom>
          <a:solidFill>
            <a:srgbClr val="146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feld 4"/>
          <p:cNvSpPr txBox="1">
            <a:spLocks noChangeArrowheads="1"/>
          </p:cNvSpPr>
          <p:nvPr userDrawn="1"/>
        </p:nvSpPr>
        <p:spPr bwMode="auto">
          <a:xfrm>
            <a:off x="5619751" y="2538428"/>
            <a:ext cx="5981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altLang="de-DE" sz="5400" b="1">
                <a:solidFill>
                  <a:prstClr val="black"/>
                </a:solidFill>
                <a:latin typeface="Calibri Light" pitchFamily="34" charset="0"/>
              </a:rPr>
              <a:t>Fragen?</a:t>
            </a:r>
          </a:p>
        </p:txBody>
      </p:sp>
    </p:spTree>
    <p:extLst>
      <p:ext uri="{BB962C8B-B14F-4D97-AF65-F5344CB8AC3E}">
        <p14:creationId xmlns:p14="http://schemas.microsoft.com/office/powerpoint/2010/main" val="4123280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10" y="381759"/>
            <a:ext cx="9846431" cy="57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altLang="de-DE" dirty="0"/>
              <a:t>Mastertitelformat 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591410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 noChangeArrowheads="1"/>
          </p:cNvSpPr>
          <p:nvPr userDrawn="1"/>
        </p:nvSpPr>
        <p:spPr bwMode="auto">
          <a:xfrm>
            <a:off x="838200" y="390525"/>
            <a:ext cx="9846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46B4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6B42"/>
                </a:solidFill>
                <a:latin typeface="Calibri Light" panose="020F0302020204030204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6B42"/>
                </a:solidFill>
                <a:latin typeface="Calibri Light" panose="020F0302020204030204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6B42"/>
                </a:solidFill>
                <a:latin typeface="Calibri Light" panose="020F0302020204030204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6B42"/>
                </a:solidFill>
                <a:latin typeface="Calibri Light" panose="020F030202020403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6B42"/>
                </a:solidFill>
                <a:latin typeface="Calibri Light" panose="020F030202020403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6B42"/>
                </a:solidFill>
                <a:latin typeface="Calibri Light" panose="020F030202020403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6B42"/>
                </a:solidFill>
                <a:latin typeface="Calibri Light" panose="020F030202020403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6B42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de-DE" altLang="de-DE" sz="3200" dirty="0"/>
              <a:t>Mastertitelformat</a:t>
            </a:r>
            <a:r>
              <a:rPr lang="de-DE" altLang="de-DE" dirty="0"/>
              <a:t> </a:t>
            </a:r>
            <a:r>
              <a:rPr lang="de-DE" altLang="de-DE" sz="3200" dirty="0"/>
              <a:t>bearbeiten</a:t>
            </a:r>
            <a:endParaRPr lang="en-US" altLang="de-DE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217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51447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71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96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lieder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13"/>
            <a:ext cx="12192000" cy="1071563"/>
          </a:xfrm>
          <a:prstGeom prst="rect">
            <a:avLst/>
          </a:prstGeom>
          <a:solidFill>
            <a:srgbClr val="39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594"/>
          </a:xfrm>
        </p:spPr>
        <p:txBody>
          <a:bodyPr wrap="none">
            <a:noAutofit/>
          </a:bodyPr>
          <a:lstStyle>
            <a:lvl1pPr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Technik und Tools in Go-</a:t>
            </a:r>
            <a:r>
              <a:rPr lang="de-DE" dirty="0" err="1"/>
              <a:t>ToWebinar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673" y="1571613"/>
            <a:ext cx="6724659" cy="4525963"/>
          </a:xfrm>
        </p:spPr>
        <p:txBody>
          <a:bodyPr/>
          <a:lstStyle>
            <a:lvl1pPr marL="514350" indent="-514350">
              <a:spcBef>
                <a:spcPts val="0"/>
              </a:spcBef>
              <a:spcAft>
                <a:spcPts val="600"/>
              </a:spcAft>
              <a:buClr>
                <a:srgbClr val="D2003C"/>
              </a:buClr>
              <a:buSzPct val="120000"/>
              <a:buFont typeface="Arial" pitchFamily="34" charset="0"/>
              <a:buChar char="•"/>
              <a:defRPr sz="2400"/>
            </a:lvl1pPr>
            <a:lvl2pPr>
              <a:buClr>
                <a:srgbClr val="808080"/>
              </a:buClr>
              <a:buSzPct val="120000"/>
              <a:buFont typeface="Arial" pitchFamily="34" charset="0"/>
              <a:buChar char="•"/>
              <a:defRPr sz="2400"/>
            </a:lvl2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571464" y="1142985"/>
            <a:ext cx="11049077" cy="85725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Clr>
                <a:srgbClr val="D2003C"/>
              </a:buClr>
              <a:buSzPct val="120000"/>
              <a:buFont typeface="Arial" pitchFamily="34" charset="0"/>
              <a:buNone/>
              <a:defRPr sz="3200"/>
            </a:lvl1pPr>
            <a:lvl2pPr>
              <a:buClr>
                <a:srgbClr val="808080"/>
              </a:buClr>
              <a:buSzPct val="120000"/>
              <a:buFont typeface="Arial" pitchFamily="34" charset="0"/>
              <a:buChar char="•"/>
              <a:defRPr sz="2400"/>
            </a:lvl2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5054C-F0D6-4F79-B763-1421B376F60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2535" y="124631"/>
            <a:ext cx="5857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704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nkerfolie">
  <p:cSld name="1_Ankerfoli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12"/>
            <a:ext cx="5814643" cy="480774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3"/>
          <p:cNvSpPr txBox="1">
            <a:spLocks noGrp="1"/>
          </p:cNvSpPr>
          <p:nvPr>
            <p:ph type="body" idx="1"/>
          </p:nvPr>
        </p:nvSpPr>
        <p:spPr>
          <a:xfrm>
            <a:off x="315384" y="998553"/>
            <a:ext cx="4663016" cy="122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3"/>
          <p:cNvSpPr>
            <a:spLocks noGrp="1"/>
          </p:cNvSpPr>
          <p:nvPr>
            <p:ph type="pic" idx="2"/>
          </p:nvPr>
        </p:nvSpPr>
        <p:spPr>
          <a:xfrm>
            <a:off x="5666319" y="2786063"/>
            <a:ext cx="5194300" cy="2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5" name="Google Shape;75;p103" descr="M:\Eigene Dateien\Administration\Vorlagen, Logos\Logos (alle Partner,Geldgeber, ECPAT)\ECPAT International\ECPAT LOGO_RES3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6931" y="166688"/>
            <a:ext cx="733184" cy="935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90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01AC7-3FD6-4B61-AF1C-A9301EC8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C7F409-05EB-4BB3-B6FD-FDAE0BB07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DA92E6-7B51-4287-BFF7-4DF02F361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4651-738F-478F-9CEA-5D80F982E623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8E6589-D843-49D3-A8F0-5D329C021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D8D5CA-D2B7-4063-9427-214BCDB8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602E-5EF0-4644-8FC9-BDB84ACC7B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185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2B7432AF-DF11-A88A-F6FA-636C5CEF8B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9184" y="643731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8B8342-5DF7-4CD3-A48A-F97CAE226F83}" type="datetime1">
              <a:rPr lang="de-DE"/>
              <a:pPr>
                <a:defRPr/>
              </a:pPr>
              <a:t>06.05.2022</a:t>
            </a:fld>
            <a:endParaRPr lang="de-DE" dirty="0"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A9F7374B-E7E1-4D09-E2FE-C7FB3DDFA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8817" y="6437314"/>
            <a:ext cx="386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ECPAT Schulung - Eberswalde</a:t>
            </a:r>
            <a:endParaRPr lang="de-DE" dirty="0"/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6F4AD2D5-27EA-3D2B-D26C-E7B262E77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9417" y="6432551"/>
            <a:ext cx="2844800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CEA8265-61B6-41C3-B15C-B61B3383A18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005101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Titel und Inhal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2"/>
          <p:cNvSpPr txBox="1">
            <a:spLocks noGrp="1"/>
          </p:cNvSpPr>
          <p:nvPr>
            <p:ph type="dt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2"/>
          <p:cNvSpPr txBox="1">
            <a:spLocks noGrp="1"/>
          </p:cNvSpPr>
          <p:nvPr>
            <p:ph type="ft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2"/>
          <p:cNvSpPr txBox="1">
            <a:spLocks noGrp="1"/>
          </p:cNvSpPr>
          <p:nvPr>
            <p:ph type="sldNum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617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nkerfolie">
  <p:cSld name="Ankerfoli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12"/>
            <a:ext cx="5814643" cy="480774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3"/>
          <p:cNvSpPr txBox="1">
            <a:spLocks noGrp="1"/>
          </p:cNvSpPr>
          <p:nvPr>
            <p:ph type="body" idx="1"/>
          </p:nvPr>
        </p:nvSpPr>
        <p:spPr>
          <a:xfrm>
            <a:off x="315384" y="998553"/>
            <a:ext cx="4663016" cy="122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3"/>
          <p:cNvSpPr>
            <a:spLocks noGrp="1"/>
          </p:cNvSpPr>
          <p:nvPr>
            <p:ph type="pic" idx="2"/>
          </p:nvPr>
        </p:nvSpPr>
        <p:spPr>
          <a:xfrm>
            <a:off x="5666319" y="2786063"/>
            <a:ext cx="5194300" cy="2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5" name="Google Shape;75;p103" descr="M:\Eigene Dateien\Administration\Vorlagen, Logos\Logos (alle Partner,Geldgeber, ECPAT)\ECPAT International\ECPAT LOGO_RES3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6931" y="166688"/>
            <a:ext cx="733184" cy="935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7453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und Inhalt">
  <p:cSld name="1_Titel und Inhal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04"/>
          <p:cNvSpPr txBox="1">
            <a:spLocks noGrp="1"/>
          </p:cNvSpPr>
          <p:nvPr>
            <p:ph type="title"/>
          </p:nvPr>
        </p:nvSpPr>
        <p:spPr>
          <a:xfrm>
            <a:off x="838210" y="381759"/>
            <a:ext cx="9846431" cy="57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46872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ragefolie">
  <p:cSld name="Fragefoli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7"/>
          <p:cNvSpPr/>
          <p:nvPr/>
        </p:nvSpPr>
        <p:spPr>
          <a:xfrm>
            <a:off x="0" y="6415103"/>
            <a:ext cx="12192000" cy="504825"/>
          </a:xfrm>
          <a:prstGeom prst="rect">
            <a:avLst/>
          </a:prstGeom>
          <a:solidFill>
            <a:srgbClr val="146B4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07"/>
          <p:cNvSpPr txBox="1"/>
          <p:nvPr/>
        </p:nvSpPr>
        <p:spPr>
          <a:xfrm>
            <a:off x="10437284" y="6489700"/>
            <a:ext cx="1422400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07"/>
          <p:cNvSpPr/>
          <p:nvPr/>
        </p:nvSpPr>
        <p:spPr>
          <a:xfrm>
            <a:off x="1375843" y="1703403"/>
            <a:ext cx="2680351" cy="2593975"/>
          </a:xfrm>
          <a:prstGeom prst="ellipse">
            <a:avLst/>
          </a:prstGeom>
          <a:solidFill>
            <a:srgbClr val="146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83" name="Google Shape;83;p107"/>
          <p:cNvSpPr txBox="1"/>
          <p:nvPr/>
        </p:nvSpPr>
        <p:spPr>
          <a:xfrm>
            <a:off x="5619751" y="2538428"/>
            <a:ext cx="59817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Fragen?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7462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elfoli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5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" name="Google Shape;92;p115"/>
          <p:cNvSpPr txBox="1">
            <a:spLocks noGrp="1"/>
          </p:cNvSpPr>
          <p:nvPr>
            <p:ph type="dt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5"/>
          <p:cNvSpPr txBox="1">
            <a:spLocks noGrp="1"/>
          </p:cNvSpPr>
          <p:nvPr>
            <p:ph type="ft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5"/>
          <p:cNvSpPr txBox="1">
            <a:spLocks noGrp="1"/>
          </p:cNvSpPr>
          <p:nvPr>
            <p:ph type="sldNum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78353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Abschnitts-&#10;überschrif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6"/>
          <p:cNvSpPr txBox="1"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16"/>
          <p:cNvSpPr txBox="1"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16"/>
          <p:cNvSpPr txBox="1">
            <a:spLocks noGrp="1"/>
          </p:cNvSpPr>
          <p:nvPr>
            <p:ph type="dt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16"/>
          <p:cNvSpPr txBox="1">
            <a:spLocks noGrp="1"/>
          </p:cNvSpPr>
          <p:nvPr>
            <p:ph type="ft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16"/>
          <p:cNvSpPr txBox="1">
            <a:spLocks noGrp="1"/>
          </p:cNvSpPr>
          <p:nvPr>
            <p:ph type="sldNum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9891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Zwei Inhalt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7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17"/>
          <p:cNvSpPr txBox="1">
            <a:spLocks noGrp="1"/>
          </p:cNvSpPr>
          <p:nvPr>
            <p:ph type="dt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17"/>
          <p:cNvSpPr txBox="1">
            <a:spLocks noGrp="1"/>
          </p:cNvSpPr>
          <p:nvPr>
            <p:ph type="ft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17"/>
          <p:cNvSpPr txBox="1">
            <a:spLocks noGrp="1"/>
          </p:cNvSpPr>
          <p:nvPr>
            <p:ph type="sldNum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59695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Vergleich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8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18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118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18"/>
          <p:cNvSpPr txBox="1">
            <a:spLocks noGrp="1"/>
          </p:cNvSpPr>
          <p:nvPr>
            <p:ph type="body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118"/>
          <p:cNvSpPr txBox="1">
            <a:spLocks noGrp="1"/>
          </p:cNvSpPr>
          <p:nvPr>
            <p:ph type="body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18"/>
          <p:cNvSpPr txBox="1">
            <a:spLocks noGrp="1"/>
          </p:cNvSpPr>
          <p:nvPr>
            <p:ph type="dt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18"/>
          <p:cNvSpPr txBox="1">
            <a:spLocks noGrp="1"/>
          </p:cNvSpPr>
          <p:nvPr>
            <p:ph type="ft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18"/>
          <p:cNvSpPr txBox="1">
            <a:spLocks noGrp="1"/>
          </p:cNvSpPr>
          <p:nvPr>
            <p:ph type="sldNum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38999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Le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9"/>
          <p:cNvSpPr txBox="1">
            <a:spLocks noGrp="1"/>
          </p:cNvSpPr>
          <p:nvPr>
            <p:ph type="dt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19"/>
          <p:cNvSpPr txBox="1">
            <a:spLocks noGrp="1"/>
          </p:cNvSpPr>
          <p:nvPr>
            <p:ph type="ft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19"/>
          <p:cNvSpPr txBox="1">
            <a:spLocks noGrp="1"/>
          </p:cNvSpPr>
          <p:nvPr>
            <p:ph type="sldNum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70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4B63D-5C71-47E8-A5EF-6658FDB50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3AB87A-1569-492E-8AD5-90CE1C3BE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0C3C98B-65D9-42EB-A7A1-19368C277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9EBC24-0C6C-499C-8871-F1AAC642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4651-738F-478F-9CEA-5D80F982E623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5AC6014-5F01-4108-9524-EEE982BAC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F122541-E8FA-4A10-872E-A015370FB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602E-5EF0-4644-8FC9-BDB84ACC7B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8171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Inhalt mit Überschrif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20"/>
          <p:cNvSpPr txBox="1">
            <a:spLocks noGrp="1"/>
          </p:cNvSpPr>
          <p:nvPr>
            <p:ph type="body" idx="1"/>
          </p:nvPr>
        </p:nvSpPr>
        <p:spPr>
          <a:xfrm>
            <a:off x="5183188" y="98743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4" name="Google Shape;124;p1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5" name="Google Shape;125;p120"/>
          <p:cNvSpPr txBox="1">
            <a:spLocks noGrp="1"/>
          </p:cNvSpPr>
          <p:nvPr>
            <p:ph type="dt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20"/>
          <p:cNvSpPr txBox="1">
            <a:spLocks noGrp="1"/>
          </p:cNvSpPr>
          <p:nvPr>
            <p:ph type="ft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20"/>
          <p:cNvSpPr txBox="1">
            <a:spLocks noGrp="1"/>
          </p:cNvSpPr>
          <p:nvPr>
            <p:ph type="sldNum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2010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Bild mit Überschrif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21"/>
          <p:cNvSpPr>
            <a:spLocks noGrp="1"/>
          </p:cNvSpPr>
          <p:nvPr>
            <p:ph type="pic" idx="2"/>
          </p:nvPr>
        </p:nvSpPr>
        <p:spPr>
          <a:xfrm>
            <a:off x="5183188" y="98743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1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2" name="Google Shape;132;p121"/>
          <p:cNvSpPr txBox="1">
            <a:spLocks noGrp="1"/>
          </p:cNvSpPr>
          <p:nvPr>
            <p:ph type="dt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21"/>
          <p:cNvSpPr txBox="1">
            <a:spLocks noGrp="1"/>
          </p:cNvSpPr>
          <p:nvPr>
            <p:ph type="ft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21"/>
          <p:cNvSpPr txBox="1">
            <a:spLocks noGrp="1"/>
          </p:cNvSpPr>
          <p:nvPr>
            <p:ph type="sldNum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63788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Titel und vertikaler 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122"/>
          <p:cNvSpPr txBox="1">
            <a:spLocks noGrp="1"/>
          </p:cNvSpPr>
          <p:nvPr>
            <p:ph type="dt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22"/>
          <p:cNvSpPr txBox="1">
            <a:spLocks noGrp="1"/>
          </p:cNvSpPr>
          <p:nvPr>
            <p:ph type="ft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22"/>
          <p:cNvSpPr txBox="1">
            <a:spLocks noGrp="1"/>
          </p:cNvSpPr>
          <p:nvPr>
            <p:ph type="sldNum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06658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kaler Titel und 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3"/>
          <p:cNvSpPr txBox="1">
            <a:spLocks noGrp="1"/>
          </p:cNvSpPr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23"/>
          <p:cNvSpPr txBox="1">
            <a:spLocks noGrp="1"/>
          </p:cNvSpPr>
          <p:nvPr>
            <p:ph type="body" idx="1"/>
          </p:nvPr>
        </p:nvSpPr>
        <p:spPr>
          <a:xfrm rot="5400000">
            <a:off x="1799434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123"/>
          <p:cNvSpPr txBox="1">
            <a:spLocks noGrp="1"/>
          </p:cNvSpPr>
          <p:nvPr>
            <p:ph type="dt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23"/>
          <p:cNvSpPr txBox="1">
            <a:spLocks noGrp="1"/>
          </p:cNvSpPr>
          <p:nvPr>
            <p:ph type="ft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23"/>
          <p:cNvSpPr txBox="1">
            <a:spLocks noGrp="1"/>
          </p:cNvSpPr>
          <p:nvPr>
            <p:ph type="sldNum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659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gleich">
  <p:cSld name="1_Vergleich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4"/>
          <p:cNvSpPr txBox="1"/>
          <p:nvPr/>
        </p:nvSpPr>
        <p:spPr>
          <a:xfrm>
            <a:off x="838200" y="390525"/>
            <a:ext cx="9846733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b="1">
                <a:solidFill>
                  <a:srgbClr val="146B42"/>
                </a:solidFill>
                <a:latin typeface="Calibri"/>
                <a:ea typeface="Calibri"/>
                <a:cs typeface="Calibri"/>
                <a:sym typeface="Calibri"/>
              </a:rPr>
              <a:t>Mastertitelformat</a:t>
            </a:r>
            <a:r>
              <a:rPr lang="de-DE" sz="4400" b="1">
                <a:solidFill>
                  <a:srgbClr val="146B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3200" b="1">
                <a:solidFill>
                  <a:srgbClr val="146B42"/>
                </a:solidFill>
                <a:latin typeface="Calibri"/>
                <a:ea typeface="Calibri"/>
                <a:cs typeface="Calibri"/>
                <a:sym typeface="Calibri"/>
              </a:rPr>
              <a:t>bearbeiten</a:t>
            </a:r>
            <a:endParaRPr sz="3200" b="1">
              <a:solidFill>
                <a:srgbClr val="146B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24"/>
          <p:cNvSpPr txBox="1">
            <a:spLocks noGrp="1"/>
          </p:cNvSpPr>
          <p:nvPr>
            <p:ph type="body" idx="1"/>
          </p:nvPr>
        </p:nvSpPr>
        <p:spPr>
          <a:xfrm>
            <a:off x="839789" y="152173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0" name="Google Shape;150;p124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124"/>
          <p:cNvSpPr txBox="1">
            <a:spLocks noGrp="1"/>
          </p:cNvSpPr>
          <p:nvPr>
            <p:ph type="body" idx="3"/>
          </p:nvPr>
        </p:nvSpPr>
        <p:spPr>
          <a:xfrm>
            <a:off x="6172203" y="1514476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2" name="Google Shape;152;p124"/>
          <p:cNvSpPr txBox="1">
            <a:spLocks noGrp="1"/>
          </p:cNvSpPr>
          <p:nvPr>
            <p:ph type="body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51596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lie">
  <p:cSld name="Foli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71190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iederung 1">
  <p:cSld name="Gliederung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6"/>
          <p:cNvSpPr/>
          <p:nvPr/>
        </p:nvSpPr>
        <p:spPr>
          <a:xfrm>
            <a:off x="0" y="13"/>
            <a:ext cx="12192000" cy="1071563"/>
          </a:xfrm>
          <a:prstGeom prst="rect">
            <a:avLst/>
          </a:prstGeom>
          <a:solidFill>
            <a:srgbClr val="3999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582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26"/>
          <p:cNvSpPr txBox="1">
            <a:spLocks noGrp="1"/>
          </p:cNvSpPr>
          <p:nvPr>
            <p:ph type="body" idx="1"/>
          </p:nvPr>
        </p:nvSpPr>
        <p:spPr>
          <a:xfrm>
            <a:off x="2733673" y="1571613"/>
            <a:ext cx="672465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003C"/>
              </a:buClr>
              <a:buSzPts val="2880"/>
              <a:buFont typeface="Arial"/>
              <a:buChar char="•"/>
              <a:defRPr sz="2400"/>
            </a:lvl1pPr>
            <a:lvl2pPr marL="914400" lvl="1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08080"/>
              </a:buClr>
              <a:buSzPts val="2880"/>
              <a:buFont typeface="Arial"/>
              <a:buChar char="•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126"/>
          <p:cNvSpPr txBox="1">
            <a:spLocks noGrp="1"/>
          </p:cNvSpPr>
          <p:nvPr>
            <p:ph type="body" idx="2"/>
          </p:nvPr>
        </p:nvSpPr>
        <p:spPr>
          <a:xfrm>
            <a:off x="571464" y="1142985"/>
            <a:ext cx="11049077" cy="85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003C"/>
              </a:buClr>
              <a:buSzPts val="3840"/>
              <a:buFont typeface="Arial"/>
              <a:buNone/>
              <a:defRPr sz="3200"/>
            </a:lvl1pPr>
            <a:lvl2pPr marL="914400" lvl="1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08080"/>
              </a:buClr>
              <a:buSzPts val="2880"/>
              <a:buFont typeface="Arial"/>
              <a:buChar char="•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126"/>
          <p:cNvSpPr txBox="1">
            <a:spLocks noGrp="1"/>
          </p:cNvSpPr>
          <p:nvPr>
            <p:ph type="sldNum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61" name="Google Shape;161;p1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2535" y="124631"/>
            <a:ext cx="585788" cy="822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7120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Nur Titel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0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0"/>
          <p:cNvSpPr txBox="1">
            <a:spLocks noGrp="1"/>
          </p:cNvSpPr>
          <p:nvPr>
            <p:ph type="dt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7" name="Google Shape;87;p110"/>
          <p:cNvSpPr txBox="1">
            <a:spLocks noGrp="1"/>
          </p:cNvSpPr>
          <p:nvPr>
            <p:ph type="ft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8" name="Google Shape;88;p110"/>
          <p:cNvSpPr txBox="1">
            <a:spLocks noGrp="1"/>
          </p:cNvSpPr>
          <p:nvPr>
            <p:ph type="sldNum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828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23392B-4DF3-47BE-B4EB-D8C7D9AE7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12EB73-F3F2-4099-861C-4AB38DFD2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4805C0-22D3-4E3A-BFD9-DABCCAAF3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78E3A22-04B1-4655-8E4E-1B34D1511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5E56C5F-5997-465D-B7F8-CF30F63F13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F2E3514-8F66-4526-AFF2-FCAE27A5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4651-738F-478F-9CEA-5D80F982E623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81AA2F9-30C9-43D4-9C6C-AB24DBAB7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7944E0D-7EAD-4916-8B91-BC91D2E0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602E-5EF0-4644-8FC9-BDB84ACC7B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6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655D25-BE4E-4BBD-8E7D-CC99C3658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24B7D2A-EEBE-44F4-ABA8-1FE5B054E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4651-738F-478F-9CEA-5D80F982E623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45C674-116C-4C26-827F-27891482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77936A-D9B0-44D0-B95C-FE6ACB7B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602E-5EF0-4644-8FC9-BDB84ACC7B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331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29D3001-D966-4180-8BAF-0D7E9A143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4651-738F-478F-9CEA-5D80F982E623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EC1792-7577-453E-A196-76B95FC90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18B5BD-0477-4022-B974-9370A97D8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602E-5EF0-4644-8FC9-BDB84ACC7B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74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34AF1-5281-46FC-832F-B28A934CB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6D89D3-C858-4ECB-93ED-FEDEE9C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EB23116-3CB6-4E24-B305-1F97060E9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6F7A9C-489A-435D-A7D6-1B698EC52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4651-738F-478F-9CEA-5D80F982E623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5C1A39-53A7-4B4C-83FA-345C3833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747B217-24D8-4553-9DB1-86CD9646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602E-5EF0-4644-8FC9-BDB84ACC7B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157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7BB1F2-CB62-4543-88D6-827BEED6F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341FC2E-38AA-4D25-AC29-793F038394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CA8BE2-D3CF-453A-94C2-BB2AEE506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522C358-2955-4AF9-A5AC-630A0034D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4651-738F-478F-9CEA-5D80F982E623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D90C61-76C0-4BB7-84CA-C02D9153B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59328C-DD71-4C8A-B73E-DB2F000BD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602E-5EF0-4644-8FC9-BDB84ACC7B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16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C59313D-EEDC-4852-9859-AFF7F690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6E9CA2-4E64-4DCD-8DB7-06422F77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0C909D-C010-42E5-A0E5-56D26FA4E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4651-738F-478F-9CEA-5D80F982E623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E1C5A4-8837-4B37-B28E-9149AFD7D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A5214E-87CD-40BC-B0F6-1DAAE1705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C602E-5EF0-4644-8FC9-BDB84ACC7B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51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6415103"/>
            <a:ext cx="12192000" cy="504825"/>
          </a:xfrm>
          <a:prstGeom prst="rect">
            <a:avLst/>
          </a:prstGeom>
          <a:solidFill>
            <a:srgbClr val="146B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251885" y="969963"/>
            <a:ext cx="10574867" cy="0"/>
          </a:xfrm>
          <a:prstGeom prst="line">
            <a:avLst/>
          </a:prstGeom>
          <a:ln w="19050">
            <a:solidFill>
              <a:srgbClr val="146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 descr="M:\Eigene Dateien\Administration\Vorlagen, Logos\Logos (alle Partner,Geldgeber, ECPAT)\ECPAT International\ECPAT LOGO_RES300.jpg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931" y="166688"/>
            <a:ext cx="733184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2"/>
          <p:cNvSpPr txBox="1">
            <a:spLocks noChangeArrowheads="1"/>
          </p:cNvSpPr>
          <p:nvPr userDrawn="1"/>
        </p:nvSpPr>
        <p:spPr bwMode="auto">
          <a:xfrm>
            <a:off x="10437284" y="6489700"/>
            <a:ext cx="142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fld id="{2271354C-7245-4F77-981D-EE96B9D5F6C0}" type="slidenum">
              <a:rPr lang="de-DE" altLang="de-DE" sz="16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de-DE" alt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4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9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1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0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01"/>
          <p:cNvSpPr txBox="1">
            <a:spLocks noGrp="1"/>
          </p:cNvSpPr>
          <p:nvPr>
            <p:ph type="dt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01"/>
          <p:cNvSpPr txBox="1">
            <a:spLocks noGrp="1"/>
          </p:cNvSpPr>
          <p:nvPr>
            <p:ph type="ft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1"/>
          <p:cNvSpPr txBox="1">
            <a:spLocks noGrp="1"/>
          </p:cNvSpPr>
          <p:nvPr>
            <p:ph type="sldNum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61" name="Google Shape;61;p101"/>
          <p:cNvSpPr/>
          <p:nvPr/>
        </p:nvSpPr>
        <p:spPr>
          <a:xfrm>
            <a:off x="0" y="6415103"/>
            <a:ext cx="12192000" cy="504825"/>
          </a:xfrm>
          <a:prstGeom prst="rect">
            <a:avLst/>
          </a:prstGeom>
          <a:solidFill>
            <a:srgbClr val="146B4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" name="Google Shape;62;p101"/>
          <p:cNvCxnSpPr/>
          <p:nvPr/>
        </p:nvCxnSpPr>
        <p:spPr>
          <a:xfrm>
            <a:off x="251885" y="969963"/>
            <a:ext cx="10574867" cy="0"/>
          </a:xfrm>
          <a:prstGeom prst="straightConnector1">
            <a:avLst/>
          </a:prstGeom>
          <a:noFill/>
          <a:ln w="19050" cap="flat" cmpd="sng">
            <a:solidFill>
              <a:srgbClr val="146B4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3" name="Google Shape;63;p101" descr="M:\Eigene Dateien\Administration\Vorlagen, Logos\Logos (alle Partner,Geldgeber, ECPAT)\ECPAT International\ECPAT LOGO_RES300.jp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1206931" y="166688"/>
            <a:ext cx="733184" cy="93503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1"/>
          <p:cNvSpPr txBox="1"/>
          <p:nvPr/>
        </p:nvSpPr>
        <p:spPr>
          <a:xfrm>
            <a:off x="10437284" y="6489700"/>
            <a:ext cx="1422400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51526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884D6-8B36-41F8-AF08-50E37394EF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Tätertypen und Gesetzgebung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F07E16-A996-4DD2-B3DE-BB0C330370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704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191466D-06E7-4505-8214-656E00CDD09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de-DE" sz="3200" b="1" dirty="0">
                <a:solidFill>
                  <a:srgbClr val="146B42"/>
                </a:solidFill>
              </a:rPr>
              <a:t>Die deutsche Gesetzgebung</a:t>
            </a:r>
          </a:p>
        </p:txBody>
      </p:sp>
      <p:sp>
        <p:nvSpPr>
          <p:cNvPr id="3" name="CustomShape 1"/>
          <p:cNvSpPr/>
          <p:nvPr/>
        </p:nvSpPr>
        <p:spPr>
          <a:xfrm>
            <a:off x="4648201" y="1092468"/>
            <a:ext cx="7228113" cy="94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Straftaten gegen die sexuelle Selbstbestimmung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§§ 174 – 184f StGB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ustomShape 4"/>
          <p:cNvSpPr/>
          <p:nvPr/>
        </p:nvSpPr>
        <p:spPr>
          <a:xfrm>
            <a:off x="3858985" y="2065179"/>
            <a:ext cx="8131628" cy="402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§ 174 StGB	Sexueller Missbrauch von Schutzbefohlenen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§ 176 StGB	Sexueller Missbrauch von Kindern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(FHS: 6 Monate – 10 Jahre, Verjährung beginnt mit dem 30 			Lebensjahr des Opfer und endet nach 10 Jahren)</a:t>
            </a:r>
            <a:endParaRPr kumimoji="0" lang="de-DE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§ 176a StGB	Schwerer sexueller Missbrauch von Kindern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(FHS: nicht unter 1 Jahr, Verjährung beginnt mit dem 30 			Lebensjahr des Opfer und endet nach 20 Jahren)</a:t>
            </a:r>
            <a:endParaRPr kumimoji="0" lang="de-DE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§ 176b StGB	Sexueller Missbrauch von Kindern mit Todesfolge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§ 184b,c StGB	Verbreitung, Erwerb und Besitz Kinderpornografischer 		Schriften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§  184e StGB	Kinderpornografische Live-Darbietungen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2" y="1403131"/>
            <a:ext cx="3329969" cy="47482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1707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5"/>
          <p:cNvGraphicFramePr>
            <a:graphicFrameLocks noGrp="1"/>
          </p:cNvGraphicFramePr>
          <p:nvPr>
            <p:ph idx="1"/>
            <p:extLst/>
          </p:nvPr>
        </p:nvGraphicFramePr>
        <p:xfrm>
          <a:off x="865412" y="106887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0191466D-06E7-4505-8214-656E00CDD09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de-DE" sz="3200" b="1" dirty="0">
                <a:solidFill>
                  <a:srgbClr val="146B42"/>
                </a:solidFill>
              </a:rPr>
              <a:t>„Definitionen (sexuelle Ausbeutung) im Recht für den Alltag“</a:t>
            </a:r>
          </a:p>
        </p:txBody>
      </p:sp>
      <p:sp>
        <p:nvSpPr>
          <p:cNvPr id="7" name="Rechteck 6"/>
          <p:cNvSpPr/>
          <p:nvPr/>
        </p:nvSpPr>
        <p:spPr>
          <a:xfrm>
            <a:off x="263693" y="5431027"/>
            <a:ext cx="1171903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„Sexueller Missbrauch liegt immer dann vor, wenn ein Erwachsener sich einem Kind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der Absicht nähert, sich sexuell zu erregen oder zu befriedigen“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(Steinhage 1992)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102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191466D-06E7-4505-8214-656E00CDD09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de-DE" sz="3200" b="1" dirty="0">
                <a:solidFill>
                  <a:srgbClr val="146B42"/>
                </a:solidFill>
              </a:rPr>
              <a:t>Exterritorialprinzip</a:t>
            </a:r>
          </a:p>
        </p:txBody>
      </p:sp>
      <p:pic>
        <p:nvPicPr>
          <p:cNvPr id="3" name="Bild 2" descr="Erde | Physische Übersicht | Erde - Physische Übersicht | Karte 240/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133" y="3061639"/>
            <a:ext cx="4726006" cy="3349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952" y="3077065"/>
            <a:ext cx="2338939" cy="330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55" y="3365830"/>
            <a:ext cx="2272111" cy="303096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851740" y="2278869"/>
            <a:ext cx="33912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Exterritorialprinzip</a:t>
            </a:r>
          </a:p>
        </p:txBody>
      </p:sp>
      <p:sp>
        <p:nvSpPr>
          <p:cNvPr id="8" name="Nach unten gekrümmter Pfeil 7"/>
          <p:cNvSpPr/>
          <p:nvPr/>
        </p:nvSpPr>
        <p:spPr>
          <a:xfrm rot="20806630">
            <a:off x="1794673" y="1323699"/>
            <a:ext cx="7348203" cy="2713382"/>
          </a:xfrm>
          <a:prstGeom prst="curvedDownArrow">
            <a:avLst>
              <a:gd name="adj1" fmla="val 25000"/>
              <a:gd name="adj2" fmla="val 50000"/>
              <a:gd name="adj3" fmla="val 2485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702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191466D-06E7-4505-8214-656E00CDD09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de-DE" sz="3200" b="1" dirty="0">
                <a:solidFill>
                  <a:srgbClr val="146B42"/>
                </a:solidFill>
              </a:rPr>
              <a:t>Exterritorialprinzip</a:t>
            </a:r>
          </a:p>
        </p:txBody>
      </p:sp>
      <p:sp>
        <p:nvSpPr>
          <p:cNvPr id="5" name="Fußzeilenplatzhalter 3"/>
          <p:cNvSpPr txBox="1">
            <a:spLocks/>
          </p:cNvSpPr>
          <p:nvPr/>
        </p:nvSpPr>
        <p:spPr>
          <a:xfrm>
            <a:off x="283780" y="1373425"/>
            <a:ext cx="11642373" cy="548457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 heimischen Behörden kommt bei der Verfolgung des sexuellen Missbrauchs von Kindern das Exterritorialprinzip zur Hilfe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§ 5 Strafgesetzbuch: Das deutsche Strafrecht gilt, unabhängig vom Recht des Tatortes, für folgende Taten, die im Ausland begangen werden, (…)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Ziffer 8 – Straftaten gegen die sexuelle Selbstbestimmung (…)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BundesbürgerInnen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oder Personen mit Erstwohnsitz in der Bundesrepublik Deutschland können nach deutschen Recht belangt werden, wenn sie sich im Ausland des sexuellen Missbrauchs von Kindern und Jugendlichen strafbar machen.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Sexueller Missbrauch von Kindern seit 1993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Sexueller Missbrauch von Jugendlichen seit 1998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feil nach unten 1"/>
          <p:cNvSpPr/>
          <p:nvPr/>
        </p:nvSpPr>
        <p:spPr>
          <a:xfrm>
            <a:off x="5225143" y="3691175"/>
            <a:ext cx="402771" cy="544287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08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838200" y="1554415"/>
            <a:ext cx="9610237" cy="2448272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de-DE" altLang="fr-FR" b="1" dirty="0">
                <a:solidFill>
                  <a:srgbClr val="333333"/>
                </a:solidFill>
              </a:rPr>
              <a:t>Exterritoriales Strafrecht  </a:t>
            </a:r>
            <a:r>
              <a:rPr lang="de-DE" altLang="fr-FR" dirty="0">
                <a:solidFill>
                  <a:srgbClr val="333333"/>
                </a:solidFill>
              </a:rPr>
              <a:t>(vgl. § 5 Nr. 8 StGB)</a:t>
            </a:r>
            <a:r>
              <a:rPr lang="de-DE" altLang="fr-FR" b="1" dirty="0">
                <a:solidFill>
                  <a:srgbClr val="333333"/>
                </a:solidFill>
              </a:rPr>
              <a:t>: </a:t>
            </a:r>
          </a:p>
          <a:p>
            <a:pPr marL="0" lvl="1" indent="0" algn="ctr">
              <a:buNone/>
            </a:pPr>
            <a:endParaRPr lang="de-DE" altLang="fr-FR" b="1" dirty="0">
              <a:solidFill>
                <a:srgbClr val="333333"/>
              </a:solidFill>
            </a:endParaRPr>
          </a:p>
          <a:p>
            <a:pPr marL="0" lvl="1" indent="0" algn="ctr">
              <a:buNone/>
            </a:pPr>
            <a:r>
              <a:rPr lang="de-DE" altLang="fr-FR" b="1" dirty="0">
                <a:solidFill>
                  <a:srgbClr val="333333"/>
                </a:solidFill>
              </a:rPr>
              <a:t>In Deutschland erfolgt eine Verurteilung im Herkunftsland des Täters, auch wenn das Verbrechen in einem anderen Land begangen worden ist.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072" y="295849"/>
            <a:ext cx="10312923" cy="634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fr-FR" sz="3200" b="1" kern="1200" dirty="0">
                <a:solidFill>
                  <a:srgbClr val="146B4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Sexuelle Ausbeutung von Kindern im Ausland ist ein Straftatbestand</a:t>
            </a:r>
            <a:endParaRPr lang="de-DE" sz="3200" b="1" kern="1200" dirty="0">
              <a:solidFill>
                <a:srgbClr val="146B42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4D0747-27F5-47AE-8BC0-9971B75BA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144" y="3688826"/>
            <a:ext cx="4544505" cy="25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4965"/>
      </p:ext>
    </p:extLst>
  </p:cSld>
  <p:clrMapOvr>
    <a:masterClrMapping/>
  </p:clrMapOvr>
  <p:transition spd="slow" advTm="180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de-DE" sz="3200" b="1" dirty="0">
                <a:solidFill>
                  <a:srgbClr val="146B42"/>
                </a:solidFill>
              </a:rPr>
              <a:t>Weltverbrechen</a:t>
            </a:r>
          </a:p>
        </p:txBody>
      </p:sp>
      <p:sp>
        <p:nvSpPr>
          <p:cNvPr id="5" name="Fußzeilenplatzhalter 3"/>
          <p:cNvSpPr txBox="1">
            <a:spLocks/>
          </p:cNvSpPr>
          <p:nvPr/>
        </p:nvSpPr>
        <p:spPr>
          <a:xfrm>
            <a:off x="1835407" y="1414466"/>
            <a:ext cx="8424936" cy="374441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42925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42925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Weltverbrechen gem. § 6 Strafgesetzbuch:</a:t>
            </a:r>
          </a:p>
          <a:p>
            <a:pPr marL="542925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2925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Eine Verfolgung ist ohne Berücksichtigung des Rechtes am Tatort und der Nationalität von Täter und Opfer möglich, z. B.:</a:t>
            </a:r>
          </a:p>
          <a:p>
            <a:pPr marL="609600" marR="0" lvl="0" indent="-609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0" marR="0" lvl="3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46B4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Menschenhandel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46B4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0" marR="0" lvl="3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46B4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Herstellung und Verbreitung von Kinderpornografie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925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91466D-06E7-4505-8214-656E00CDD09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de-DE" sz="3200" b="1" dirty="0">
                <a:solidFill>
                  <a:srgbClr val="146B42"/>
                </a:solidFill>
              </a:rPr>
              <a:t>Das Exterritorialprinzip gilt nicht nur in der Bundesrepublik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6060" y="1228462"/>
            <a:ext cx="7554388" cy="552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0263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91466D-06E7-4505-8214-656E00CDD09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de-DE" sz="3200" b="1" dirty="0">
                <a:solidFill>
                  <a:srgbClr val="146B42"/>
                </a:solidFill>
              </a:rPr>
              <a:t>Verbindungsbeamte des Bundeskriminalamtes - BKA</a:t>
            </a:r>
          </a:p>
        </p:txBody>
      </p:sp>
      <p:pic>
        <p:nvPicPr>
          <p:cNvPr id="3" name="Picture 5" descr="C:\Users\Harald\AppData\Local\Microsoft\Windows\Temporary Internet Files\Content.Outlook\0WGUWXCZ\ima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3918" y="1287562"/>
            <a:ext cx="7360982" cy="544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2928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191466D-06E7-4505-8214-656E00CDD09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de-DE" sz="3200" b="1" dirty="0">
                <a:solidFill>
                  <a:srgbClr val="146B42"/>
                </a:solidFill>
              </a:rPr>
              <a:t>Internationale Zusammenarbeit</a:t>
            </a:r>
          </a:p>
        </p:txBody>
      </p:sp>
      <p:pic>
        <p:nvPicPr>
          <p:cNvPr id="3" name="Inhaltsplatzhalter 3">
            <a:extLst>
              <a:ext uri="{FF2B5EF4-FFF2-40B4-BE49-F238E27FC236}">
                <a16:creationId xmlns:a16="http://schemas.microsoft.com/office/drawing/2014/main" id="{4136D967-B6DA-004B-B23A-8AD737DDC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336" y="1181495"/>
            <a:ext cx="6714829" cy="24801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81000" y="3661595"/>
            <a:ext cx="1141911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Der Täter bearbeitete seine eigenen Fotos digital, bevor er das „Missbrauchsmaterial“ online stellte.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Polizei Thailand bat das BKA um Hilfe. Experten des BKA konnten die Fotos rekonstruieren, so dass die Person erkennbar wurde.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Der erste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weltweite Fahndungserfolg unter Einsatz des Internet.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Innerhalb weniger Tage konnte der Täter, ein 32 jähriger Kanadier, identifiziert und in Thailand festgenommen werden.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24243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CustomShape 1">
            <a:extLst>
              <a:ext uri="{FF2B5EF4-FFF2-40B4-BE49-F238E27FC236}">
                <a16:creationId xmlns:a16="http://schemas.microsoft.com/office/drawing/2014/main" id="{D1C53712-CC49-B6EE-EAD8-8E8055BEDCB2}"/>
              </a:ext>
            </a:extLst>
          </p:cNvPr>
          <p:cNvSpPr/>
          <p:nvPr/>
        </p:nvSpPr>
        <p:spPr>
          <a:xfrm>
            <a:off x="2846389" y="161925"/>
            <a:ext cx="6372225" cy="7064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de-DE" sz="3200" b="1" dirty="0">
                <a:solidFill>
                  <a:srgbClr val="146B42"/>
                </a:solidFill>
                <a:latin typeface="+mj-lt"/>
                <a:ea typeface="+mj-ea"/>
                <a:cs typeface="+mj-cs"/>
              </a:rPr>
              <a:t>Viele Fälle – wenig Verurteilungen!</a:t>
            </a:r>
          </a:p>
        </p:txBody>
      </p:sp>
      <p:sp>
        <p:nvSpPr>
          <p:cNvPr id="733" name="CustomShape 2">
            <a:extLst>
              <a:ext uri="{FF2B5EF4-FFF2-40B4-BE49-F238E27FC236}">
                <a16:creationId xmlns:a16="http://schemas.microsoft.com/office/drawing/2014/main" id="{1BFE46EE-0C06-5E96-E1B3-F10146547D17}"/>
              </a:ext>
            </a:extLst>
          </p:cNvPr>
          <p:cNvSpPr/>
          <p:nvPr/>
        </p:nvSpPr>
        <p:spPr>
          <a:xfrm>
            <a:off x="3017838" y="1862139"/>
            <a:ext cx="6172200" cy="35639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4" name="CustomShape 3">
            <a:extLst>
              <a:ext uri="{FF2B5EF4-FFF2-40B4-BE49-F238E27FC236}">
                <a16:creationId xmlns:a16="http://schemas.microsoft.com/office/drawing/2014/main" id="{2CDC89BF-F82E-FBB5-D60F-404BB39D9016}"/>
              </a:ext>
            </a:extLst>
          </p:cNvPr>
          <p:cNvSpPr/>
          <p:nvPr/>
        </p:nvSpPr>
        <p:spPr>
          <a:xfrm>
            <a:off x="2909888" y="1976439"/>
            <a:ext cx="6394450" cy="35639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5477" name="Group 5">
            <a:extLst>
              <a:ext uri="{FF2B5EF4-FFF2-40B4-BE49-F238E27FC236}">
                <a16:creationId xmlns:a16="http://schemas.microsoft.com/office/drawing/2014/main" id="{4595C75A-1392-074C-9ACE-BE089572794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65488" y="1574007"/>
            <a:ext cx="3509962" cy="4140200"/>
            <a:chOff x="431" y="843"/>
            <a:chExt cx="2948" cy="3477"/>
          </a:xfrm>
        </p:grpSpPr>
        <p:sp>
          <p:nvSpPr>
            <p:cNvPr id="105493" name="AutoShape 4">
              <a:extLst>
                <a:ext uri="{FF2B5EF4-FFF2-40B4-BE49-F238E27FC236}">
                  <a16:creationId xmlns:a16="http://schemas.microsoft.com/office/drawing/2014/main" id="{B1B61BCD-2442-C140-F640-B14C8DDDA81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31" y="843"/>
              <a:ext cx="2948" cy="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494" name="Rectangle 6">
              <a:extLst>
                <a:ext uri="{FF2B5EF4-FFF2-40B4-BE49-F238E27FC236}">
                  <a16:creationId xmlns:a16="http://schemas.microsoft.com/office/drawing/2014/main" id="{C7741D12-99F5-482F-F003-799C50777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843"/>
              <a:ext cx="2948" cy="347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rgbClr val="146B4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lr>
                  <a:srgbClr val="146B4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rgbClr val="146B4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de-DE" altLang="de-DE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5495" name="Rectangle 7">
              <a:extLst>
                <a:ext uri="{FF2B5EF4-FFF2-40B4-BE49-F238E27FC236}">
                  <a16:creationId xmlns:a16="http://schemas.microsoft.com/office/drawing/2014/main" id="{47C33E3E-A26B-932F-C801-1374F0702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952"/>
              <a:ext cx="2730" cy="3257"/>
            </a:xfrm>
            <a:prstGeom prst="rect">
              <a:avLst/>
            </a:prstGeom>
            <a:solidFill>
              <a:srgbClr val="006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rgbClr val="146B4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lr>
                  <a:srgbClr val="146B4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rgbClr val="146B4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de-DE" altLang="de-DE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5496" name="Freeform 8">
              <a:extLst>
                <a:ext uri="{FF2B5EF4-FFF2-40B4-BE49-F238E27FC236}">
                  <a16:creationId xmlns:a16="http://schemas.microsoft.com/office/drawing/2014/main" id="{1B087545-3282-02CC-0EEF-BDD95158F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" y="3159"/>
              <a:ext cx="2730" cy="1050"/>
            </a:xfrm>
            <a:custGeom>
              <a:avLst/>
              <a:gdLst>
                <a:gd name="T0" fmla="*/ 0 w 2730"/>
                <a:gd name="T1" fmla="*/ 1050 h 1050"/>
                <a:gd name="T2" fmla="*/ 2730 w 2730"/>
                <a:gd name="T3" fmla="*/ 290 h 1050"/>
                <a:gd name="T4" fmla="*/ 2667 w 2730"/>
                <a:gd name="T5" fmla="*/ 256 h 1050"/>
                <a:gd name="T6" fmla="*/ 2600 w 2730"/>
                <a:gd name="T7" fmla="*/ 225 h 1050"/>
                <a:gd name="T8" fmla="*/ 2532 w 2730"/>
                <a:gd name="T9" fmla="*/ 195 h 1050"/>
                <a:gd name="T10" fmla="*/ 2458 w 2730"/>
                <a:gd name="T11" fmla="*/ 167 h 1050"/>
                <a:gd name="T12" fmla="*/ 2382 w 2730"/>
                <a:gd name="T13" fmla="*/ 142 h 1050"/>
                <a:gd name="T14" fmla="*/ 2303 w 2730"/>
                <a:gd name="T15" fmla="*/ 117 h 1050"/>
                <a:gd name="T16" fmla="*/ 2222 w 2730"/>
                <a:gd name="T17" fmla="*/ 96 h 1050"/>
                <a:gd name="T18" fmla="*/ 2138 w 2730"/>
                <a:gd name="T19" fmla="*/ 75 h 1050"/>
                <a:gd name="T20" fmla="*/ 2052 w 2730"/>
                <a:gd name="T21" fmla="*/ 59 h 1050"/>
                <a:gd name="T22" fmla="*/ 1964 w 2730"/>
                <a:gd name="T23" fmla="*/ 44 h 1050"/>
                <a:gd name="T24" fmla="*/ 1874 w 2730"/>
                <a:gd name="T25" fmla="*/ 30 h 1050"/>
                <a:gd name="T26" fmla="*/ 1781 w 2730"/>
                <a:gd name="T27" fmla="*/ 19 h 1050"/>
                <a:gd name="T28" fmla="*/ 1688 w 2730"/>
                <a:gd name="T29" fmla="*/ 10 h 1050"/>
                <a:gd name="T30" fmla="*/ 1593 w 2730"/>
                <a:gd name="T31" fmla="*/ 5 h 1050"/>
                <a:gd name="T32" fmla="*/ 1497 w 2730"/>
                <a:gd name="T33" fmla="*/ 1 h 1050"/>
                <a:gd name="T34" fmla="*/ 1398 w 2730"/>
                <a:gd name="T35" fmla="*/ 0 h 1050"/>
                <a:gd name="T36" fmla="*/ 1291 w 2730"/>
                <a:gd name="T37" fmla="*/ 1 h 1050"/>
                <a:gd name="T38" fmla="*/ 1186 w 2730"/>
                <a:gd name="T39" fmla="*/ 5 h 1050"/>
                <a:gd name="T40" fmla="*/ 1082 w 2730"/>
                <a:gd name="T41" fmla="*/ 12 h 1050"/>
                <a:gd name="T42" fmla="*/ 982 w 2730"/>
                <a:gd name="T43" fmla="*/ 22 h 1050"/>
                <a:gd name="T44" fmla="*/ 884 w 2730"/>
                <a:gd name="T45" fmla="*/ 35 h 1050"/>
                <a:gd name="T46" fmla="*/ 787 w 2730"/>
                <a:gd name="T47" fmla="*/ 51 h 1050"/>
                <a:gd name="T48" fmla="*/ 694 w 2730"/>
                <a:gd name="T49" fmla="*/ 68 h 1050"/>
                <a:gd name="T50" fmla="*/ 603 w 2730"/>
                <a:gd name="T51" fmla="*/ 89 h 1050"/>
                <a:gd name="T52" fmla="*/ 515 w 2730"/>
                <a:gd name="T53" fmla="*/ 112 h 1050"/>
                <a:gd name="T54" fmla="*/ 430 w 2730"/>
                <a:gd name="T55" fmla="*/ 137 h 1050"/>
                <a:gd name="T56" fmla="*/ 350 w 2730"/>
                <a:gd name="T57" fmla="*/ 163 h 1050"/>
                <a:gd name="T58" fmla="*/ 272 w 2730"/>
                <a:gd name="T59" fmla="*/ 193 h 1050"/>
                <a:gd name="T60" fmla="*/ 198 w 2730"/>
                <a:gd name="T61" fmla="*/ 223 h 1050"/>
                <a:gd name="T62" fmla="*/ 128 w 2730"/>
                <a:gd name="T63" fmla="*/ 256 h 1050"/>
                <a:gd name="T64" fmla="*/ 61 w 2730"/>
                <a:gd name="T65" fmla="*/ 291 h 1050"/>
                <a:gd name="T66" fmla="*/ 0 w 2730"/>
                <a:gd name="T67" fmla="*/ 328 h 10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30"/>
                <a:gd name="T103" fmla="*/ 0 h 1050"/>
                <a:gd name="T104" fmla="*/ 2730 w 2730"/>
                <a:gd name="T105" fmla="*/ 1050 h 105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30" h="1050">
                  <a:moveTo>
                    <a:pt x="0" y="328"/>
                  </a:moveTo>
                  <a:lnTo>
                    <a:pt x="0" y="1050"/>
                  </a:lnTo>
                  <a:lnTo>
                    <a:pt x="2730" y="1050"/>
                  </a:lnTo>
                  <a:lnTo>
                    <a:pt x="2730" y="290"/>
                  </a:lnTo>
                  <a:lnTo>
                    <a:pt x="2698" y="272"/>
                  </a:lnTo>
                  <a:lnTo>
                    <a:pt x="2667" y="256"/>
                  </a:lnTo>
                  <a:lnTo>
                    <a:pt x="2633" y="240"/>
                  </a:lnTo>
                  <a:lnTo>
                    <a:pt x="2600" y="225"/>
                  </a:lnTo>
                  <a:lnTo>
                    <a:pt x="2567" y="209"/>
                  </a:lnTo>
                  <a:lnTo>
                    <a:pt x="2532" y="195"/>
                  </a:lnTo>
                  <a:lnTo>
                    <a:pt x="2495" y="181"/>
                  </a:lnTo>
                  <a:lnTo>
                    <a:pt x="2458" y="167"/>
                  </a:lnTo>
                  <a:lnTo>
                    <a:pt x="2421" y="154"/>
                  </a:lnTo>
                  <a:lnTo>
                    <a:pt x="2382" y="142"/>
                  </a:lnTo>
                  <a:lnTo>
                    <a:pt x="2344" y="130"/>
                  </a:lnTo>
                  <a:lnTo>
                    <a:pt x="2303" y="117"/>
                  </a:lnTo>
                  <a:lnTo>
                    <a:pt x="2263" y="107"/>
                  </a:lnTo>
                  <a:lnTo>
                    <a:pt x="2222" y="96"/>
                  </a:lnTo>
                  <a:lnTo>
                    <a:pt x="2180" y="86"/>
                  </a:lnTo>
                  <a:lnTo>
                    <a:pt x="2138" y="75"/>
                  </a:lnTo>
                  <a:lnTo>
                    <a:pt x="2096" y="66"/>
                  </a:lnTo>
                  <a:lnTo>
                    <a:pt x="2052" y="59"/>
                  </a:lnTo>
                  <a:lnTo>
                    <a:pt x="2008" y="51"/>
                  </a:lnTo>
                  <a:lnTo>
                    <a:pt x="1964" y="44"/>
                  </a:lnTo>
                  <a:lnTo>
                    <a:pt x="1920" y="37"/>
                  </a:lnTo>
                  <a:lnTo>
                    <a:pt x="1874" y="30"/>
                  </a:lnTo>
                  <a:lnTo>
                    <a:pt x="1829" y="24"/>
                  </a:lnTo>
                  <a:lnTo>
                    <a:pt x="1781" y="19"/>
                  </a:lnTo>
                  <a:lnTo>
                    <a:pt x="1736" y="15"/>
                  </a:lnTo>
                  <a:lnTo>
                    <a:pt x="1688" y="10"/>
                  </a:lnTo>
                  <a:lnTo>
                    <a:pt x="1641" y="7"/>
                  </a:lnTo>
                  <a:lnTo>
                    <a:pt x="1593" y="5"/>
                  </a:lnTo>
                  <a:lnTo>
                    <a:pt x="1544" y="3"/>
                  </a:lnTo>
                  <a:lnTo>
                    <a:pt x="1497" y="1"/>
                  </a:lnTo>
                  <a:lnTo>
                    <a:pt x="1448" y="0"/>
                  </a:lnTo>
                  <a:lnTo>
                    <a:pt x="1398" y="0"/>
                  </a:lnTo>
                  <a:lnTo>
                    <a:pt x="1344" y="0"/>
                  </a:lnTo>
                  <a:lnTo>
                    <a:pt x="1291" y="1"/>
                  </a:lnTo>
                  <a:lnTo>
                    <a:pt x="1239" y="3"/>
                  </a:lnTo>
                  <a:lnTo>
                    <a:pt x="1186" y="5"/>
                  </a:lnTo>
                  <a:lnTo>
                    <a:pt x="1135" y="8"/>
                  </a:lnTo>
                  <a:lnTo>
                    <a:pt x="1082" y="12"/>
                  </a:lnTo>
                  <a:lnTo>
                    <a:pt x="1031" y="17"/>
                  </a:lnTo>
                  <a:lnTo>
                    <a:pt x="982" y="22"/>
                  </a:lnTo>
                  <a:lnTo>
                    <a:pt x="933" y="30"/>
                  </a:lnTo>
                  <a:lnTo>
                    <a:pt x="884" y="35"/>
                  </a:lnTo>
                  <a:lnTo>
                    <a:pt x="834" y="44"/>
                  </a:lnTo>
                  <a:lnTo>
                    <a:pt x="787" y="51"/>
                  </a:lnTo>
                  <a:lnTo>
                    <a:pt x="740" y="59"/>
                  </a:lnTo>
                  <a:lnTo>
                    <a:pt x="694" y="68"/>
                  </a:lnTo>
                  <a:lnTo>
                    <a:pt x="648" y="79"/>
                  </a:lnTo>
                  <a:lnTo>
                    <a:pt x="603" y="89"/>
                  </a:lnTo>
                  <a:lnTo>
                    <a:pt x="559" y="100"/>
                  </a:lnTo>
                  <a:lnTo>
                    <a:pt x="515" y="112"/>
                  </a:lnTo>
                  <a:lnTo>
                    <a:pt x="473" y="124"/>
                  </a:lnTo>
                  <a:lnTo>
                    <a:pt x="430" y="137"/>
                  </a:lnTo>
                  <a:lnTo>
                    <a:pt x="390" y="149"/>
                  </a:lnTo>
                  <a:lnTo>
                    <a:pt x="350" y="163"/>
                  </a:lnTo>
                  <a:lnTo>
                    <a:pt x="311" y="177"/>
                  </a:lnTo>
                  <a:lnTo>
                    <a:pt x="272" y="193"/>
                  </a:lnTo>
                  <a:lnTo>
                    <a:pt x="235" y="207"/>
                  </a:lnTo>
                  <a:lnTo>
                    <a:pt x="198" y="223"/>
                  </a:lnTo>
                  <a:lnTo>
                    <a:pt x="163" y="240"/>
                  </a:lnTo>
                  <a:lnTo>
                    <a:pt x="128" y="256"/>
                  </a:lnTo>
                  <a:lnTo>
                    <a:pt x="95" y="274"/>
                  </a:lnTo>
                  <a:lnTo>
                    <a:pt x="61" y="291"/>
                  </a:lnTo>
                  <a:lnTo>
                    <a:pt x="30" y="309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5B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497" name="Rectangle 9">
              <a:extLst>
                <a:ext uri="{FF2B5EF4-FFF2-40B4-BE49-F238E27FC236}">
                  <a16:creationId xmlns:a16="http://schemas.microsoft.com/office/drawing/2014/main" id="{31EB9B3A-4097-4C10-7331-EFF72AFB7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" y="3459"/>
              <a:ext cx="2388" cy="49"/>
            </a:xfrm>
            <a:prstGeom prst="rect">
              <a:avLst/>
            </a:prstGeom>
            <a:solidFill>
              <a:srgbClr val="006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rgbClr val="146B4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lr>
                  <a:srgbClr val="146B4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rgbClr val="146B4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de-DE" altLang="de-DE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5498" name="Rectangle 10">
              <a:extLst>
                <a:ext uri="{FF2B5EF4-FFF2-40B4-BE49-F238E27FC236}">
                  <a16:creationId xmlns:a16="http://schemas.microsoft.com/office/drawing/2014/main" id="{25D9F407-5F8F-F386-88A8-0F9403A05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6" y="3245"/>
              <a:ext cx="49" cy="964"/>
            </a:xfrm>
            <a:prstGeom prst="rect">
              <a:avLst/>
            </a:prstGeom>
            <a:solidFill>
              <a:srgbClr val="006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rgbClr val="146B4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lr>
                  <a:srgbClr val="146B4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rgbClr val="146B4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de-DE" altLang="de-DE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5499" name="Freeform 11">
              <a:extLst>
                <a:ext uri="{FF2B5EF4-FFF2-40B4-BE49-F238E27FC236}">
                  <a16:creationId xmlns:a16="http://schemas.microsoft.com/office/drawing/2014/main" id="{07F71169-733C-F161-BBCA-812EA85CB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" y="3222"/>
              <a:ext cx="2730" cy="987"/>
            </a:xfrm>
            <a:custGeom>
              <a:avLst/>
              <a:gdLst>
                <a:gd name="T0" fmla="*/ 2156 w 2730"/>
                <a:gd name="T1" fmla="*/ 142 h 987"/>
                <a:gd name="T2" fmla="*/ 2412 w 2730"/>
                <a:gd name="T3" fmla="*/ 221 h 987"/>
                <a:gd name="T4" fmla="*/ 2644 w 2730"/>
                <a:gd name="T5" fmla="*/ 323 h 987"/>
                <a:gd name="T6" fmla="*/ 2662 w 2730"/>
                <a:gd name="T7" fmla="*/ 278 h 987"/>
                <a:gd name="T8" fmla="*/ 2479 w 2730"/>
                <a:gd name="T9" fmla="*/ 195 h 987"/>
                <a:gd name="T10" fmla="*/ 2280 w 2730"/>
                <a:gd name="T11" fmla="*/ 126 h 987"/>
                <a:gd name="T12" fmla="*/ 2069 w 2730"/>
                <a:gd name="T13" fmla="*/ 72 h 987"/>
                <a:gd name="T14" fmla="*/ 1848 w 2730"/>
                <a:gd name="T15" fmla="*/ 32 h 987"/>
                <a:gd name="T16" fmla="*/ 1618 w 2730"/>
                <a:gd name="T17" fmla="*/ 9 h 987"/>
                <a:gd name="T18" fmla="*/ 1381 w 2730"/>
                <a:gd name="T19" fmla="*/ 0 h 987"/>
                <a:gd name="T20" fmla="*/ 1138 w 2730"/>
                <a:gd name="T21" fmla="*/ 9 h 987"/>
                <a:gd name="T22" fmla="*/ 901 w 2730"/>
                <a:gd name="T23" fmla="*/ 33 h 987"/>
                <a:gd name="T24" fmla="*/ 673 w 2730"/>
                <a:gd name="T25" fmla="*/ 75 h 987"/>
                <a:gd name="T26" fmla="*/ 457 w 2730"/>
                <a:gd name="T27" fmla="*/ 133 h 987"/>
                <a:gd name="T28" fmla="*/ 255 w 2730"/>
                <a:gd name="T29" fmla="*/ 205 h 987"/>
                <a:gd name="T30" fmla="*/ 68 w 2730"/>
                <a:gd name="T31" fmla="*/ 293 h 987"/>
                <a:gd name="T32" fmla="*/ 88 w 2730"/>
                <a:gd name="T33" fmla="*/ 339 h 987"/>
                <a:gd name="T34" fmla="*/ 328 w 2730"/>
                <a:gd name="T35" fmla="*/ 230 h 987"/>
                <a:gd name="T36" fmla="*/ 597 w 2730"/>
                <a:gd name="T37" fmla="*/ 144 h 987"/>
                <a:gd name="T38" fmla="*/ 750 w 2730"/>
                <a:gd name="T39" fmla="*/ 126 h 987"/>
                <a:gd name="T40" fmla="*/ 400 w 2730"/>
                <a:gd name="T41" fmla="*/ 343 h 987"/>
                <a:gd name="T42" fmla="*/ 156 w 2730"/>
                <a:gd name="T43" fmla="*/ 636 h 987"/>
                <a:gd name="T44" fmla="*/ 40 w 2730"/>
                <a:gd name="T45" fmla="*/ 987 h 987"/>
                <a:gd name="T46" fmla="*/ 177 w 2730"/>
                <a:gd name="T47" fmla="*/ 697 h 987"/>
                <a:gd name="T48" fmla="*/ 402 w 2730"/>
                <a:gd name="T49" fmla="*/ 406 h 987"/>
                <a:gd name="T50" fmla="*/ 603 w 2730"/>
                <a:gd name="T51" fmla="*/ 256 h 987"/>
                <a:gd name="T52" fmla="*/ 834 w 2730"/>
                <a:gd name="T53" fmla="*/ 144 h 987"/>
                <a:gd name="T54" fmla="*/ 1091 w 2730"/>
                <a:gd name="T55" fmla="*/ 74 h 987"/>
                <a:gd name="T56" fmla="*/ 857 w 2730"/>
                <a:gd name="T57" fmla="*/ 267 h 987"/>
                <a:gd name="T58" fmla="*/ 685 w 2730"/>
                <a:gd name="T59" fmla="*/ 553 h 987"/>
                <a:gd name="T60" fmla="*/ 592 w 2730"/>
                <a:gd name="T61" fmla="*/ 910 h 987"/>
                <a:gd name="T62" fmla="*/ 655 w 2730"/>
                <a:gd name="T63" fmla="*/ 824 h 987"/>
                <a:gd name="T64" fmla="*/ 731 w 2730"/>
                <a:gd name="T65" fmla="*/ 571 h 987"/>
                <a:gd name="T66" fmla="*/ 850 w 2730"/>
                <a:gd name="T67" fmla="*/ 353 h 987"/>
                <a:gd name="T68" fmla="*/ 991 w 2730"/>
                <a:gd name="T69" fmla="*/ 198 h 987"/>
                <a:gd name="T70" fmla="*/ 1123 w 2730"/>
                <a:gd name="T71" fmla="*/ 111 h 987"/>
                <a:gd name="T72" fmla="*/ 1263 w 2730"/>
                <a:gd name="T73" fmla="*/ 60 h 987"/>
                <a:gd name="T74" fmla="*/ 1411 w 2730"/>
                <a:gd name="T75" fmla="*/ 47 h 987"/>
                <a:gd name="T76" fmla="*/ 1556 w 2730"/>
                <a:gd name="T77" fmla="*/ 75 h 987"/>
                <a:gd name="T78" fmla="*/ 1694 w 2730"/>
                <a:gd name="T79" fmla="*/ 142 h 987"/>
                <a:gd name="T80" fmla="*/ 1820 w 2730"/>
                <a:gd name="T81" fmla="*/ 244 h 987"/>
                <a:gd name="T82" fmla="*/ 1966 w 2730"/>
                <a:gd name="T83" fmla="*/ 436 h 987"/>
                <a:gd name="T84" fmla="*/ 2068 w 2730"/>
                <a:gd name="T85" fmla="*/ 669 h 987"/>
                <a:gd name="T86" fmla="*/ 2122 w 2730"/>
                <a:gd name="T87" fmla="*/ 933 h 987"/>
                <a:gd name="T88" fmla="*/ 2156 w 2730"/>
                <a:gd name="T89" fmla="*/ 817 h 987"/>
                <a:gd name="T90" fmla="*/ 2077 w 2730"/>
                <a:gd name="T91" fmla="*/ 553 h 987"/>
                <a:gd name="T92" fmla="*/ 1952 w 2730"/>
                <a:gd name="T93" fmla="*/ 325 h 987"/>
                <a:gd name="T94" fmla="*/ 1813 w 2730"/>
                <a:gd name="T95" fmla="*/ 170 h 987"/>
                <a:gd name="T96" fmla="*/ 1699 w 2730"/>
                <a:gd name="T97" fmla="*/ 88 h 987"/>
                <a:gd name="T98" fmla="*/ 1880 w 2730"/>
                <a:gd name="T99" fmla="*/ 128 h 987"/>
                <a:gd name="T100" fmla="*/ 2117 w 2730"/>
                <a:gd name="T101" fmla="*/ 230 h 987"/>
                <a:gd name="T102" fmla="*/ 2324 w 2730"/>
                <a:gd name="T103" fmla="*/ 372 h 987"/>
                <a:gd name="T104" fmla="*/ 2549 w 2730"/>
                <a:gd name="T105" fmla="*/ 631 h 987"/>
                <a:gd name="T106" fmla="*/ 2674 w 2730"/>
                <a:gd name="T107" fmla="*/ 987 h 987"/>
                <a:gd name="T108" fmla="*/ 2691 w 2730"/>
                <a:gd name="T109" fmla="*/ 829 h 987"/>
                <a:gd name="T110" fmla="*/ 2611 w 2730"/>
                <a:gd name="T111" fmla="*/ 641 h 987"/>
                <a:gd name="T112" fmla="*/ 2491 w 2730"/>
                <a:gd name="T113" fmla="*/ 469 h 987"/>
                <a:gd name="T114" fmla="*/ 2352 w 2730"/>
                <a:gd name="T115" fmla="*/ 332 h 987"/>
                <a:gd name="T116" fmla="*/ 2205 w 2730"/>
                <a:gd name="T117" fmla="*/ 225 h 987"/>
                <a:gd name="T118" fmla="*/ 2041 w 2730"/>
                <a:gd name="T119" fmla="*/ 137 h 98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30"/>
                <a:gd name="T181" fmla="*/ 0 h 987"/>
                <a:gd name="T182" fmla="*/ 2730 w 2730"/>
                <a:gd name="T183" fmla="*/ 987 h 98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30" h="987">
                  <a:moveTo>
                    <a:pt x="1936" y="95"/>
                  </a:moveTo>
                  <a:lnTo>
                    <a:pt x="1992" y="105"/>
                  </a:lnTo>
                  <a:lnTo>
                    <a:pt x="2047" y="116"/>
                  </a:lnTo>
                  <a:lnTo>
                    <a:pt x="2101" y="128"/>
                  </a:lnTo>
                  <a:lnTo>
                    <a:pt x="2156" y="142"/>
                  </a:lnTo>
                  <a:lnTo>
                    <a:pt x="2208" y="156"/>
                  </a:lnTo>
                  <a:lnTo>
                    <a:pt x="2261" y="170"/>
                  </a:lnTo>
                  <a:lnTo>
                    <a:pt x="2312" y="186"/>
                  </a:lnTo>
                  <a:lnTo>
                    <a:pt x="2363" y="204"/>
                  </a:lnTo>
                  <a:lnTo>
                    <a:pt x="2412" y="221"/>
                  </a:lnTo>
                  <a:lnTo>
                    <a:pt x="2460" y="241"/>
                  </a:lnTo>
                  <a:lnTo>
                    <a:pt x="2509" y="260"/>
                  </a:lnTo>
                  <a:lnTo>
                    <a:pt x="2554" y="279"/>
                  </a:lnTo>
                  <a:lnTo>
                    <a:pt x="2600" y="302"/>
                  </a:lnTo>
                  <a:lnTo>
                    <a:pt x="2644" y="323"/>
                  </a:lnTo>
                  <a:lnTo>
                    <a:pt x="2688" y="346"/>
                  </a:lnTo>
                  <a:lnTo>
                    <a:pt x="2730" y="371"/>
                  </a:lnTo>
                  <a:lnTo>
                    <a:pt x="2730" y="314"/>
                  </a:lnTo>
                  <a:lnTo>
                    <a:pt x="2697" y="295"/>
                  </a:lnTo>
                  <a:lnTo>
                    <a:pt x="2662" y="278"/>
                  </a:lnTo>
                  <a:lnTo>
                    <a:pt x="2626" y="260"/>
                  </a:lnTo>
                  <a:lnTo>
                    <a:pt x="2591" y="242"/>
                  </a:lnTo>
                  <a:lnTo>
                    <a:pt x="2554" y="227"/>
                  </a:lnTo>
                  <a:lnTo>
                    <a:pt x="2517" y="211"/>
                  </a:lnTo>
                  <a:lnTo>
                    <a:pt x="2479" y="195"/>
                  </a:lnTo>
                  <a:lnTo>
                    <a:pt x="2440" y="181"/>
                  </a:lnTo>
                  <a:lnTo>
                    <a:pt x="2402" y="165"/>
                  </a:lnTo>
                  <a:lnTo>
                    <a:pt x="2361" y="153"/>
                  </a:lnTo>
                  <a:lnTo>
                    <a:pt x="2321" y="139"/>
                  </a:lnTo>
                  <a:lnTo>
                    <a:pt x="2280" y="126"/>
                  </a:lnTo>
                  <a:lnTo>
                    <a:pt x="2240" y="114"/>
                  </a:lnTo>
                  <a:lnTo>
                    <a:pt x="2198" y="102"/>
                  </a:lnTo>
                  <a:lnTo>
                    <a:pt x="2156" y="91"/>
                  </a:lnTo>
                  <a:lnTo>
                    <a:pt x="2113" y="81"/>
                  </a:lnTo>
                  <a:lnTo>
                    <a:pt x="2069" y="72"/>
                  </a:lnTo>
                  <a:lnTo>
                    <a:pt x="2026" y="63"/>
                  </a:lnTo>
                  <a:lnTo>
                    <a:pt x="1982" y="54"/>
                  </a:lnTo>
                  <a:lnTo>
                    <a:pt x="1938" y="46"/>
                  </a:lnTo>
                  <a:lnTo>
                    <a:pt x="1892" y="39"/>
                  </a:lnTo>
                  <a:lnTo>
                    <a:pt x="1848" y="32"/>
                  </a:lnTo>
                  <a:lnTo>
                    <a:pt x="1802" y="26"/>
                  </a:lnTo>
                  <a:lnTo>
                    <a:pt x="1757" y="21"/>
                  </a:lnTo>
                  <a:lnTo>
                    <a:pt x="1711" y="16"/>
                  </a:lnTo>
                  <a:lnTo>
                    <a:pt x="1664" y="12"/>
                  </a:lnTo>
                  <a:lnTo>
                    <a:pt x="1618" y="9"/>
                  </a:lnTo>
                  <a:lnTo>
                    <a:pt x="1571" y="5"/>
                  </a:lnTo>
                  <a:lnTo>
                    <a:pt x="1523" y="3"/>
                  </a:lnTo>
                  <a:lnTo>
                    <a:pt x="1476" y="2"/>
                  </a:lnTo>
                  <a:lnTo>
                    <a:pt x="1428" y="0"/>
                  </a:lnTo>
                  <a:lnTo>
                    <a:pt x="1381" y="0"/>
                  </a:lnTo>
                  <a:lnTo>
                    <a:pt x="1332" y="0"/>
                  </a:lnTo>
                  <a:lnTo>
                    <a:pt x="1282" y="2"/>
                  </a:lnTo>
                  <a:lnTo>
                    <a:pt x="1235" y="3"/>
                  </a:lnTo>
                  <a:lnTo>
                    <a:pt x="1186" y="5"/>
                  </a:lnTo>
                  <a:lnTo>
                    <a:pt x="1138" y="9"/>
                  </a:lnTo>
                  <a:lnTo>
                    <a:pt x="1089" y="12"/>
                  </a:lnTo>
                  <a:lnTo>
                    <a:pt x="1042" y="17"/>
                  </a:lnTo>
                  <a:lnTo>
                    <a:pt x="994" y="23"/>
                  </a:lnTo>
                  <a:lnTo>
                    <a:pt x="949" y="28"/>
                  </a:lnTo>
                  <a:lnTo>
                    <a:pt x="901" y="33"/>
                  </a:lnTo>
                  <a:lnTo>
                    <a:pt x="856" y="40"/>
                  </a:lnTo>
                  <a:lnTo>
                    <a:pt x="808" y="49"/>
                  </a:lnTo>
                  <a:lnTo>
                    <a:pt x="762" y="58"/>
                  </a:lnTo>
                  <a:lnTo>
                    <a:pt x="718" y="67"/>
                  </a:lnTo>
                  <a:lnTo>
                    <a:pt x="673" y="75"/>
                  </a:lnTo>
                  <a:lnTo>
                    <a:pt x="629" y="86"/>
                  </a:lnTo>
                  <a:lnTo>
                    <a:pt x="585" y="97"/>
                  </a:lnTo>
                  <a:lnTo>
                    <a:pt x="543" y="109"/>
                  </a:lnTo>
                  <a:lnTo>
                    <a:pt x="499" y="121"/>
                  </a:lnTo>
                  <a:lnTo>
                    <a:pt x="457" y="133"/>
                  </a:lnTo>
                  <a:lnTo>
                    <a:pt x="415" y="147"/>
                  </a:lnTo>
                  <a:lnTo>
                    <a:pt x="374" y="162"/>
                  </a:lnTo>
                  <a:lnTo>
                    <a:pt x="334" y="176"/>
                  </a:lnTo>
                  <a:lnTo>
                    <a:pt x="293" y="190"/>
                  </a:lnTo>
                  <a:lnTo>
                    <a:pt x="255" y="205"/>
                  </a:lnTo>
                  <a:lnTo>
                    <a:pt x="216" y="223"/>
                  </a:lnTo>
                  <a:lnTo>
                    <a:pt x="179" y="239"/>
                  </a:lnTo>
                  <a:lnTo>
                    <a:pt x="140" y="256"/>
                  </a:lnTo>
                  <a:lnTo>
                    <a:pt x="105" y="274"/>
                  </a:lnTo>
                  <a:lnTo>
                    <a:pt x="68" y="293"/>
                  </a:lnTo>
                  <a:lnTo>
                    <a:pt x="33" y="313"/>
                  </a:lnTo>
                  <a:lnTo>
                    <a:pt x="0" y="332"/>
                  </a:lnTo>
                  <a:lnTo>
                    <a:pt x="0" y="390"/>
                  </a:lnTo>
                  <a:lnTo>
                    <a:pt x="44" y="364"/>
                  </a:lnTo>
                  <a:lnTo>
                    <a:pt x="88" y="339"/>
                  </a:lnTo>
                  <a:lnTo>
                    <a:pt x="133" y="316"/>
                  </a:lnTo>
                  <a:lnTo>
                    <a:pt x="181" y="293"/>
                  </a:lnTo>
                  <a:lnTo>
                    <a:pt x="228" y="270"/>
                  </a:lnTo>
                  <a:lnTo>
                    <a:pt x="279" y="249"/>
                  </a:lnTo>
                  <a:lnTo>
                    <a:pt x="328" y="230"/>
                  </a:lnTo>
                  <a:lnTo>
                    <a:pt x="381" y="211"/>
                  </a:lnTo>
                  <a:lnTo>
                    <a:pt x="434" y="193"/>
                  </a:lnTo>
                  <a:lnTo>
                    <a:pt x="488" y="176"/>
                  </a:lnTo>
                  <a:lnTo>
                    <a:pt x="543" y="160"/>
                  </a:lnTo>
                  <a:lnTo>
                    <a:pt x="597" y="144"/>
                  </a:lnTo>
                  <a:lnTo>
                    <a:pt x="655" y="130"/>
                  </a:lnTo>
                  <a:lnTo>
                    <a:pt x="711" y="118"/>
                  </a:lnTo>
                  <a:lnTo>
                    <a:pt x="769" y="105"/>
                  </a:lnTo>
                  <a:lnTo>
                    <a:pt x="829" y="95"/>
                  </a:lnTo>
                  <a:lnTo>
                    <a:pt x="750" y="126"/>
                  </a:lnTo>
                  <a:lnTo>
                    <a:pt x="673" y="162"/>
                  </a:lnTo>
                  <a:lnTo>
                    <a:pt x="599" y="202"/>
                  </a:lnTo>
                  <a:lnTo>
                    <a:pt x="530" y="246"/>
                  </a:lnTo>
                  <a:lnTo>
                    <a:pt x="464" y="292"/>
                  </a:lnTo>
                  <a:lnTo>
                    <a:pt x="400" y="343"/>
                  </a:lnTo>
                  <a:lnTo>
                    <a:pt x="343" y="395"/>
                  </a:lnTo>
                  <a:lnTo>
                    <a:pt x="290" y="451"/>
                  </a:lnTo>
                  <a:lnTo>
                    <a:pt x="241" y="511"/>
                  </a:lnTo>
                  <a:lnTo>
                    <a:pt x="195" y="573"/>
                  </a:lnTo>
                  <a:lnTo>
                    <a:pt x="156" y="636"/>
                  </a:lnTo>
                  <a:lnTo>
                    <a:pt x="121" y="703"/>
                  </a:lnTo>
                  <a:lnTo>
                    <a:pt x="93" y="771"/>
                  </a:lnTo>
                  <a:lnTo>
                    <a:pt x="68" y="841"/>
                  </a:lnTo>
                  <a:lnTo>
                    <a:pt x="51" y="914"/>
                  </a:lnTo>
                  <a:lnTo>
                    <a:pt x="40" y="987"/>
                  </a:lnTo>
                  <a:lnTo>
                    <a:pt x="90" y="987"/>
                  </a:lnTo>
                  <a:lnTo>
                    <a:pt x="102" y="914"/>
                  </a:lnTo>
                  <a:lnTo>
                    <a:pt x="119" y="840"/>
                  </a:lnTo>
                  <a:lnTo>
                    <a:pt x="146" y="768"/>
                  </a:lnTo>
                  <a:lnTo>
                    <a:pt x="177" y="697"/>
                  </a:lnTo>
                  <a:lnTo>
                    <a:pt x="214" y="631"/>
                  </a:lnTo>
                  <a:lnTo>
                    <a:pt x="260" y="564"/>
                  </a:lnTo>
                  <a:lnTo>
                    <a:pt x="311" y="501"/>
                  </a:lnTo>
                  <a:lnTo>
                    <a:pt x="367" y="439"/>
                  </a:lnTo>
                  <a:lnTo>
                    <a:pt x="402" y="406"/>
                  </a:lnTo>
                  <a:lnTo>
                    <a:pt x="441" y="372"/>
                  </a:lnTo>
                  <a:lnTo>
                    <a:pt x="480" y="341"/>
                  </a:lnTo>
                  <a:lnTo>
                    <a:pt x="518" y="311"/>
                  </a:lnTo>
                  <a:lnTo>
                    <a:pt x="560" y="283"/>
                  </a:lnTo>
                  <a:lnTo>
                    <a:pt x="603" y="256"/>
                  </a:lnTo>
                  <a:lnTo>
                    <a:pt x="648" y="230"/>
                  </a:lnTo>
                  <a:lnTo>
                    <a:pt x="692" y="205"/>
                  </a:lnTo>
                  <a:lnTo>
                    <a:pt x="740" y="184"/>
                  </a:lnTo>
                  <a:lnTo>
                    <a:pt x="787" y="163"/>
                  </a:lnTo>
                  <a:lnTo>
                    <a:pt x="834" y="144"/>
                  </a:lnTo>
                  <a:lnTo>
                    <a:pt x="885" y="126"/>
                  </a:lnTo>
                  <a:lnTo>
                    <a:pt x="935" y="111"/>
                  </a:lnTo>
                  <a:lnTo>
                    <a:pt x="986" y="97"/>
                  </a:lnTo>
                  <a:lnTo>
                    <a:pt x="1038" y="84"/>
                  </a:lnTo>
                  <a:lnTo>
                    <a:pt x="1091" y="74"/>
                  </a:lnTo>
                  <a:lnTo>
                    <a:pt x="1040" y="104"/>
                  </a:lnTo>
                  <a:lnTo>
                    <a:pt x="991" y="139"/>
                  </a:lnTo>
                  <a:lnTo>
                    <a:pt x="943" y="177"/>
                  </a:lnTo>
                  <a:lnTo>
                    <a:pt x="899" y="220"/>
                  </a:lnTo>
                  <a:lnTo>
                    <a:pt x="857" y="267"/>
                  </a:lnTo>
                  <a:lnTo>
                    <a:pt x="817" y="318"/>
                  </a:lnTo>
                  <a:lnTo>
                    <a:pt x="780" y="372"/>
                  </a:lnTo>
                  <a:lnTo>
                    <a:pt x="745" y="430"/>
                  </a:lnTo>
                  <a:lnTo>
                    <a:pt x="713" y="490"/>
                  </a:lnTo>
                  <a:lnTo>
                    <a:pt x="685" y="553"/>
                  </a:lnTo>
                  <a:lnTo>
                    <a:pt x="659" y="620"/>
                  </a:lnTo>
                  <a:lnTo>
                    <a:pt x="638" y="690"/>
                  </a:lnTo>
                  <a:lnTo>
                    <a:pt x="618" y="761"/>
                  </a:lnTo>
                  <a:lnTo>
                    <a:pt x="604" y="834"/>
                  </a:lnTo>
                  <a:lnTo>
                    <a:pt x="592" y="910"/>
                  </a:lnTo>
                  <a:lnTo>
                    <a:pt x="585" y="987"/>
                  </a:lnTo>
                  <a:lnTo>
                    <a:pt x="634" y="987"/>
                  </a:lnTo>
                  <a:lnTo>
                    <a:pt x="639" y="933"/>
                  </a:lnTo>
                  <a:lnTo>
                    <a:pt x="646" y="878"/>
                  </a:lnTo>
                  <a:lnTo>
                    <a:pt x="655" y="824"/>
                  </a:lnTo>
                  <a:lnTo>
                    <a:pt x="666" y="771"/>
                  </a:lnTo>
                  <a:lnTo>
                    <a:pt x="680" y="720"/>
                  </a:lnTo>
                  <a:lnTo>
                    <a:pt x="694" y="669"/>
                  </a:lnTo>
                  <a:lnTo>
                    <a:pt x="711" y="618"/>
                  </a:lnTo>
                  <a:lnTo>
                    <a:pt x="731" y="571"/>
                  </a:lnTo>
                  <a:lnTo>
                    <a:pt x="750" y="523"/>
                  </a:lnTo>
                  <a:lnTo>
                    <a:pt x="773" y="478"/>
                  </a:lnTo>
                  <a:lnTo>
                    <a:pt x="798" y="436"/>
                  </a:lnTo>
                  <a:lnTo>
                    <a:pt x="822" y="393"/>
                  </a:lnTo>
                  <a:lnTo>
                    <a:pt x="850" y="353"/>
                  </a:lnTo>
                  <a:lnTo>
                    <a:pt x="878" y="314"/>
                  </a:lnTo>
                  <a:lnTo>
                    <a:pt x="910" y="278"/>
                  </a:lnTo>
                  <a:lnTo>
                    <a:pt x="942" y="244"/>
                  </a:lnTo>
                  <a:lnTo>
                    <a:pt x="966" y="221"/>
                  </a:lnTo>
                  <a:lnTo>
                    <a:pt x="991" y="198"/>
                  </a:lnTo>
                  <a:lnTo>
                    <a:pt x="1017" y="179"/>
                  </a:lnTo>
                  <a:lnTo>
                    <a:pt x="1043" y="160"/>
                  </a:lnTo>
                  <a:lnTo>
                    <a:pt x="1070" y="142"/>
                  </a:lnTo>
                  <a:lnTo>
                    <a:pt x="1096" y="125"/>
                  </a:lnTo>
                  <a:lnTo>
                    <a:pt x="1123" y="111"/>
                  </a:lnTo>
                  <a:lnTo>
                    <a:pt x="1151" y="98"/>
                  </a:lnTo>
                  <a:lnTo>
                    <a:pt x="1179" y="86"/>
                  </a:lnTo>
                  <a:lnTo>
                    <a:pt x="1207" y="75"/>
                  </a:lnTo>
                  <a:lnTo>
                    <a:pt x="1235" y="67"/>
                  </a:lnTo>
                  <a:lnTo>
                    <a:pt x="1263" y="60"/>
                  </a:lnTo>
                  <a:lnTo>
                    <a:pt x="1293" y="54"/>
                  </a:lnTo>
                  <a:lnTo>
                    <a:pt x="1321" y="51"/>
                  </a:lnTo>
                  <a:lnTo>
                    <a:pt x="1351" y="47"/>
                  </a:lnTo>
                  <a:lnTo>
                    <a:pt x="1381" y="47"/>
                  </a:lnTo>
                  <a:lnTo>
                    <a:pt x="1411" y="47"/>
                  </a:lnTo>
                  <a:lnTo>
                    <a:pt x="1441" y="51"/>
                  </a:lnTo>
                  <a:lnTo>
                    <a:pt x="1470" y="54"/>
                  </a:lnTo>
                  <a:lnTo>
                    <a:pt x="1499" y="60"/>
                  </a:lnTo>
                  <a:lnTo>
                    <a:pt x="1528" y="67"/>
                  </a:lnTo>
                  <a:lnTo>
                    <a:pt x="1556" y="75"/>
                  </a:lnTo>
                  <a:lnTo>
                    <a:pt x="1585" y="86"/>
                  </a:lnTo>
                  <a:lnTo>
                    <a:pt x="1613" y="98"/>
                  </a:lnTo>
                  <a:lnTo>
                    <a:pt x="1639" y="111"/>
                  </a:lnTo>
                  <a:lnTo>
                    <a:pt x="1667" y="125"/>
                  </a:lnTo>
                  <a:lnTo>
                    <a:pt x="1694" y="142"/>
                  </a:lnTo>
                  <a:lnTo>
                    <a:pt x="1720" y="160"/>
                  </a:lnTo>
                  <a:lnTo>
                    <a:pt x="1746" y="179"/>
                  </a:lnTo>
                  <a:lnTo>
                    <a:pt x="1771" y="198"/>
                  </a:lnTo>
                  <a:lnTo>
                    <a:pt x="1795" y="221"/>
                  </a:lnTo>
                  <a:lnTo>
                    <a:pt x="1820" y="244"/>
                  </a:lnTo>
                  <a:lnTo>
                    <a:pt x="1852" y="278"/>
                  </a:lnTo>
                  <a:lnTo>
                    <a:pt x="1883" y="314"/>
                  </a:lnTo>
                  <a:lnTo>
                    <a:pt x="1911" y="353"/>
                  </a:lnTo>
                  <a:lnTo>
                    <a:pt x="1939" y="393"/>
                  </a:lnTo>
                  <a:lnTo>
                    <a:pt x="1966" y="436"/>
                  </a:lnTo>
                  <a:lnTo>
                    <a:pt x="1989" y="478"/>
                  </a:lnTo>
                  <a:lnTo>
                    <a:pt x="2012" y="523"/>
                  </a:lnTo>
                  <a:lnTo>
                    <a:pt x="2033" y="571"/>
                  </a:lnTo>
                  <a:lnTo>
                    <a:pt x="2052" y="618"/>
                  </a:lnTo>
                  <a:lnTo>
                    <a:pt x="2068" y="669"/>
                  </a:lnTo>
                  <a:lnTo>
                    <a:pt x="2084" y="720"/>
                  </a:lnTo>
                  <a:lnTo>
                    <a:pt x="2096" y="771"/>
                  </a:lnTo>
                  <a:lnTo>
                    <a:pt x="2106" y="824"/>
                  </a:lnTo>
                  <a:lnTo>
                    <a:pt x="2115" y="878"/>
                  </a:lnTo>
                  <a:lnTo>
                    <a:pt x="2122" y="933"/>
                  </a:lnTo>
                  <a:lnTo>
                    <a:pt x="2127" y="987"/>
                  </a:lnTo>
                  <a:lnTo>
                    <a:pt x="2177" y="987"/>
                  </a:lnTo>
                  <a:lnTo>
                    <a:pt x="2171" y="929"/>
                  </a:lnTo>
                  <a:lnTo>
                    <a:pt x="2164" y="873"/>
                  </a:lnTo>
                  <a:lnTo>
                    <a:pt x="2156" y="817"/>
                  </a:lnTo>
                  <a:lnTo>
                    <a:pt x="2143" y="762"/>
                  </a:lnTo>
                  <a:lnTo>
                    <a:pt x="2129" y="708"/>
                  </a:lnTo>
                  <a:lnTo>
                    <a:pt x="2115" y="655"/>
                  </a:lnTo>
                  <a:lnTo>
                    <a:pt x="2096" y="603"/>
                  </a:lnTo>
                  <a:lnTo>
                    <a:pt x="2077" y="553"/>
                  </a:lnTo>
                  <a:lnTo>
                    <a:pt x="2055" y="504"/>
                  </a:lnTo>
                  <a:lnTo>
                    <a:pt x="2033" y="457"/>
                  </a:lnTo>
                  <a:lnTo>
                    <a:pt x="2008" y="411"/>
                  </a:lnTo>
                  <a:lnTo>
                    <a:pt x="1980" y="367"/>
                  </a:lnTo>
                  <a:lnTo>
                    <a:pt x="1952" y="325"/>
                  </a:lnTo>
                  <a:lnTo>
                    <a:pt x="1922" y="285"/>
                  </a:lnTo>
                  <a:lnTo>
                    <a:pt x="1889" y="246"/>
                  </a:lnTo>
                  <a:lnTo>
                    <a:pt x="1855" y="211"/>
                  </a:lnTo>
                  <a:lnTo>
                    <a:pt x="1834" y="190"/>
                  </a:lnTo>
                  <a:lnTo>
                    <a:pt x="1813" y="170"/>
                  </a:lnTo>
                  <a:lnTo>
                    <a:pt x="1790" y="153"/>
                  </a:lnTo>
                  <a:lnTo>
                    <a:pt x="1767" y="135"/>
                  </a:lnTo>
                  <a:lnTo>
                    <a:pt x="1744" y="118"/>
                  </a:lnTo>
                  <a:lnTo>
                    <a:pt x="1722" y="104"/>
                  </a:lnTo>
                  <a:lnTo>
                    <a:pt x="1699" y="88"/>
                  </a:lnTo>
                  <a:lnTo>
                    <a:pt x="1674" y="75"/>
                  </a:lnTo>
                  <a:lnTo>
                    <a:pt x="1727" y="86"/>
                  </a:lnTo>
                  <a:lnTo>
                    <a:pt x="1780" y="98"/>
                  </a:lnTo>
                  <a:lnTo>
                    <a:pt x="1831" y="112"/>
                  </a:lnTo>
                  <a:lnTo>
                    <a:pt x="1880" y="128"/>
                  </a:lnTo>
                  <a:lnTo>
                    <a:pt x="1929" y="146"/>
                  </a:lnTo>
                  <a:lnTo>
                    <a:pt x="1978" y="163"/>
                  </a:lnTo>
                  <a:lnTo>
                    <a:pt x="2026" y="184"/>
                  </a:lnTo>
                  <a:lnTo>
                    <a:pt x="2071" y="207"/>
                  </a:lnTo>
                  <a:lnTo>
                    <a:pt x="2117" y="230"/>
                  </a:lnTo>
                  <a:lnTo>
                    <a:pt x="2161" y="256"/>
                  </a:lnTo>
                  <a:lnTo>
                    <a:pt x="2203" y="283"/>
                  </a:lnTo>
                  <a:lnTo>
                    <a:pt x="2245" y="311"/>
                  </a:lnTo>
                  <a:lnTo>
                    <a:pt x="2286" y="341"/>
                  </a:lnTo>
                  <a:lnTo>
                    <a:pt x="2324" y="372"/>
                  </a:lnTo>
                  <a:lnTo>
                    <a:pt x="2361" y="406"/>
                  </a:lnTo>
                  <a:lnTo>
                    <a:pt x="2396" y="439"/>
                  </a:lnTo>
                  <a:lnTo>
                    <a:pt x="2452" y="501"/>
                  </a:lnTo>
                  <a:lnTo>
                    <a:pt x="2503" y="564"/>
                  </a:lnTo>
                  <a:lnTo>
                    <a:pt x="2549" y="631"/>
                  </a:lnTo>
                  <a:lnTo>
                    <a:pt x="2586" y="697"/>
                  </a:lnTo>
                  <a:lnTo>
                    <a:pt x="2618" y="768"/>
                  </a:lnTo>
                  <a:lnTo>
                    <a:pt x="2644" y="840"/>
                  </a:lnTo>
                  <a:lnTo>
                    <a:pt x="2662" y="914"/>
                  </a:lnTo>
                  <a:lnTo>
                    <a:pt x="2674" y="987"/>
                  </a:lnTo>
                  <a:lnTo>
                    <a:pt x="2723" y="987"/>
                  </a:lnTo>
                  <a:lnTo>
                    <a:pt x="2718" y="947"/>
                  </a:lnTo>
                  <a:lnTo>
                    <a:pt x="2711" y="908"/>
                  </a:lnTo>
                  <a:lnTo>
                    <a:pt x="2702" y="870"/>
                  </a:lnTo>
                  <a:lnTo>
                    <a:pt x="2691" y="829"/>
                  </a:lnTo>
                  <a:lnTo>
                    <a:pt x="2677" y="792"/>
                  </a:lnTo>
                  <a:lnTo>
                    <a:pt x="2663" y="754"/>
                  </a:lnTo>
                  <a:lnTo>
                    <a:pt x="2648" y="715"/>
                  </a:lnTo>
                  <a:lnTo>
                    <a:pt x="2630" y="678"/>
                  </a:lnTo>
                  <a:lnTo>
                    <a:pt x="2611" y="641"/>
                  </a:lnTo>
                  <a:lnTo>
                    <a:pt x="2591" y="606"/>
                  </a:lnTo>
                  <a:lnTo>
                    <a:pt x="2568" y="571"/>
                  </a:lnTo>
                  <a:lnTo>
                    <a:pt x="2544" y="536"/>
                  </a:lnTo>
                  <a:lnTo>
                    <a:pt x="2517" y="502"/>
                  </a:lnTo>
                  <a:lnTo>
                    <a:pt x="2491" y="469"/>
                  </a:lnTo>
                  <a:lnTo>
                    <a:pt x="2461" y="436"/>
                  </a:lnTo>
                  <a:lnTo>
                    <a:pt x="2431" y="404"/>
                  </a:lnTo>
                  <a:lnTo>
                    <a:pt x="2405" y="379"/>
                  </a:lnTo>
                  <a:lnTo>
                    <a:pt x="2379" y="355"/>
                  </a:lnTo>
                  <a:lnTo>
                    <a:pt x="2352" y="332"/>
                  </a:lnTo>
                  <a:lnTo>
                    <a:pt x="2324" y="309"/>
                  </a:lnTo>
                  <a:lnTo>
                    <a:pt x="2294" y="286"/>
                  </a:lnTo>
                  <a:lnTo>
                    <a:pt x="2265" y="265"/>
                  </a:lnTo>
                  <a:lnTo>
                    <a:pt x="2235" y="244"/>
                  </a:lnTo>
                  <a:lnTo>
                    <a:pt x="2205" y="225"/>
                  </a:lnTo>
                  <a:lnTo>
                    <a:pt x="2173" y="205"/>
                  </a:lnTo>
                  <a:lnTo>
                    <a:pt x="2140" y="188"/>
                  </a:lnTo>
                  <a:lnTo>
                    <a:pt x="2108" y="170"/>
                  </a:lnTo>
                  <a:lnTo>
                    <a:pt x="2075" y="155"/>
                  </a:lnTo>
                  <a:lnTo>
                    <a:pt x="2041" y="137"/>
                  </a:lnTo>
                  <a:lnTo>
                    <a:pt x="2006" y="123"/>
                  </a:lnTo>
                  <a:lnTo>
                    <a:pt x="1971" y="109"/>
                  </a:lnTo>
                  <a:lnTo>
                    <a:pt x="1936" y="95"/>
                  </a:lnTo>
                  <a:close/>
                </a:path>
              </a:pathLst>
            </a:custGeom>
            <a:solidFill>
              <a:srgbClr val="006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00" name="Rectangle 12">
              <a:extLst>
                <a:ext uri="{FF2B5EF4-FFF2-40B4-BE49-F238E27FC236}">
                  <a16:creationId xmlns:a16="http://schemas.microsoft.com/office/drawing/2014/main" id="{61668EDD-FF33-8FD5-2292-33EBB2E28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3724"/>
              <a:ext cx="2730" cy="50"/>
            </a:xfrm>
            <a:prstGeom prst="rect">
              <a:avLst/>
            </a:prstGeom>
            <a:solidFill>
              <a:srgbClr val="006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rgbClr val="146B4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lr>
                  <a:srgbClr val="146B4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rgbClr val="146B4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de-DE" altLang="de-DE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5501" name="Freeform 13">
              <a:extLst>
                <a:ext uri="{FF2B5EF4-FFF2-40B4-BE49-F238E27FC236}">
                  <a16:creationId xmlns:a16="http://schemas.microsoft.com/office/drawing/2014/main" id="{1D261F57-7C49-47FC-492C-7ECB5FF65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" y="1635"/>
              <a:ext cx="2619" cy="2277"/>
            </a:xfrm>
            <a:custGeom>
              <a:avLst/>
              <a:gdLst>
                <a:gd name="T0" fmla="*/ 2619 w 2619"/>
                <a:gd name="T1" fmla="*/ 262 h 2277"/>
                <a:gd name="T2" fmla="*/ 2617 w 2619"/>
                <a:gd name="T3" fmla="*/ 243 h 2277"/>
                <a:gd name="T4" fmla="*/ 2582 w 2619"/>
                <a:gd name="T5" fmla="*/ 176 h 2277"/>
                <a:gd name="T6" fmla="*/ 2514 w 2619"/>
                <a:gd name="T7" fmla="*/ 132 h 2277"/>
                <a:gd name="T8" fmla="*/ 2410 w 2619"/>
                <a:gd name="T9" fmla="*/ 97 h 2277"/>
                <a:gd name="T10" fmla="*/ 2280 w 2619"/>
                <a:gd name="T11" fmla="*/ 67 h 2277"/>
                <a:gd name="T12" fmla="*/ 2133 w 2619"/>
                <a:gd name="T13" fmla="*/ 46 h 2277"/>
                <a:gd name="T14" fmla="*/ 1976 w 2619"/>
                <a:gd name="T15" fmla="*/ 28 h 2277"/>
                <a:gd name="T16" fmla="*/ 1818 w 2619"/>
                <a:gd name="T17" fmla="*/ 16 h 2277"/>
                <a:gd name="T18" fmla="*/ 1667 w 2619"/>
                <a:gd name="T19" fmla="*/ 9 h 2277"/>
                <a:gd name="T20" fmla="*/ 1532 w 2619"/>
                <a:gd name="T21" fmla="*/ 4 h 2277"/>
                <a:gd name="T22" fmla="*/ 1419 w 2619"/>
                <a:gd name="T23" fmla="*/ 2 h 2277"/>
                <a:gd name="T24" fmla="*/ 1340 w 2619"/>
                <a:gd name="T25" fmla="*/ 0 h 2277"/>
                <a:gd name="T26" fmla="*/ 1249 w 2619"/>
                <a:gd name="T27" fmla="*/ 0 h 2277"/>
                <a:gd name="T28" fmla="*/ 1066 w 2619"/>
                <a:gd name="T29" fmla="*/ 4 h 2277"/>
                <a:gd name="T30" fmla="*/ 890 w 2619"/>
                <a:gd name="T31" fmla="*/ 11 h 2277"/>
                <a:gd name="T32" fmla="*/ 725 w 2619"/>
                <a:gd name="T33" fmla="*/ 21 h 2277"/>
                <a:gd name="T34" fmla="*/ 571 w 2619"/>
                <a:gd name="T35" fmla="*/ 36 h 2277"/>
                <a:gd name="T36" fmla="*/ 432 w 2619"/>
                <a:gd name="T37" fmla="*/ 53 h 2277"/>
                <a:gd name="T38" fmla="*/ 277 w 2619"/>
                <a:gd name="T39" fmla="*/ 79 h 2277"/>
                <a:gd name="T40" fmla="*/ 158 w 2619"/>
                <a:gd name="T41" fmla="*/ 111 h 2277"/>
                <a:gd name="T42" fmla="*/ 75 w 2619"/>
                <a:gd name="T43" fmla="*/ 148 h 2277"/>
                <a:gd name="T44" fmla="*/ 24 w 2619"/>
                <a:gd name="T45" fmla="*/ 190 h 2277"/>
                <a:gd name="T46" fmla="*/ 1 w 2619"/>
                <a:gd name="T47" fmla="*/ 241 h 2277"/>
                <a:gd name="T48" fmla="*/ 7 w 2619"/>
                <a:gd name="T49" fmla="*/ 301 h 2277"/>
                <a:gd name="T50" fmla="*/ 49 w 2619"/>
                <a:gd name="T51" fmla="*/ 362 h 2277"/>
                <a:gd name="T52" fmla="*/ 205 w 2619"/>
                <a:gd name="T53" fmla="*/ 549 h 2277"/>
                <a:gd name="T54" fmla="*/ 471 w 2619"/>
                <a:gd name="T55" fmla="*/ 868 h 2277"/>
                <a:gd name="T56" fmla="*/ 762 w 2619"/>
                <a:gd name="T57" fmla="*/ 1221 h 2277"/>
                <a:gd name="T58" fmla="*/ 999 w 2619"/>
                <a:gd name="T59" fmla="*/ 1506 h 2277"/>
                <a:gd name="T60" fmla="*/ 1096 w 2619"/>
                <a:gd name="T61" fmla="*/ 1624 h 2277"/>
                <a:gd name="T62" fmla="*/ 1140 w 2619"/>
                <a:gd name="T63" fmla="*/ 2232 h 2277"/>
                <a:gd name="T64" fmla="*/ 1170 w 2619"/>
                <a:gd name="T65" fmla="*/ 2248 h 2277"/>
                <a:gd name="T66" fmla="*/ 1224 w 2619"/>
                <a:gd name="T67" fmla="*/ 2265 h 2277"/>
                <a:gd name="T68" fmla="*/ 1298 w 2619"/>
                <a:gd name="T69" fmla="*/ 2277 h 2277"/>
                <a:gd name="T70" fmla="*/ 1384 w 2619"/>
                <a:gd name="T71" fmla="*/ 2269 h 2277"/>
                <a:gd name="T72" fmla="*/ 1477 w 2619"/>
                <a:gd name="T73" fmla="*/ 2230 h 2277"/>
                <a:gd name="T74" fmla="*/ 1530 w 2619"/>
                <a:gd name="T75" fmla="*/ 1610 h 2277"/>
                <a:gd name="T76" fmla="*/ 1686 w 2619"/>
                <a:gd name="T77" fmla="*/ 1422 h 2277"/>
                <a:gd name="T78" fmla="*/ 1957 w 2619"/>
                <a:gd name="T79" fmla="*/ 1097 h 2277"/>
                <a:gd name="T80" fmla="*/ 2255 w 2619"/>
                <a:gd name="T81" fmla="*/ 738 h 2277"/>
                <a:gd name="T82" fmla="*/ 2500 w 2619"/>
                <a:gd name="T83" fmla="*/ 447 h 2277"/>
                <a:gd name="T84" fmla="*/ 2602 w 2619"/>
                <a:gd name="T85" fmla="*/ 324 h 22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19"/>
                <a:gd name="T130" fmla="*/ 0 h 2277"/>
                <a:gd name="T131" fmla="*/ 2619 w 2619"/>
                <a:gd name="T132" fmla="*/ 2277 h 22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19" h="2277">
                  <a:moveTo>
                    <a:pt x="2619" y="262"/>
                  </a:moveTo>
                  <a:lnTo>
                    <a:pt x="2619" y="262"/>
                  </a:lnTo>
                  <a:lnTo>
                    <a:pt x="2619" y="260"/>
                  </a:lnTo>
                  <a:lnTo>
                    <a:pt x="2617" y="243"/>
                  </a:lnTo>
                  <a:lnTo>
                    <a:pt x="2612" y="224"/>
                  </a:lnTo>
                  <a:lnTo>
                    <a:pt x="2602" y="201"/>
                  </a:lnTo>
                  <a:lnTo>
                    <a:pt x="2582" y="176"/>
                  </a:lnTo>
                  <a:lnTo>
                    <a:pt x="2563" y="160"/>
                  </a:lnTo>
                  <a:lnTo>
                    <a:pt x="2540" y="146"/>
                  </a:lnTo>
                  <a:lnTo>
                    <a:pt x="2514" y="132"/>
                  </a:lnTo>
                  <a:lnTo>
                    <a:pt x="2482" y="120"/>
                  </a:lnTo>
                  <a:lnTo>
                    <a:pt x="2449" y="108"/>
                  </a:lnTo>
                  <a:lnTo>
                    <a:pt x="2410" y="97"/>
                  </a:lnTo>
                  <a:lnTo>
                    <a:pt x="2370" y="86"/>
                  </a:lnTo>
                  <a:lnTo>
                    <a:pt x="2326" y="76"/>
                  </a:lnTo>
                  <a:lnTo>
                    <a:pt x="2280" y="67"/>
                  </a:lnTo>
                  <a:lnTo>
                    <a:pt x="2233" y="60"/>
                  </a:lnTo>
                  <a:lnTo>
                    <a:pt x="2183" y="53"/>
                  </a:lnTo>
                  <a:lnTo>
                    <a:pt x="2133" y="46"/>
                  </a:lnTo>
                  <a:lnTo>
                    <a:pt x="2082" y="39"/>
                  </a:lnTo>
                  <a:lnTo>
                    <a:pt x="2029" y="34"/>
                  </a:lnTo>
                  <a:lnTo>
                    <a:pt x="1976" y="28"/>
                  </a:lnTo>
                  <a:lnTo>
                    <a:pt x="1923" y="25"/>
                  </a:lnTo>
                  <a:lnTo>
                    <a:pt x="1871" y="20"/>
                  </a:lnTo>
                  <a:lnTo>
                    <a:pt x="1818" y="16"/>
                  </a:lnTo>
                  <a:lnTo>
                    <a:pt x="1767" y="14"/>
                  </a:lnTo>
                  <a:lnTo>
                    <a:pt x="1716" y="11"/>
                  </a:lnTo>
                  <a:lnTo>
                    <a:pt x="1667" y="9"/>
                  </a:lnTo>
                  <a:lnTo>
                    <a:pt x="1620" y="7"/>
                  </a:lnTo>
                  <a:lnTo>
                    <a:pt x="1574" y="6"/>
                  </a:lnTo>
                  <a:lnTo>
                    <a:pt x="1532" y="4"/>
                  </a:lnTo>
                  <a:lnTo>
                    <a:pt x="1491" y="2"/>
                  </a:lnTo>
                  <a:lnTo>
                    <a:pt x="1454" y="2"/>
                  </a:lnTo>
                  <a:lnTo>
                    <a:pt x="1419" y="2"/>
                  </a:lnTo>
                  <a:lnTo>
                    <a:pt x="1389" y="0"/>
                  </a:lnTo>
                  <a:lnTo>
                    <a:pt x="1363" y="0"/>
                  </a:lnTo>
                  <a:lnTo>
                    <a:pt x="1340" y="0"/>
                  </a:lnTo>
                  <a:lnTo>
                    <a:pt x="1323" y="0"/>
                  </a:lnTo>
                  <a:lnTo>
                    <a:pt x="1310" y="0"/>
                  </a:lnTo>
                  <a:lnTo>
                    <a:pt x="1249" y="0"/>
                  </a:lnTo>
                  <a:lnTo>
                    <a:pt x="1187" y="0"/>
                  </a:lnTo>
                  <a:lnTo>
                    <a:pt x="1126" y="2"/>
                  </a:lnTo>
                  <a:lnTo>
                    <a:pt x="1066" y="4"/>
                  </a:lnTo>
                  <a:lnTo>
                    <a:pt x="1006" y="6"/>
                  </a:lnTo>
                  <a:lnTo>
                    <a:pt x="948" y="7"/>
                  </a:lnTo>
                  <a:lnTo>
                    <a:pt x="890" y="11"/>
                  </a:lnTo>
                  <a:lnTo>
                    <a:pt x="834" y="13"/>
                  </a:lnTo>
                  <a:lnTo>
                    <a:pt x="780" y="16"/>
                  </a:lnTo>
                  <a:lnTo>
                    <a:pt x="725" y="21"/>
                  </a:lnTo>
                  <a:lnTo>
                    <a:pt x="673" y="25"/>
                  </a:lnTo>
                  <a:lnTo>
                    <a:pt x="622" y="30"/>
                  </a:lnTo>
                  <a:lnTo>
                    <a:pt x="571" y="36"/>
                  </a:lnTo>
                  <a:lnTo>
                    <a:pt x="523" y="41"/>
                  </a:lnTo>
                  <a:lnTo>
                    <a:pt x="476" y="46"/>
                  </a:lnTo>
                  <a:lnTo>
                    <a:pt x="432" y="53"/>
                  </a:lnTo>
                  <a:lnTo>
                    <a:pt x="376" y="62"/>
                  </a:lnTo>
                  <a:lnTo>
                    <a:pt x="325" y="71"/>
                  </a:lnTo>
                  <a:lnTo>
                    <a:pt x="277" y="79"/>
                  </a:lnTo>
                  <a:lnTo>
                    <a:pt x="233" y="90"/>
                  </a:lnTo>
                  <a:lnTo>
                    <a:pt x="195" y="101"/>
                  </a:lnTo>
                  <a:lnTo>
                    <a:pt x="158" y="111"/>
                  </a:lnTo>
                  <a:lnTo>
                    <a:pt x="126" y="123"/>
                  </a:lnTo>
                  <a:lnTo>
                    <a:pt x="100" y="136"/>
                  </a:lnTo>
                  <a:lnTo>
                    <a:pt x="75" y="148"/>
                  </a:lnTo>
                  <a:lnTo>
                    <a:pt x="54" y="162"/>
                  </a:lnTo>
                  <a:lnTo>
                    <a:pt x="37" y="176"/>
                  </a:lnTo>
                  <a:lnTo>
                    <a:pt x="24" y="190"/>
                  </a:lnTo>
                  <a:lnTo>
                    <a:pt x="14" y="206"/>
                  </a:lnTo>
                  <a:lnTo>
                    <a:pt x="5" y="224"/>
                  </a:lnTo>
                  <a:lnTo>
                    <a:pt x="1" y="241"/>
                  </a:lnTo>
                  <a:lnTo>
                    <a:pt x="0" y="260"/>
                  </a:lnTo>
                  <a:lnTo>
                    <a:pt x="1" y="280"/>
                  </a:lnTo>
                  <a:lnTo>
                    <a:pt x="7" y="301"/>
                  </a:lnTo>
                  <a:lnTo>
                    <a:pt x="17" y="324"/>
                  </a:lnTo>
                  <a:lnTo>
                    <a:pt x="37" y="347"/>
                  </a:lnTo>
                  <a:lnTo>
                    <a:pt x="49" y="362"/>
                  </a:lnTo>
                  <a:lnTo>
                    <a:pt x="84" y="403"/>
                  </a:lnTo>
                  <a:lnTo>
                    <a:pt x="137" y="468"/>
                  </a:lnTo>
                  <a:lnTo>
                    <a:pt x="205" y="549"/>
                  </a:lnTo>
                  <a:lnTo>
                    <a:pt x="286" y="645"/>
                  </a:lnTo>
                  <a:lnTo>
                    <a:pt x="376" y="754"/>
                  </a:lnTo>
                  <a:lnTo>
                    <a:pt x="471" y="868"/>
                  </a:lnTo>
                  <a:lnTo>
                    <a:pt x="569" y="988"/>
                  </a:lnTo>
                  <a:lnTo>
                    <a:pt x="667" y="1107"/>
                  </a:lnTo>
                  <a:lnTo>
                    <a:pt x="762" y="1221"/>
                  </a:lnTo>
                  <a:lnTo>
                    <a:pt x="852" y="1329"/>
                  </a:lnTo>
                  <a:lnTo>
                    <a:pt x="931" y="1425"/>
                  </a:lnTo>
                  <a:lnTo>
                    <a:pt x="999" y="1506"/>
                  </a:lnTo>
                  <a:lnTo>
                    <a:pt x="1050" y="1569"/>
                  </a:lnTo>
                  <a:lnTo>
                    <a:pt x="1084" y="1610"/>
                  </a:lnTo>
                  <a:lnTo>
                    <a:pt x="1096" y="1624"/>
                  </a:lnTo>
                  <a:lnTo>
                    <a:pt x="1096" y="2205"/>
                  </a:lnTo>
                  <a:lnTo>
                    <a:pt x="1136" y="2230"/>
                  </a:lnTo>
                  <a:lnTo>
                    <a:pt x="1140" y="2232"/>
                  </a:lnTo>
                  <a:lnTo>
                    <a:pt x="1147" y="2235"/>
                  </a:lnTo>
                  <a:lnTo>
                    <a:pt x="1156" y="2240"/>
                  </a:lnTo>
                  <a:lnTo>
                    <a:pt x="1170" y="2248"/>
                  </a:lnTo>
                  <a:lnTo>
                    <a:pt x="1186" y="2253"/>
                  </a:lnTo>
                  <a:lnTo>
                    <a:pt x="1203" y="2260"/>
                  </a:lnTo>
                  <a:lnTo>
                    <a:pt x="1224" y="2265"/>
                  </a:lnTo>
                  <a:lnTo>
                    <a:pt x="1247" y="2270"/>
                  </a:lnTo>
                  <a:lnTo>
                    <a:pt x="1272" y="2274"/>
                  </a:lnTo>
                  <a:lnTo>
                    <a:pt x="1298" y="2277"/>
                  </a:lnTo>
                  <a:lnTo>
                    <a:pt x="1326" y="2277"/>
                  </a:lnTo>
                  <a:lnTo>
                    <a:pt x="1354" y="2274"/>
                  </a:lnTo>
                  <a:lnTo>
                    <a:pt x="1384" y="2269"/>
                  </a:lnTo>
                  <a:lnTo>
                    <a:pt x="1416" y="2260"/>
                  </a:lnTo>
                  <a:lnTo>
                    <a:pt x="1446" y="2248"/>
                  </a:lnTo>
                  <a:lnTo>
                    <a:pt x="1477" y="2230"/>
                  </a:lnTo>
                  <a:lnTo>
                    <a:pt x="1518" y="2205"/>
                  </a:lnTo>
                  <a:lnTo>
                    <a:pt x="1518" y="1624"/>
                  </a:lnTo>
                  <a:lnTo>
                    <a:pt x="1530" y="1610"/>
                  </a:lnTo>
                  <a:lnTo>
                    <a:pt x="1563" y="1568"/>
                  </a:lnTo>
                  <a:lnTo>
                    <a:pt x="1618" y="1504"/>
                  </a:lnTo>
                  <a:lnTo>
                    <a:pt x="1686" y="1422"/>
                  </a:lnTo>
                  <a:lnTo>
                    <a:pt x="1767" y="1323"/>
                  </a:lnTo>
                  <a:lnTo>
                    <a:pt x="1858" y="1214"/>
                  </a:lnTo>
                  <a:lnTo>
                    <a:pt x="1957" y="1097"/>
                  </a:lnTo>
                  <a:lnTo>
                    <a:pt x="2057" y="975"/>
                  </a:lnTo>
                  <a:lnTo>
                    <a:pt x="2159" y="856"/>
                  </a:lnTo>
                  <a:lnTo>
                    <a:pt x="2255" y="738"/>
                  </a:lnTo>
                  <a:lnTo>
                    <a:pt x="2349" y="628"/>
                  </a:lnTo>
                  <a:lnTo>
                    <a:pt x="2429" y="529"/>
                  </a:lnTo>
                  <a:lnTo>
                    <a:pt x="2500" y="447"/>
                  </a:lnTo>
                  <a:lnTo>
                    <a:pt x="2554" y="382"/>
                  </a:lnTo>
                  <a:lnTo>
                    <a:pt x="2589" y="339"/>
                  </a:lnTo>
                  <a:lnTo>
                    <a:pt x="2602" y="324"/>
                  </a:lnTo>
                  <a:lnTo>
                    <a:pt x="2619" y="262"/>
                  </a:lnTo>
                  <a:close/>
                </a:path>
              </a:pathLst>
            </a:custGeom>
            <a:solidFill>
              <a:srgbClr val="E0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02" name="Freeform 14">
              <a:extLst>
                <a:ext uri="{FF2B5EF4-FFF2-40B4-BE49-F238E27FC236}">
                  <a16:creationId xmlns:a16="http://schemas.microsoft.com/office/drawing/2014/main" id="{C33175AE-1075-11F7-9F74-C56841D6A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" y="2094"/>
              <a:ext cx="1908" cy="1646"/>
            </a:xfrm>
            <a:custGeom>
              <a:avLst/>
              <a:gdLst>
                <a:gd name="T0" fmla="*/ 989 w 1908"/>
                <a:gd name="T1" fmla="*/ 1103 h 1646"/>
                <a:gd name="T2" fmla="*/ 989 w 1908"/>
                <a:gd name="T3" fmla="*/ 1643 h 1646"/>
                <a:gd name="T4" fmla="*/ 979 w 1908"/>
                <a:gd name="T5" fmla="*/ 1644 h 1646"/>
                <a:gd name="T6" fmla="*/ 966 w 1908"/>
                <a:gd name="T7" fmla="*/ 1646 h 1646"/>
                <a:gd name="T8" fmla="*/ 956 w 1908"/>
                <a:gd name="T9" fmla="*/ 1646 h 1646"/>
                <a:gd name="T10" fmla="*/ 947 w 1908"/>
                <a:gd name="T11" fmla="*/ 1646 h 1646"/>
                <a:gd name="T12" fmla="*/ 936 w 1908"/>
                <a:gd name="T13" fmla="*/ 1646 h 1646"/>
                <a:gd name="T14" fmla="*/ 926 w 1908"/>
                <a:gd name="T15" fmla="*/ 1644 h 1646"/>
                <a:gd name="T16" fmla="*/ 917 w 1908"/>
                <a:gd name="T17" fmla="*/ 1643 h 1646"/>
                <a:gd name="T18" fmla="*/ 908 w 1908"/>
                <a:gd name="T19" fmla="*/ 1641 h 1646"/>
                <a:gd name="T20" fmla="*/ 908 w 1908"/>
                <a:gd name="T21" fmla="*/ 1103 h 1646"/>
                <a:gd name="T22" fmla="*/ 0 w 1908"/>
                <a:gd name="T23" fmla="*/ 0 h 1646"/>
                <a:gd name="T24" fmla="*/ 53 w 1908"/>
                <a:gd name="T25" fmla="*/ 9 h 1646"/>
                <a:gd name="T26" fmla="*/ 107 w 1908"/>
                <a:gd name="T27" fmla="*/ 16 h 1646"/>
                <a:gd name="T28" fmla="*/ 163 w 1908"/>
                <a:gd name="T29" fmla="*/ 23 h 1646"/>
                <a:gd name="T30" fmla="*/ 221 w 1908"/>
                <a:gd name="T31" fmla="*/ 30 h 1646"/>
                <a:gd name="T32" fmla="*/ 281 w 1908"/>
                <a:gd name="T33" fmla="*/ 37 h 1646"/>
                <a:gd name="T34" fmla="*/ 341 w 1908"/>
                <a:gd name="T35" fmla="*/ 42 h 1646"/>
                <a:gd name="T36" fmla="*/ 402 w 1908"/>
                <a:gd name="T37" fmla="*/ 46 h 1646"/>
                <a:gd name="T38" fmla="*/ 466 w 1908"/>
                <a:gd name="T39" fmla="*/ 51 h 1646"/>
                <a:gd name="T40" fmla="*/ 529 w 1908"/>
                <a:gd name="T41" fmla="*/ 54 h 1646"/>
                <a:gd name="T42" fmla="*/ 590 w 1908"/>
                <a:gd name="T43" fmla="*/ 56 h 1646"/>
                <a:gd name="T44" fmla="*/ 654 w 1908"/>
                <a:gd name="T45" fmla="*/ 60 h 1646"/>
                <a:gd name="T46" fmla="*/ 715 w 1908"/>
                <a:gd name="T47" fmla="*/ 61 h 1646"/>
                <a:gd name="T48" fmla="*/ 777 w 1908"/>
                <a:gd name="T49" fmla="*/ 63 h 1646"/>
                <a:gd name="T50" fmla="*/ 836 w 1908"/>
                <a:gd name="T51" fmla="*/ 65 h 1646"/>
                <a:gd name="T52" fmla="*/ 896 w 1908"/>
                <a:gd name="T53" fmla="*/ 65 h 1646"/>
                <a:gd name="T54" fmla="*/ 952 w 1908"/>
                <a:gd name="T55" fmla="*/ 65 h 1646"/>
                <a:gd name="T56" fmla="*/ 1010 w 1908"/>
                <a:gd name="T57" fmla="*/ 65 h 1646"/>
                <a:gd name="T58" fmla="*/ 1068 w 1908"/>
                <a:gd name="T59" fmla="*/ 65 h 1646"/>
                <a:gd name="T60" fmla="*/ 1130 w 1908"/>
                <a:gd name="T61" fmla="*/ 63 h 1646"/>
                <a:gd name="T62" fmla="*/ 1189 w 1908"/>
                <a:gd name="T63" fmla="*/ 61 h 1646"/>
                <a:gd name="T64" fmla="*/ 1253 w 1908"/>
                <a:gd name="T65" fmla="*/ 60 h 1646"/>
                <a:gd name="T66" fmla="*/ 1316 w 1908"/>
                <a:gd name="T67" fmla="*/ 56 h 1646"/>
                <a:gd name="T68" fmla="*/ 1379 w 1908"/>
                <a:gd name="T69" fmla="*/ 54 h 1646"/>
                <a:gd name="T70" fmla="*/ 1441 w 1908"/>
                <a:gd name="T71" fmla="*/ 51 h 1646"/>
                <a:gd name="T72" fmla="*/ 1504 w 1908"/>
                <a:gd name="T73" fmla="*/ 46 h 1646"/>
                <a:gd name="T74" fmla="*/ 1565 w 1908"/>
                <a:gd name="T75" fmla="*/ 42 h 1646"/>
                <a:gd name="T76" fmla="*/ 1627 w 1908"/>
                <a:gd name="T77" fmla="*/ 37 h 1646"/>
                <a:gd name="T78" fmla="*/ 1687 w 1908"/>
                <a:gd name="T79" fmla="*/ 30 h 1646"/>
                <a:gd name="T80" fmla="*/ 1745 w 1908"/>
                <a:gd name="T81" fmla="*/ 23 h 1646"/>
                <a:gd name="T82" fmla="*/ 1801 w 1908"/>
                <a:gd name="T83" fmla="*/ 16 h 1646"/>
                <a:gd name="T84" fmla="*/ 1855 w 1908"/>
                <a:gd name="T85" fmla="*/ 9 h 1646"/>
                <a:gd name="T86" fmla="*/ 1908 w 1908"/>
                <a:gd name="T87" fmla="*/ 0 h 1646"/>
                <a:gd name="T88" fmla="*/ 989 w 1908"/>
                <a:gd name="T89" fmla="*/ 1103 h 16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08"/>
                <a:gd name="T136" fmla="*/ 0 h 1646"/>
                <a:gd name="T137" fmla="*/ 1908 w 1908"/>
                <a:gd name="T138" fmla="*/ 1646 h 16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08" h="1646">
                  <a:moveTo>
                    <a:pt x="989" y="1103"/>
                  </a:moveTo>
                  <a:lnTo>
                    <a:pt x="989" y="1643"/>
                  </a:lnTo>
                  <a:lnTo>
                    <a:pt x="979" y="1644"/>
                  </a:lnTo>
                  <a:lnTo>
                    <a:pt x="966" y="1646"/>
                  </a:lnTo>
                  <a:lnTo>
                    <a:pt x="956" y="1646"/>
                  </a:lnTo>
                  <a:lnTo>
                    <a:pt x="947" y="1646"/>
                  </a:lnTo>
                  <a:lnTo>
                    <a:pt x="936" y="1646"/>
                  </a:lnTo>
                  <a:lnTo>
                    <a:pt x="926" y="1644"/>
                  </a:lnTo>
                  <a:lnTo>
                    <a:pt x="917" y="1643"/>
                  </a:lnTo>
                  <a:lnTo>
                    <a:pt x="908" y="1641"/>
                  </a:lnTo>
                  <a:lnTo>
                    <a:pt x="908" y="1103"/>
                  </a:lnTo>
                  <a:lnTo>
                    <a:pt x="0" y="0"/>
                  </a:lnTo>
                  <a:lnTo>
                    <a:pt x="53" y="9"/>
                  </a:lnTo>
                  <a:lnTo>
                    <a:pt x="107" y="16"/>
                  </a:lnTo>
                  <a:lnTo>
                    <a:pt x="163" y="23"/>
                  </a:lnTo>
                  <a:lnTo>
                    <a:pt x="221" y="30"/>
                  </a:lnTo>
                  <a:lnTo>
                    <a:pt x="281" y="37"/>
                  </a:lnTo>
                  <a:lnTo>
                    <a:pt x="341" y="42"/>
                  </a:lnTo>
                  <a:lnTo>
                    <a:pt x="402" y="46"/>
                  </a:lnTo>
                  <a:lnTo>
                    <a:pt x="466" y="51"/>
                  </a:lnTo>
                  <a:lnTo>
                    <a:pt x="529" y="54"/>
                  </a:lnTo>
                  <a:lnTo>
                    <a:pt x="590" y="56"/>
                  </a:lnTo>
                  <a:lnTo>
                    <a:pt x="654" y="60"/>
                  </a:lnTo>
                  <a:lnTo>
                    <a:pt x="715" y="61"/>
                  </a:lnTo>
                  <a:lnTo>
                    <a:pt x="777" y="63"/>
                  </a:lnTo>
                  <a:lnTo>
                    <a:pt x="836" y="65"/>
                  </a:lnTo>
                  <a:lnTo>
                    <a:pt x="896" y="65"/>
                  </a:lnTo>
                  <a:lnTo>
                    <a:pt x="952" y="65"/>
                  </a:lnTo>
                  <a:lnTo>
                    <a:pt x="1010" y="65"/>
                  </a:lnTo>
                  <a:lnTo>
                    <a:pt x="1068" y="65"/>
                  </a:lnTo>
                  <a:lnTo>
                    <a:pt x="1130" y="63"/>
                  </a:lnTo>
                  <a:lnTo>
                    <a:pt x="1189" y="61"/>
                  </a:lnTo>
                  <a:lnTo>
                    <a:pt x="1253" y="60"/>
                  </a:lnTo>
                  <a:lnTo>
                    <a:pt x="1316" y="56"/>
                  </a:lnTo>
                  <a:lnTo>
                    <a:pt x="1379" y="54"/>
                  </a:lnTo>
                  <a:lnTo>
                    <a:pt x="1441" y="51"/>
                  </a:lnTo>
                  <a:lnTo>
                    <a:pt x="1504" y="46"/>
                  </a:lnTo>
                  <a:lnTo>
                    <a:pt x="1565" y="42"/>
                  </a:lnTo>
                  <a:lnTo>
                    <a:pt x="1627" y="37"/>
                  </a:lnTo>
                  <a:lnTo>
                    <a:pt x="1687" y="30"/>
                  </a:lnTo>
                  <a:lnTo>
                    <a:pt x="1745" y="23"/>
                  </a:lnTo>
                  <a:lnTo>
                    <a:pt x="1801" y="16"/>
                  </a:lnTo>
                  <a:lnTo>
                    <a:pt x="1855" y="9"/>
                  </a:lnTo>
                  <a:lnTo>
                    <a:pt x="1908" y="0"/>
                  </a:lnTo>
                  <a:lnTo>
                    <a:pt x="989" y="1103"/>
                  </a:lnTo>
                  <a:close/>
                </a:path>
              </a:pathLst>
            </a:custGeom>
            <a:solidFill>
              <a:srgbClr val="E0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03" name="Rectangle 15">
              <a:extLst>
                <a:ext uri="{FF2B5EF4-FFF2-40B4-BE49-F238E27FC236}">
                  <a16:creationId xmlns:a16="http://schemas.microsoft.com/office/drawing/2014/main" id="{53480EC8-F3BB-7E38-DB40-5372D2366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3983"/>
              <a:ext cx="2730" cy="49"/>
            </a:xfrm>
            <a:prstGeom prst="rect">
              <a:avLst/>
            </a:prstGeom>
            <a:solidFill>
              <a:srgbClr val="006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rgbClr val="146B4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lr>
                  <a:srgbClr val="146B4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rgbClr val="146B4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146B4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de-DE" altLang="de-DE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5504" name="Freeform 16">
              <a:extLst>
                <a:ext uri="{FF2B5EF4-FFF2-40B4-BE49-F238E27FC236}">
                  <a16:creationId xmlns:a16="http://schemas.microsoft.com/office/drawing/2014/main" id="{D109DF1D-5B84-D4D9-9816-24D43E91B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1827"/>
              <a:ext cx="2327" cy="1985"/>
            </a:xfrm>
            <a:custGeom>
              <a:avLst/>
              <a:gdLst>
                <a:gd name="T0" fmla="*/ 180 w 2327"/>
                <a:gd name="T1" fmla="*/ 49 h 1985"/>
                <a:gd name="T2" fmla="*/ 0 w 2327"/>
                <a:gd name="T3" fmla="*/ 130 h 1985"/>
                <a:gd name="T4" fmla="*/ 1021 w 2327"/>
                <a:gd name="T5" fmla="*/ 1425 h 1985"/>
                <a:gd name="T6" fmla="*/ 1014 w 2327"/>
                <a:gd name="T7" fmla="*/ 1985 h 1985"/>
                <a:gd name="T8" fmla="*/ 1086 w 2327"/>
                <a:gd name="T9" fmla="*/ 1966 h 1985"/>
                <a:gd name="T10" fmla="*/ 1220 w 2327"/>
                <a:gd name="T11" fmla="*/ 1983 h 1985"/>
                <a:gd name="T12" fmla="*/ 1283 w 2327"/>
                <a:gd name="T13" fmla="*/ 1934 h 1985"/>
                <a:gd name="T14" fmla="*/ 1302 w 2327"/>
                <a:gd name="T15" fmla="*/ 1349 h 1985"/>
                <a:gd name="T16" fmla="*/ 2311 w 2327"/>
                <a:gd name="T17" fmla="*/ 177 h 1985"/>
                <a:gd name="T18" fmla="*/ 2327 w 2327"/>
                <a:gd name="T19" fmla="*/ 112 h 1985"/>
                <a:gd name="T20" fmla="*/ 2181 w 2327"/>
                <a:gd name="T21" fmla="*/ 0 h 1985"/>
                <a:gd name="T22" fmla="*/ 180 w 2327"/>
                <a:gd name="T23" fmla="*/ 49 h 19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27"/>
                <a:gd name="T37" fmla="*/ 0 h 1985"/>
                <a:gd name="T38" fmla="*/ 2327 w 2327"/>
                <a:gd name="T39" fmla="*/ 1985 h 19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27" h="1985">
                  <a:moveTo>
                    <a:pt x="180" y="49"/>
                  </a:moveTo>
                  <a:lnTo>
                    <a:pt x="0" y="130"/>
                  </a:lnTo>
                  <a:lnTo>
                    <a:pt x="1021" y="1425"/>
                  </a:lnTo>
                  <a:lnTo>
                    <a:pt x="1014" y="1985"/>
                  </a:lnTo>
                  <a:lnTo>
                    <a:pt x="1086" y="1966"/>
                  </a:lnTo>
                  <a:lnTo>
                    <a:pt x="1220" y="1983"/>
                  </a:lnTo>
                  <a:lnTo>
                    <a:pt x="1283" y="1934"/>
                  </a:lnTo>
                  <a:lnTo>
                    <a:pt x="1302" y="1349"/>
                  </a:lnTo>
                  <a:lnTo>
                    <a:pt x="2311" y="177"/>
                  </a:lnTo>
                  <a:lnTo>
                    <a:pt x="2327" y="112"/>
                  </a:lnTo>
                  <a:lnTo>
                    <a:pt x="2181" y="0"/>
                  </a:lnTo>
                  <a:lnTo>
                    <a:pt x="180" y="49"/>
                  </a:lnTo>
                  <a:close/>
                </a:path>
              </a:pathLst>
            </a:custGeom>
            <a:solidFill>
              <a:srgbClr val="E0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05" name="Freeform 17">
              <a:extLst>
                <a:ext uri="{FF2B5EF4-FFF2-40B4-BE49-F238E27FC236}">
                  <a16:creationId xmlns:a16="http://schemas.microsoft.com/office/drawing/2014/main" id="{5528606A-E380-B864-03BA-991097670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" y="1967"/>
              <a:ext cx="1106" cy="1843"/>
            </a:xfrm>
            <a:custGeom>
              <a:avLst/>
              <a:gdLst>
                <a:gd name="T0" fmla="*/ 0 w 1106"/>
                <a:gd name="T1" fmla="*/ 1209 h 1843"/>
                <a:gd name="T2" fmla="*/ 0 w 1106"/>
                <a:gd name="T3" fmla="*/ 1840 h 1843"/>
                <a:gd name="T4" fmla="*/ 7 w 1106"/>
                <a:gd name="T5" fmla="*/ 1843 h 1843"/>
                <a:gd name="T6" fmla="*/ 70 w 1106"/>
                <a:gd name="T7" fmla="*/ 1794 h 1843"/>
                <a:gd name="T8" fmla="*/ 89 w 1106"/>
                <a:gd name="T9" fmla="*/ 1209 h 1843"/>
                <a:gd name="T10" fmla="*/ 1098 w 1106"/>
                <a:gd name="T11" fmla="*/ 37 h 1843"/>
                <a:gd name="T12" fmla="*/ 1106 w 1106"/>
                <a:gd name="T13" fmla="*/ 0 h 1843"/>
                <a:gd name="T14" fmla="*/ 964 w 1106"/>
                <a:gd name="T15" fmla="*/ 46 h 1843"/>
                <a:gd name="T16" fmla="*/ 0 w 1106"/>
                <a:gd name="T17" fmla="*/ 1209 h 18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6"/>
                <a:gd name="T28" fmla="*/ 0 h 1843"/>
                <a:gd name="T29" fmla="*/ 1106 w 1106"/>
                <a:gd name="T30" fmla="*/ 1843 h 18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6" h="1843">
                  <a:moveTo>
                    <a:pt x="0" y="1209"/>
                  </a:moveTo>
                  <a:lnTo>
                    <a:pt x="0" y="1840"/>
                  </a:lnTo>
                  <a:lnTo>
                    <a:pt x="7" y="1843"/>
                  </a:lnTo>
                  <a:lnTo>
                    <a:pt x="70" y="1794"/>
                  </a:lnTo>
                  <a:lnTo>
                    <a:pt x="89" y="1209"/>
                  </a:lnTo>
                  <a:lnTo>
                    <a:pt x="1098" y="37"/>
                  </a:lnTo>
                  <a:lnTo>
                    <a:pt x="1106" y="0"/>
                  </a:lnTo>
                  <a:lnTo>
                    <a:pt x="964" y="46"/>
                  </a:lnTo>
                  <a:lnTo>
                    <a:pt x="0" y="1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06" name="Freeform 18">
              <a:extLst>
                <a:ext uri="{FF2B5EF4-FFF2-40B4-BE49-F238E27FC236}">
                  <a16:creationId xmlns:a16="http://schemas.microsoft.com/office/drawing/2014/main" id="{B8663AA8-5984-B89B-B08C-51572E4DC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" y="1685"/>
              <a:ext cx="2525" cy="425"/>
            </a:xfrm>
            <a:custGeom>
              <a:avLst/>
              <a:gdLst>
                <a:gd name="T0" fmla="*/ 1362 w 2525"/>
                <a:gd name="T1" fmla="*/ 425 h 425"/>
                <a:gd name="T2" fmla="*/ 1509 w 2525"/>
                <a:gd name="T3" fmla="*/ 421 h 425"/>
                <a:gd name="T4" fmla="*/ 1659 w 2525"/>
                <a:gd name="T5" fmla="*/ 414 h 425"/>
                <a:gd name="T6" fmla="*/ 1804 w 2525"/>
                <a:gd name="T7" fmla="*/ 407 h 425"/>
                <a:gd name="T8" fmla="*/ 1945 w 2525"/>
                <a:gd name="T9" fmla="*/ 395 h 425"/>
                <a:gd name="T10" fmla="*/ 2077 w 2525"/>
                <a:gd name="T11" fmla="*/ 381 h 425"/>
                <a:gd name="T12" fmla="*/ 2196 w 2525"/>
                <a:gd name="T13" fmla="*/ 363 h 425"/>
                <a:gd name="T14" fmla="*/ 2302 w 2525"/>
                <a:gd name="T15" fmla="*/ 342 h 425"/>
                <a:gd name="T16" fmla="*/ 2389 w 2525"/>
                <a:gd name="T17" fmla="*/ 319 h 425"/>
                <a:gd name="T18" fmla="*/ 2456 w 2525"/>
                <a:gd name="T19" fmla="*/ 293 h 425"/>
                <a:gd name="T20" fmla="*/ 2500 w 2525"/>
                <a:gd name="T21" fmla="*/ 263 h 425"/>
                <a:gd name="T22" fmla="*/ 2523 w 2525"/>
                <a:gd name="T23" fmla="*/ 223 h 425"/>
                <a:gd name="T24" fmla="*/ 2519 w 2525"/>
                <a:gd name="T25" fmla="*/ 189 h 425"/>
                <a:gd name="T26" fmla="*/ 2488 w 2525"/>
                <a:gd name="T27" fmla="*/ 151 h 425"/>
                <a:gd name="T28" fmla="*/ 2437 w 2525"/>
                <a:gd name="T29" fmla="*/ 123 h 425"/>
                <a:gd name="T30" fmla="*/ 2361 w 2525"/>
                <a:gd name="T31" fmla="*/ 96 h 425"/>
                <a:gd name="T32" fmla="*/ 2268 w 2525"/>
                <a:gd name="T33" fmla="*/ 75 h 425"/>
                <a:gd name="T34" fmla="*/ 2158 w 2525"/>
                <a:gd name="T35" fmla="*/ 56 h 425"/>
                <a:gd name="T36" fmla="*/ 2035 w 2525"/>
                <a:gd name="T37" fmla="*/ 38 h 425"/>
                <a:gd name="T38" fmla="*/ 1899 w 2525"/>
                <a:gd name="T39" fmla="*/ 26 h 425"/>
                <a:gd name="T40" fmla="*/ 1757 w 2525"/>
                <a:gd name="T41" fmla="*/ 15 h 425"/>
                <a:gd name="T42" fmla="*/ 1609 w 2525"/>
                <a:gd name="T43" fmla="*/ 7 h 425"/>
                <a:gd name="T44" fmla="*/ 1460 w 2525"/>
                <a:gd name="T45" fmla="*/ 1 h 425"/>
                <a:gd name="T46" fmla="*/ 1312 w 2525"/>
                <a:gd name="T47" fmla="*/ 0 h 425"/>
                <a:gd name="T48" fmla="*/ 1140 w 2525"/>
                <a:gd name="T49" fmla="*/ 0 h 425"/>
                <a:gd name="T50" fmla="*/ 961 w 2525"/>
                <a:gd name="T51" fmla="*/ 5 h 425"/>
                <a:gd name="T52" fmla="*/ 791 w 2525"/>
                <a:gd name="T53" fmla="*/ 12 h 425"/>
                <a:gd name="T54" fmla="*/ 631 w 2525"/>
                <a:gd name="T55" fmla="*/ 24 h 425"/>
                <a:gd name="T56" fmla="*/ 483 w 2525"/>
                <a:gd name="T57" fmla="*/ 38 h 425"/>
                <a:gd name="T58" fmla="*/ 330 w 2525"/>
                <a:gd name="T59" fmla="*/ 61 h 425"/>
                <a:gd name="T60" fmla="*/ 185 w 2525"/>
                <a:gd name="T61" fmla="*/ 91 h 425"/>
                <a:gd name="T62" fmla="*/ 88 w 2525"/>
                <a:gd name="T63" fmla="*/ 123 h 425"/>
                <a:gd name="T64" fmla="*/ 34 w 2525"/>
                <a:gd name="T65" fmla="*/ 152 h 425"/>
                <a:gd name="T66" fmla="*/ 7 w 2525"/>
                <a:gd name="T67" fmla="*/ 182 h 425"/>
                <a:gd name="T68" fmla="*/ 0 w 2525"/>
                <a:gd name="T69" fmla="*/ 210 h 425"/>
                <a:gd name="T70" fmla="*/ 12 w 2525"/>
                <a:gd name="T71" fmla="*/ 249 h 425"/>
                <a:gd name="T72" fmla="*/ 51 w 2525"/>
                <a:gd name="T73" fmla="*/ 282 h 425"/>
                <a:gd name="T74" fmla="*/ 111 w 2525"/>
                <a:gd name="T75" fmla="*/ 311 h 425"/>
                <a:gd name="T76" fmla="*/ 192 w 2525"/>
                <a:gd name="T77" fmla="*/ 335 h 425"/>
                <a:gd name="T78" fmla="*/ 292 w 2525"/>
                <a:gd name="T79" fmla="*/ 356 h 425"/>
                <a:gd name="T80" fmla="*/ 408 w 2525"/>
                <a:gd name="T81" fmla="*/ 376 h 425"/>
                <a:gd name="T82" fmla="*/ 534 w 2525"/>
                <a:gd name="T83" fmla="*/ 390 h 425"/>
                <a:gd name="T84" fmla="*/ 673 w 2525"/>
                <a:gd name="T85" fmla="*/ 404 h 425"/>
                <a:gd name="T86" fmla="*/ 817 w 2525"/>
                <a:gd name="T87" fmla="*/ 412 h 425"/>
                <a:gd name="T88" fmla="*/ 966 w 2525"/>
                <a:gd name="T89" fmla="*/ 419 h 425"/>
                <a:gd name="T90" fmla="*/ 1116 w 2525"/>
                <a:gd name="T91" fmla="*/ 423 h 425"/>
                <a:gd name="T92" fmla="*/ 1263 w 2525"/>
                <a:gd name="T93" fmla="*/ 425 h 4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25"/>
                <a:gd name="T142" fmla="*/ 0 h 425"/>
                <a:gd name="T143" fmla="*/ 2525 w 2525"/>
                <a:gd name="T144" fmla="*/ 425 h 42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25" h="425">
                  <a:moveTo>
                    <a:pt x="1263" y="425"/>
                  </a:moveTo>
                  <a:lnTo>
                    <a:pt x="1312" y="425"/>
                  </a:lnTo>
                  <a:lnTo>
                    <a:pt x="1362" y="425"/>
                  </a:lnTo>
                  <a:lnTo>
                    <a:pt x="1411" y="423"/>
                  </a:lnTo>
                  <a:lnTo>
                    <a:pt x="1460" y="423"/>
                  </a:lnTo>
                  <a:lnTo>
                    <a:pt x="1509" y="421"/>
                  </a:lnTo>
                  <a:lnTo>
                    <a:pt x="1560" y="419"/>
                  </a:lnTo>
                  <a:lnTo>
                    <a:pt x="1609" y="418"/>
                  </a:lnTo>
                  <a:lnTo>
                    <a:pt x="1659" y="414"/>
                  </a:lnTo>
                  <a:lnTo>
                    <a:pt x="1708" y="412"/>
                  </a:lnTo>
                  <a:lnTo>
                    <a:pt x="1757" y="409"/>
                  </a:lnTo>
                  <a:lnTo>
                    <a:pt x="1804" y="407"/>
                  </a:lnTo>
                  <a:lnTo>
                    <a:pt x="1852" y="404"/>
                  </a:lnTo>
                  <a:lnTo>
                    <a:pt x="1899" y="398"/>
                  </a:lnTo>
                  <a:lnTo>
                    <a:pt x="1945" y="395"/>
                  </a:lnTo>
                  <a:lnTo>
                    <a:pt x="1991" y="390"/>
                  </a:lnTo>
                  <a:lnTo>
                    <a:pt x="2035" y="386"/>
                  </a:lnTo>
                  <a:lnTo>
                    <a:pt x="2077" y="381"/>
                  </a:lnTo>
                  <a:lnTo>
                    <a:pt x="2117" y="376"/>
                  </a:lnTo>
                  <a:lnTo>
                    <a:pt x="2158" y="369"/>
                  </a:lnTo>
                  <a:lnTo>
                    <a:pt x="2196" y="363"/>
                  </a:lnTo>
                  <a:lnTo>
                    <a:pt x="2233" y="356"/>
                  </a:lnTo>
                  <a:lnTo>
                    <a:pt x="2268" y="349"/>
                  </a:lnTo>
                  <a:lnTo>
                    <a:pt x="2302" y="342"/>
                  </a:lnTo>
                  <a:lnTo>
                    <a:pt x="2333" y="335"/>
                  </a:lnTo>
                  <a:lnTo>
                    <a:pt x="2361" y="328"/>
                  </a:lnTo>
                  <a:lnTo>
                    <a:pt x="2389" y="319"/>
                  </a:lnTo>
                  <a:lnTo>
                    <a:pt x="2414" y="311"/>
                  </a:lnTo>
                  <a:lnTo>
                    <a:pt x="2437" y="302"/>
                  </a:lnTo>
                  <a:lnTo>
                    <a:pt x="2456" y="293"/>
                  </a:lnTo>
                  <a:lnTo>
                    <a:pt x="2474" y="282"/>
                  </a:lnTo>
                  <a:lnTo>
                    <a:pt x="2488" y="274"/>
                  </a:lnTo>
                  <a:lnTo>
                    <a:pt x="2500" y="263"/>
                  </a:lnTo>
                  <a:lnTo>
                    <a:pt x="2512" y="249"/>
                  </a:lnTo>
                  <a:lnTo>
                    <a:pt x="2519" y="235"/>
                  </a:lnTo>
                  <a:lnTo>
                    <a:pt x="2523" y="223"/>
                  </a:lnTo>
                  <a:lnTo>
                    <a:pt x="2525" y="210"/>
                  </a:lnTo>
                  <a:lnTo>
                    <a:pt x="2523" y="202"/>
                  </a:lnTo>
                  <a:lnTo>
                    <a:pt x="2519" y="189"/>
                  </a:lnTo>
                  <a:lnTo>
                    <a:pt x="2512" y="175"/>
                  </a:lnTo>
                  <a:lnTo>
                    <a:pt x="2500" y="161"/>
                  </a:lnTo>
                  <a:lnTo>
                    <a:pt x="2488" y="151"/>
                  </a:lnTo>
                  <a:lnTo>
                    <a:pt x="2474" y="142"/>
                  </a:lnTo>
                  <a:lnTo>
                    <a:pt x="2456" y="131"/>
                  </a:lnTo>
                  <a:lnTo>
                    <a:pt x="2437" y="123"/>
                  </a:lnTo>
                  <a:lnTo>
                    <a:pt x="2414" y="114"/>
                  </a:lnTo>
                  <a:lnTo>
                    <a:pt x="2389" y="105"/>
                  </a:lnTo>
                  <a:lnTo>
                    <a:pt x="2361" y="96"/>
                  </a:lnTo>
                  <a:lnTo>
                    <a:pt x="2333" y="89"/>
                  </a:lnTo>
                  <a:lnTo>
                    <a:pt x="2302" y="82"/>
                  </a:lnTo>
                  <a:lnTo>
                    <a:pt x="2268" y="75"/>
                  </a:lnTo>
                  <a:lnTo>
                    <a:pt x="2233" y="68"/>
                  </a:lnTo>
                  <a:lnTo>
                    <a:pt x="2196" y="61"/>
                  </a:lnTo>
                  <a:lnTo>
                    <a:pt x="2158" y="56"/>
                  </a:lnTo>
                  <a:lnTo>
                    <a:pt x="2117" y="49"/>
                  </a:lnTo>
                  <a:lnTo>
                    <a:pt x="2077" y="44"/>
                  </a:lnTo>
                  <a:lnTo>
                    <a:pt x="2035" y="38"/>
                  </a:lnTo>
                  <a:lnTo>
                    <a:pt x="1991" y="35"/>
                  </a:lnTo>
                  <a:lnTo>
                    <a:pt x="1945" y="29"/>
                  </a:lnTo>
                  <a:lnTo>
                    <a:pt x="1899" y="26"/>
                  </a:lnTo>
                  <a:lnTo>
                    <a:pt x="1852" y="21"/>
                  </a:lnTo>
                  <a:lnTo>
                    <a:pt x="1804" y="17"/>
                  </a:lnTo>
                  <a:lnTo>
                    <a:pt x="1757" y="15"/>
                  </a:lnTo>
                  <a:lnTo>
                    <a:pt x="1708" y="12"/>
                  </a:lnTo>
                  <a:lnTo>
                    <a:pt x="1659" y="10"/>
                  </a:lnTo>
                  <a:lnTo>
                    <a:pt x="1609" y="7"/>
                  </a:lnTo>
                  <a:lnTo>
                    <a:pt x="1560" y="5"/>
                  </a:lnTo>
                  <a:lnTo>
                    <a:pt x="1509" y="3"/>
                  </a:lnTo>
                  <a:lnTo>
                    <a:pt x="1460" y="1"/>
                  </a:lnTo>
                  <a:lnTo>
                    <a:pt x="1411" y="1"/>
                  </a:lnTo>
                  <a:lnTo>
                    <a:pt x="1362" y="0"/>
                  </a:lnTo>
                  <a:lnTo>
                    <a:pt x="1312" y="0"/>
                  </a:lnTo>
                  <a:lnTo>
                    <a:pt x="1263" y="0"/>
                  </a:lnTo>
                  <a:lnTo>
                    <a:pt x="1202" y="0"/>
                  </a:lnTo>
                  <a:lnTo>
                    <a:pt x="1140" y="0"/>
                  </a:lnTo>
                  <a:lnTo>
                    <a:pt x="1081" y="1"/>
                  </a:lnTo>
                  <a:lnTo>
                    <a:pt x="1021" y="3"/>
                  </a:lnTo>
                  <a:lnTo>
                    <a:pt x="961" y="5"/>
                  </a:lnTo>
                  <a:lnTo>
                    <a:pt x="903" y="7"/>
                  </a:lnTo>
                  <a:lnTo>
                    <a:pt x="847" y="10"/>
                  </a:lnTo>
                  <a:lnTo>
                    <a:pt x="791" y="12"/>
                  </a:lnTo>
                  <a:lnTo>
                    <a:pt x="736" y="15"/>
                  </a:lnTo>
                  <a:lnTo>
                    <a:pt x="682" y="19"/>
                  </a:lnTo>
                  <a:lnTo>
                    <a:pt x="631" y="24"/>
                  </a:lnTo>
                  <a:lnTo>
                    <a:pt x="580" y="28"/>
                  </a:lnTo>
                  <a:lnTo>
                    <a:pt x="531" y="33"/>
                  </a:lnTo>
                  <a:lnTo>
                    <a:pt x="483" y="38"/>
                  </a:lnTo>
                  <a:lnTo>
                    <a:pt x="436" y="45"/>
                  </a:lnTo>
                  <a:lnTo>
                    <a:pt x="392" y="51"/>
                  </a:lnTo>
                  <a:lnTo>
                    <a:pt x="330" y="61"/>
                  </a:lnTo>
                  <a:lnTo>
                    <a:pt x="276" y="70"/>
                  </a:lnTo>
                  <a:lnTo>
                    <a:pt x="227" y="80"/>
                  </a:lnTo>
                  <a:lnTo>
                    <a:pt x="185" y="91"/>
                  </a:lnTo>
                  <a:lnTo>
                    <a:pt x="148" y="101"/>
                  </a:lnTo>
                  <a:lnTo>
                    <a:pt x="116" y="112"/>
                  </a:lnTo>
                  <a:lnTo>
                    <a:pt x="88" y="123"/>
                  </a:lnTo>
                  <a:lnTo>
                    <a:pt x="67" y="133"/>
                  </a:lnTo>
                  <a:lnTo>
                    <a:pt x="48" y="144"/>
                  </a:lnTo>
                  <a:lnTo>
                    <a:pt x="34" y="152"/>
                  </a:lnTo>
                  <a:lnTo>
                    <a:pt x="21" y="163"/>
                  </a:lnTo>
                  <a:lnTo>
                    <a:pt x="12" y="174"/>
                  </a:lnTo>
                  <a:lnTo>
                    <a:pt x="7" y="182"/>
                  </a:lnTo>
                  <a:lnTo>
                    <a:pt x="4" y="193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2" y="223"/>
                  </a:lnTo>
                  <a:lnTo>
                    <a:pt x="5" y="235"/>
                  </a:lnTo>
                  <a:lnTo>
                    <a:pt x="12" y="249"/>
                  </a:lnTo>
                  <a:lnTo>
                    <a:pt x="25" y="263"/>
                  </a:lnTo>
                  <a:lnTo>
                    <a:pt x="37" y="274"/>
                  </a:lnTo>
                  <a:lnTo>
                    <a:pt x="51" y="282"/>
                  </a:lnTo>
                  <a:lnTo>
                    <a:pt x="69" y="293"/>
                  </a:lnTo>
                  <a:lnTo>
                    <a:pt x="88" y="302"/>
                  </a:lnTo>
                  <a:lnTo>
                    <a:pt x="111" y="311"/>
                  </a:lnTo>
                  <a:lnTo>
                    <a:pt x="135" y="319"/>
                  </a:lnTo>
                  <a:lnTo>
                    <a:pt x="164" y="328"/>
                  </a:lnTo>
                  <a:lnTo>
                    <a:pt x="192" y="335"/>
                  </a:lnTo>
                  <a:lnTo>
                    <a:pt x="223" y="342"/>
                  </a:lnTo>
                  <a:lnTo>
                    <a:pt x="257" y="349"/>
                  </a:lnTo>
                  <a:lnTo>
                    <a:pt x="292" y="356"/>
                  </a:lnTo>
                  <a:lnTo>
                    <a:pt x="329" y="363"/>
                  </a:lnTo>
                  <a:lnTo>
                    <a:pt x="367" y="369"/>
                  </a:lnTo>
                  <a:lnTo>
                    <a:pt x="408" y="376"/>
                  </a:lnTo>
                  <a:lnTo>
                    <a:pt x="448" y="381"/>
                  </a:lnTo>
                  <a:lnTo>
                    <a:pt x="492" y="386"/>
                  </a:lnTo>
                  <a:lnTo>
                    <a:pt x="534" y="390"/>
                  </a:lnTo>
                  <a:lnTo>
                    <a:pt x="580" y="395"/>
                  </a:lnTo>
                  <a:lnTo>
                    <a:pt x="626" y="398"/>
                  </a:lnTo>
                  <a:lnTo>
                    <a:pt x="673" y="404"/>
                  </a:lnTo>
                  <a:lnTo>
                    <a:pt x="720" y="407"/>
                  </a:lnTo>
                  <a:lnTo>
                    <a:pt x="768" y="409"/>
                  </a:lnTo>
                  <a:lnTo>
                    <a:pt x="817" y="412"/>
                  </a:lnTo>
                  <a:lnTo>
                    <a:pt x="866" y="414"/>
                  </a:lnTo>
                  <a:lnTo>
                    <a:pt x="915" y="418"/>
                  </a:lnTo>
                  <a:lnTo>
                    <a:pt x="966" y="419"/>
                  </a:lnTo>
                  <a:lnTo>
                    <a:pt x="1016" y="421"/>
                  </a:lnTo>
                  <a:lnTo>
                    <a:pt x="1067" y="423"/>
                  </a:lnTo>
                  <a:lnTo>
                    <a:pt x="1116" y="423"/>
                  </a:lnTo>
                  <a:lnTo>
                    <a:pt x="1165" y="425"/>
                  </a:lnTo>
                  <a:lnTo>
                    <a:pt x="1214" y="425"/>
                  </a:lnTo>
                  <a:lnTo>
                    <a:pt x="1263" y="4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07" name="Freeform 19">
              <a:extLst>
                <a:ext uri="{FF2B5EF4-FFF2-40B4-BE49-F238E27FC236}">
                  <a16:creationId xmlns:a16="http://schemas.microsoft.com/office/drawing/2014/main" id="{77C54C74-8AA0-5314-7C95-2F32A1088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" y="1894"/>
              <a:ext cx="2" cy="5"/>
            </a:xfrm>
            <a:custGeom>
              <a:avLst/>
              <a:gdLst>
                <a:gd name="T0" fmla="*/ 2 w 2"/>
                <a:gd name="T1" fmla="*/ 1 h 5"/>
                <a:gd name="T2" fmla="*/ 2 w 2"/>
                <a:gd name="T3" fmla="*/ 0 h 5"/>
                <a:gd name="T4" fmla="*/ 2 w 2"/>
                <a:gd name="T5" fmla="*/ 0 h 5"/>
                <a:gd name="T6" fmla="*/ 2 w 2"/>
                <a:gd name="T7" fmla="*/ 0 h 5"/>
                <a:gd name="T8" fmla="*/ 2 w 2"/>
                <a:gd name="T9" fmla="*/ 0 h 5"/>
                <a:gd name="T10" fmla="*/ 2 w 2"/>
                <a:gd name="T11" fmla="*/ 0 h 5"/>
                <a:gd name="T12" fmla="*/ 2 w 2"/>
                <a:gd name="T13" fmla="*/ 0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3 h 5"/>
                <a:gd name="T20" fmla="*/ 2 w 2"/>
                <a:gd name="T21" fmla="*/ 3 h 5"/>
                <a:gd name="T22" fmla="*/ 2 w 2"/>
                <a:gd name="T23" fmla="*/ 5 h 5"/>
                <a:gd name="T24" fmla="*/ 2 w 2"/>
                <a:gd name="T25" fmla="*/ 5 h 5"/>
                <a:gd name="T26" fmla="*/ 2 w 2"/>
                <a:gd name="T27" fmla="*/ 5 h 5"/>
                <a:gd name="T28" fmla="*/ 2 w 2"/>
                <a:gd name="T29" fmla="*/ 3 h 5"/>
                <a:gd name="T30" fmla="*/ 2 w 2"/>
                <a:gd name="T31" fmla="*/ 3 h 5"/>
                <a:gd name="T32" fmla="*/ 2 w 2"/>
                <a:gd name="T33" fmla="*/ 1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"/>
                <a:gd name="T52" fmla="*/ 0 h 5"/>
                <a:gd name="T53" fmla="*/ 2 w 2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" h="5">
                  <a:moveTo>
                    <a:pt x="2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E0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08" name="Freeform 20">
              <a:extLst>
                <a:ext uri="{FF2B5EF4-FFF2-40B4-BE49-F238E27FC236}">
                  <a16:creationId xmlns:a16="http://schemas.microsoft.com/office/drawing/2014/main" id="{155E8EC0-AF2C-2DB3-E366-AFDF3E9DC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" y="1757"/>
              <a:ext cx="2373" cy="281"/>
            </a:xfrm>
            <a:custGeom>
              <a:avLst/>
              <a:gdLst>
                <a:gd name="T0" fmla="*/ 1059 w 2373"/>
                <a:gd name="T1" fmla="*/ 1 h 281"/>
                <a:gd name="T2" fmla="*/ 876 w 2373"/>
                <a:gd name="T3" fmla="*/ 5 h 281"/>
                <a:gd name="T4" fmla="*/ 711 w 2373"/>
                <a:gd name="T5" fmla="*/ 14 h 281"/>
                <a:gd name="T6" fmla="*/ 560 w 2373"/>
                <a:gd name="T7" fmla="*/ 24 h 281"/>
                <a:gd name="T8" fmla="*/ 427 w 2373"/>
                <a:gd name="T9" fmla="*/ 38 h 281"/>
                <a:gd name="T10" fmla="*/ 309 w 2373"/>
                <a:gd name="T11" fmla="*/ 52 h 281"/>
                <a:gd name="T12" fmla="*/ 210 w 2373"/>
                <a:gd name="T13" fmla="*/ 70 h 281"/>
                <a:gd name="T14" fmla="*/ 128 w 2373"/>
                <a:gd name="T15" fmla="*/ 87 h 281"/>
                <a:gd name="T16" fmla="*/ 66 w 2373"/>
                <a:gd name="T17" fmla="*/ 105 h 281"/>
                <a:gd name="T18" fmla="*/ 23 w 2373"/>
                <a:gd name="T19" fmla="*/ 123 h 281"/>
                <a:gd name="T20" fmla="*/ 0 w 2373"/>
                <a:gd name="T21" fmla="*/ 138 h 281"/>
                <a:gd name="T22" fmla="*/ 23 w 2373"/>
                <a:gd name="T23" fmla="*/ 156 h 281"/>
                <a:gd name="T24" fmla="*/ 66 w 2373"/>
                <a:gd name="T25" fmla="*/ 174 h 281"/>
                <a:gd name="T26" fmla="*/ 128 w 2373"/>
                <a:gd name="T27" fmla="*/ 191 h 281"/>
                <a:gd name="T28" fmla="*/ 210 w 2373"/>
                <a:gd name="T29" fmla="*/ 210 h 281"/>
                <a:gd name="T30" fmla="*/ 309 w 2373"/>
                <a:gd name="T31" fmla="*/ 226 h 281"/>
                <a:gd name="T32" fmla="*/ 427 w 2373"/>
                <a:gd name="T33" fmla="*/ 242 h 281"/>
                <a:gd name="T34" fmla="*/ 560 w 2373"/>
                <a:gd name="T35" fmla="*/ 256 h 281"/>
                <a:gd name="T36" fmla="*/ 711 w 2373"/>
                <a:gd name="T37" fmla="*/ 267 h 281"/>
                <a:gd name="T38" fmla="*/ 876 w 2373"/>
                <a:gd name="T39" fmla="*/ 275 h 281"/>
                <a:gd name="T40" fmla="*/ 1059 w 2373"/>
                <a:gd name="T41" fmla="*/ 279 h 281"/>
                <a:gd name="T42" fmla="*/ 1252 w 2373"/>
                <a:gd name="T43" fmla="*/ 281 h 281"/>
                <a:gd name="T44" fmla="*/ 1439 w 2373"/>
                <a:gd name="T45" fmla="*/ 277 h 281"/>
                <a:gd name="T46" fmla="*/ 1609 w 2373"/>
                <a:gd name="T47" fmla="*/ 270 h 281"/>
                <a:gd name="T48" fmla="*/ 1765 w 2373"/>
                <a:gd name="T49" fmla="*/ 260 h 281"/>
                <a:gd name="T50" fmla="*/ 1904 w 2373"/>
                <a:gd name="T51" fmla="*/ 247 h 281"/>
                <a:gd name="T52" fmla="*/ 2027 w 2373"/>
                <a:gd name="T53" fmla="*/ 232 h 281"/>
                <a:gd name="T54" fmla="*/ 2132 w 2373"/>
                <a:gd name="T55" fmla="*/ 216 h 281"/>
                <a:gd name="T56" fmla="*/ 2219 w 2373"/>
                <a:gd name="T57" fmla="*/ 198 h 281"/>
                <a:gd name="T58" fmla="*/ 2289 w 2373"/>
                <a:gd name="T59" fmla="*/ 181 h 281"/>
                <a:gd name="T60" fmla="*/ 2338 w 2373"/>
                <a:gd name="T61" fmla="*/ 161 h 281"/>
                <a:gd name="T62" fmla="*/ 2368 w 2373"/>
                <a:gd name="T63" fmla="*/ 144 h 281"/>
                <a:gd name="T64" fmla="*/ 2361 w 2373"/>
                <a:gd name="T65" fmla="*/ 128 h 281"/>
                <a:gd name="T66" fmla="*/ 2324 w 2373"/>
                <a:gd name="T67" fmla="*/ 110 h 281"/>
                <a:gd name="T68" fmla="*/ 2268 w 2373"/>
                <a:gd name="T69" fmla="*/ 93 h 281"/>
                <a:gd name="T70" fmla="*/ 2192 w 2373"/>
                <a:gd name="T71" fmla="*/ 75 h 281"/>
                <a:gd name="T72" fmla="*/ 2099 w 2373"/>
                <a:gd name="T73" fmla="*/ 59 h 281"/>
                <a:gd name="T74" fmla="*/ 1988 w 2373"/>
                <a:gd name="T75" fmla="*/ 44 h 281"/>
                <a:gd name="T76" fmla="*/ 1860 w 2373"/>
                <a:gd name="T77" fmla="*/ 29 h 281"/>
                <a:gd name="T78" fmla="*/ 1714 w 2373"/>
                <a:gd name="T79" fmla="*/ 17 h 281"/>
                <a:gd name="T80" fmla="*/ 1554 w 2373"/>
                <a:gd name="T81" fmla="*/ 8 h 281"/>
                <a:gd name="T82" fmla="*/ 1377 w 2373"/>
                <a:gd name="T83" fmla="*/ 1 h 281"/>
                <a:gd name="T84" fmla="*/ 1187 w 2373"/>
                <a:gd name="T85" fmla="*/ 0 h 2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73"/>
                <a:gd name="T130" fmla="*/ 0 h 281"/>
                <a:gd name="T131" fmla="*/ 2373 w 2373"/>
                <a:gd name="T132" fmla="*/ 281 h 2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73" h="281">
                  <a:moveTo>
                    <a:pt x="1187" y="0"/>
                  </a:moveTo>
                  <a:lnTo>
                    <a:pt x="1122" y="0"/>
                  </a:lnTo>
                  <a:lnTo>
                    <a:pt x="1059" y="1"/>
                  </a:lnTo>
                  <a:lnTo>
                    <a:pt x="996" y="1"/>
                  </a:lnTo>
                  <a:lnTo>
                    <a:pt x="936" y="3"/>
                  </a:lnTo>
                  <a:lnTo>
                    <a:pt x="876" y="5"/>
                  </a:lnTo>
                  <a:lnTo>
                    <a:pt x="820" y="8"/>
                  </a:lnTo>
                  <a:lnTo>
                    <a:pt x="764" y="10"/>
                  </a:lnTo>
                  <a:lnTo>
                    <a:pt x="711" y="14"/>
                  </a:lnTo>
                  <a:lnTo>
                    <a:pt x="658" y="17"/>
                  </a:lnTo>
                  <a:lnTo>
                    <a:pt x="609" y="21"/>
                  </a:lnTo>
                  <a:lnTo>
                    <a:pt x="560" y="24"/>
                  </a:lnTo>
                  <a:lnTo>
                    <a:pt x="514" y="29"/>
                  </a:lnTo>
                  <a:lnTo>
                    <a:pt x="469" y="33"/>
                  </a:lnTo>
                  <a:lnTo>
                    <a:pt x="427" y="38"/>
                  </a:lnTo>
                  <a:lnTo>
                    <a:pt x="386" y="44"/>
                  </a:lnTo>
                  <a:lnTo>
                    <a:pt x="346" y="47"/>
                  </a:lnTo>
                  <a:lnTo>
                    <a:pt x="309" y="52"/>
                  </a:lnTo>
                  <a:lnTo>
                    <a:pt x="274" y="59"/>
                  </a:lnTo>
                  <a:lnTo>
                    <a:pt x="240" y="65"/>
                  </a:lnTo>
                  <a:lnTo>
                    <a:pt x="210" y="70"/>
                  </a:lnTo>
                  <a:lnTo>
                    <a:pt x="181" y="75"/>
                  </a:lnTo>
                  <a:lnTo>
                    <a:pt x="154" y="80"/>
                  </a:lnTo>
                  <a:lnTo>
                    <a:pt x="128" y="87"/>
                  </a:lnTo>
                  <a:lnTo>
                    <a:pt x="105" y="93"/>
                  </a:lnTo>
                  <a:lnTo>
                    <a:pt x="84" y="98"/>
                  </a:lnTo>
                  <a:lnTo>
                    <a:pt x="66" y="105"/>
                  </a:lnTo>
                  <a:lnTo>
                    <a:pt x="49" y="110"/>
                  </a:lnTo>
                  <a:lnTo>
                    <a:pt x="35" y="116"/>
                  </a:lnTo>
                  <a:lnTo>
                    <a:pt x="23" y="123"/>
                  </a:lnTo>
                  <a:lnTo>
                    <a:pt x="12" y="128"/>
                  </a:lnTo>
                  <a:lnTo>
                    <a:pt x="5" y="133"/>
                  </a:lnTo>
                  <a:lnTo>
                    <a:pt x="0" y="138"/>
                  </a:lnTo>
                  <a:lnTo>
                    <a:pt x="5" y="144"/>
                  </a:lnTo>
                  <a:lnTo>
                    <a:pt x="12" y="151"/>
                  </a:lnTo>
                  <a:lnTo>
                    <a:pt x="23" y="156"/>
                  </a:lnTo>
                  <a:lnTo>
                    <a:pt x="35" y="161"/>
                  </a:lnTo>
                  <a:lnTo>
                    <a:pt x="49" y="168"/>
                  </a:lnTo>
                  <a:lnTo>
                    <a:pt x="66" y="174"/>
                  </a:lnTo>
                  <a:lnTo>
                    <a:pt x="84" y="181"/>
                  </a:lnTo>
                  <a:lnTo>
                    <a:pt x="105" y="186"/>
                  </a:lnTo>
                  <a:lnTo>
                    <a:pt x="128" y="191"/>
                  </a:lnTo>
                  <a:lnTo>
                    <a:pt x="154" y="198"/>
                  </a:lnTo>
                  <a:lnTo>
                    <a:pt x="181" y="203"/>
                  </a:lnTo>
                  <a:lnTo>
                    <a:pt x="210" y="210"/>
                  </a:lnTo>
                  <a:lnTo>
                    <a:pt x="240" y="216"/>
                  </a:lnTo>
                  <a:lnTo>
                    <a:pt x="274" y="221"/>
                  </a:lnTo>
                  <a:lnTo>
                    <a:pt x="309" y="226"/>
                  </a:lnTo>
                  <a:lnTo>
                    <a:pt x="346" y="232"/>
                  </a:lnTo>
                  <a:lnTo>
                    <a:pt x="386" y="237"/>
                  </a:lnTo>
                  <a:lnTo>
                    <a:pt x="427" y="242"/>
                  </a:lnTo>
                  <a:lnTo>
                    <a:pt x="469" y="247"/>
                  </a:lnTo>
                  <a:lnTo>
                    <a:pt x="514" y="251"/>
                  </a:lnTo>
                  <a:lnTo>
                    <a:pt x="560" y="256"/>
                  </a:lnTo>
                  <a:lnTo>
                    <a:pt x="609" y="260"/>
                  </a:lnTo>
                  <a:lnTo>
                    <a:pt x="658" y="263"/>
                  </a:lnTo>
                  <a:lnTo>
                    <a:pt x="711" y="267"/>
                  </a:lnTo>
                  <a:lnTo>
                    <a:pt x="764" y="270"/>
                  </a:lnTo>
                  <a:lnTo>
                    <a:pt x="820" y="272"/>
                  </a:lnTo>
                  <a:lnTo>
                    <a:pt x="876" y="275"/>
                  </a:lnTo>
                  <a:lnTo>
                    <a:pt x="936" y="277"/>
                  </a:lnTo>
                  <a:lnTo>
                    <a:pt x="996" y="279"/>
                  </a:lnTo>
                  <a:lnTo>
                    <a:pt x="1059" y="279"/>
                  </a:lnTo>
                  <a:lnTo>
                    <a:pt x="1122" y="281"/>
                  </a:lnTo>
                  <a:lnTo>
                    <a:pt x="1187" y="281"/>
                  </a:lnTo>
                  <a:lnTo>
                    <a:pt x="1252" y="281"/>
                  </a:lnTo>
                  <a:lnTo>
                    <a:pt x="1316" y="279"/>
                  </a:lnTo>
                  <a:lnTo>
                    <a:pt x="1377" y="279"/>
                  </a:lnTo>
                  <a:lnTo>
                    <a:pt x="1439" y="277"/>
                  </a:lnTo>
                  <a:lnTo>
                    <a:pt x="1497" y="275"/>
                  </a:lnTo>
                  <a:lnTo>
                    <a:pt x="1554" y="272"/>
                  </a:lnTo>
                  <a:lnTo>
                    <a:pt x="1609" y="270"/>
                  </a:lnTo>
                  <a:lnTo>
                    <a:pt x="1663" y="267"/>
                  </a:lnTo>
                  <a:lnTo>
                    <a:pt x="1714" y="263"/>
                  </a:lnTo>
                  <a:lnTo>
                    <a:pt x="1765" y="260"/>
                  </a:lnTo>
                  <a:lnTo>
                    <a:pt x="1813" y="256"/>
                  </a:lnTo>
                  <a:lnTo>
                    <a:pt x="1860" y="251"/>
                  </a:lnTo>
                  <a:lnTo>
                    <a:pt x="1904" y="247"/>
                  </a:lnTo>
                  <a:lnTo>
                    <a:pt x="1946" y="242"/>
                  </a:lnTo>
                  <a:lnTo>
                    <a:pt x="1988" y="237"/>
                  </a:lnTo>
                  <a:lnTo>
                    <a:pt x="2027" y="232"/>
                  </a:lnTo>
                  <a:lnTo>
                    <a:pt x="2064" y="226"/>
                  </a:lnTo>
                  <a:lnTo>
                    <a:pt x="2099" y="221"/>
                  </a:lnTo>
                  <a:lnTo>
                    <a:pt x="2132" y="216"/>
                  </a:lnTo>
                  <a:lnTo>
                    <a:pt x="2162" y="210"/>
                  </a:lnTo>
                  <a:lnTo>
                    <a:pt x="2192" y="203"/>
                  </a:lnTo>
                  <a:lnTo>
                    <a:pt x="2219" y="198"/>
                  </a:lnTo>
                  <a:lnTo>
                    <a:pt x="2245" y="191"/>
                  </a:lnTo>
                  <a:lnTo>
                    <a:pt x="2268" y="186"/>
                  </a:lnTo>
                  <a:lnTo>
                    <a:pt x="2289" y="181"/>
                  </a:lnTo>
                  <a:lnTo>
                    <a:pt x="2306" y="174"/>
                  </a:lnTo>
                  <a:lnTo>
                    <a:pt x="2324" y="168"/>
                  </a:lnTo>
                  <a:lnTo>
                    <a:pt x="2338" y="161"/>
                  </a:lnTo>
                  <a:lnTo>
                    <a:pt x="2350" y="156"/>
                  </a:lnTo>
                  <a:lnTo>
                    <a:pt x="2361" y="151"/>
                  </a:lnTo>
                  <a:lnTo>
                    <a:pt x="2368" y="144"/>
                  </a:lnTo>
                  <a:lnTo>
                    <a:pt x="2373" y="138"/>
                  </a:lnTo>
                  <a:lnTo>
                    <a:pt x="2368" y="133"/>
                  </a:lnTo>
                  <a:lnTo>
                    <a:pt x="2361" y="128"/>
                  </a:lnTo>
                  <a:lnTo>
                    <a:pt x="2350" y="123"/>
                  </a:lnTo>
                  <a:lnTo>
                    <a:pt x="2338" y="116"/>
                  </a:lnTo>
                  <a:lnTo>
                    <a:pt x="2324" y="110"/>
                  </a:lnTo>
                  <a:lnTo>
                    <a:pt x="2306" y="105"/>
                  </a:lnTo>
                  <a:lnTo>
                    <a:pt x="2289" y="98"/>
                  </a:lnTo>
                  <a:lnTo>
                    <a:pt x="2268" y="93"/>
                  </a:lnTo>
                  <a:lnTo>
                    <a:pt x="2245" y="87"/>
                  </a:lnTo>
                  <a:lnTo>
                    <a:pt x="2219" y="80"/>
                  </a:lnTo>
                  <a:lnTo>
                    <a:pt x="2192" y="75"/>
                  </a:lnTo>
                  <a:lnTo>
                    <a:pt x="2162" y="70"/>
                  </a:lnTo>
                  <a:lnTo>
                    <a:pt x="2132" y="65"/>
                  </a:lnTo>
                  <a:lnTo>
                    <a:pt x="2099" y="59"/>
                  </a:lnTo>
                  <a:lnTo>
                    <a:pt x="2064" y="52"/>
                  </a:lnTo>
                  <a:lnTo>
                    <a:pt x="2027" y="47"/>
                  </a:lnTo>
                  <a:lnTo>
                    <a:pt x="1988" y="44"/>
                  </a:lnTo>
                  <a:lnTo>
                    <a:pt x="1946" y="38"/>
                  </a:lnTo>
                  <a:lnTo>
                    <a:pt x="1904" y="33"/>
                  </a:lnTo>
                  <a:lnTo>
                    <a:pt x="1860" y="29"/>
                  </a:lnTo>
                  <a:lnTo>
                    <a:pt x="1813" y="24"/>
                  </a:lnTo>
                  <a:lnTo>
                    <a:pt x="1765" y="21"/>
                  </a:lnTo>
                  <a:lnTo>
                    <a:pt x="1714" y="17"/>
                  </a:lnTo>
                  <a:lnTo>
                    <a:pt x="1663" y="14"/>
                  </a:lnTo>
                  <a:lnTo>
                    <a:pt x="1609" y="10"/>
                  </a:lnTo>
                  <a:lnTo>
                    <a:pt x="1554" y="8"/>
                  </a:lnTo>
                  <a:lnTo>
                    <a:pt x="1497" y="5"/>
                  </a:lnTo>
                  <a:lnTo>
                    <a:pt x="1439" y="3"/>
                  </a:lnTo>
                  <a:lnTo>
                    <a:pt x="1377" y="1"/>
                  </a:lnTo>
                  <a:lnTo>
                    <a:pt x="1316" y="1"/>
                  </a:lnTo>
                  <a:lnTo>
                    <a:pt x="1252" y="0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09" name="Freeform 21">
              <a:extLst>
                <a:ext uri="{FF2B5EF4-FFF2-40B4-BE49-F238E27FC236}">
                  <a16:creationId xmlns:a16="http://schemas.microsoft.com/office/drawing/2014/main" id="{8CAA51B3-3A91-9AC3-727F-E61D3058B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" y="1874"/>
              <a:ext cx="2514" cy="1989"/>
            </a:xfrm>
            <a:custGeom>
              <a:avLst/>
              <a:gdLst>
                <a:gd name="T0" fmla="*/ 0 w 2514"/>
                <a:gd name="T1" fmla="*/ 46 h 1989"/>
                <a:gd name="T2" fmla="*/ 1096 w 2514"/>
                <a:gd name="T3" fmla="*/ 1378 h 1989"/>
                <a:gd name="T4" fmla="*/ 1089 w 2514"/>
                <a:gd name="T5" fmla="*/ 1355 h 1989"/>
                <a:gd name="T6" fmla="*/ 1089 w 2514"/>
                <a:gd name="T7" fmla="*/ 1938 h 1989"/>
                <a:gd name="T8" fmla="*/ 1093 w 2514"/>
                <a:gd name="T9" fmla="*/ 1940 h 1989"/>
                <a:gd name="T10" fmla="*/ 1098 w 2514"/>
                <a:gd name="T11" fmla="*/ 1944 h 1989"/>
                <a:gd name="T12" fmla="*/ 1103 w 2514"/>
                <a:gd name="T13" fmla="*/ 1947 h 1989"/>
                <a:gd name="T14" fmla="*/ 1107 w 2514"/>
                <a:gd name="T15" fmla="*/ 1949 h 1989"/>
                <a:gd name="T16" fmla="*/ 1108 w 2514"/>
                <a:gd name="T17" fmla="*/ 1951 h 1989"/>
                <a:gd name="T18" fmla="*/ 1116 w 2514"/>
                <a:gd name="T19" fmla="*/ 1954 h 1989"/>
                <a:gd name="T20" fmla="*/ 1123 w 2514"/>
                <a:gd name="T21" fmla="*/ 1958 h 1989"/>
                <a:gd name="T22" fmla="*/ 1135 w 2514"/>
                <a:gd name="T23" fmla="*/ 1963 h 1989"/>
                <a:gd name="T24" fmla="*/ 1147 w 2514"/>
                <a:gd name="T25" fmla="*/ 1968 h 1989"/>
                <a:gd name="T26" fmla="*/ 1163 w 2514"/>
                <a:gd name="T27" fmla="*/ 1975 h 1989"/>
                <a:gd name="T28" fmla="*/ 1181 w 2514"/>
                <a:gd name="T29" fmla="*/ 1979 h 1989"/>
                <a:gd name="T30" fmla="*/ 1200 w 2514"/>
                <a:gd name="T31" fmla="*/ 1984 h 1989"/>
                <a:gd name="T32" fmla="*/ 1221 w 2514"/>
                <a:gd name="T33" fmla="*/ 1987 h 1989"/>
                <a:gd name="T34" fmla="*/ 1244 w 2514"/>
                <a:gd name="T35" fmla="*/ 1989 h 1989"/>
                <a:gd name="T36" fmla="*/ 1267 w 2514"/>
                <a:gd name="T37" fmla="*/ 1989 h 1989"/>
                <a:gd name="T38" fmla="*/ 1291 w 2514"/>
                <a:gd name="T39" fmla="*/ 1987 h 1989"/>
                <a:gd name="T40" fmla="*/ 1316 w 2514"/>
                <a:gd name="T41" fmla="*/ 1982 h 1989"/>
                <a:gd name="T42" fmla="*/ 1342 w 2514"/>
                <a:gd name="T43" fmla="*/ 1973 h 1989"/>
                <a:gd name="T44" fmla="*/ 1368 w 2514"/>
                <a:gd name="T45" fmla="*/ 1963 h 1989"/>
                <a:gd name="T46" fmla="*/ 1395 w 2514"/>
                <a:gd name="T47" fmla="*/ 1949 h 1989"/>
                <a:gd name="T48" fmla="*/ 1412 w 2514"/>
                <a:gd name="T49" fmla="*/ 1938 h 1989"/>
                <a:gd name="T50" fmla="*/ 1412 w 2514"/>
                <a:gd name="T51" fmla="*/ 1355 h 1989"/>
                <a:gd name="T52" fmla="*/ 1405 w 2514"/>
                <a:gd name="T53" fmla="*/ 1378 h 1989"/>
                <a:gd name="T54" fmla="*/ 2514 w 2514"/>
                <a:gd name="T55" fmla="*/ 46 h 1989"/>
                <a:gd name="T56" fmla="*/ 2458 w 2514"/>
                <a:gd name="T57" fmla="*/ 0 h 1989"/>
                <a:gd name="T58" fmla="*/ 1340 w 2514"/>
                <a:gd name="T59" fmla="*/ 1341 h 1989"/>
                <a:gd name="T60" fmla="*/ 1340 w 2514"/>
                <a:gd name="T61" fmla="*/ 1919 h 1989"/>
                <a:gd name="T62" fmla="*/ 1358 w 2514"/>
                <a:gd name="T63" fmla="*/ 1887 h 1989"/>
                <a:gd name="T64" fmla="*/ 1319 w 2514"/>
                <a:gd name="T65" fmla="*/ 1905 h 1989"/>
                <a:gd name="T66" fmla="*/ 1281 w 2514"/>
                <a:gd name="T67" fmla="*/ 1914 h 1989"/>
                <a:gd name="T68" fmla="*/ 1246 w 2514"/>
                <a:gd name="T69" fmla="*/ 1915 h 1989"/>
                <a:gd name="T70" fmla="*/ 1214 w 2514"/>
                <a:gd name="T71" fmla="*/ 1912 h 1989"/>
                <a:gd name="T72" fmla="*/ 1186 w 2514"/>
                <a:gd name="T73" fmla="*/ 1905 h 1989"/>
                <a:gd name="T74" fmla="*/ 1165 w 2514"/>
                <a:gd name="T75" fmla="*/ 1896 h 1989"/>
                <a:gd name="T76" fmla="*/ 1151 w 2514"/>
                <a:gd name="T77" fmla="*/ 1891 h 1989"/>
                <a:gd name="T78" fmla="*/ 1144 w 2514"/>
                <a:gd name="T79" fmla="*/ 1887 h 1989"/>
                <a:gd name="T80" fmla="*/ 1161 w 2514"/>
                <a:gd name="T81" fmla="*/ 1919 h 1989"/>
                <a:gd name="T82" fmla="*/ 1161 w 2514"/>
                <a:gd name="T83" fmla="*/ 1341 h 1989"/>
                <a:gd name="T84" fmla="*/ 112 w 2514"/>
                <a:gd name="T85" fmla="*/ 64 h 1989"/>
                <a:gd name="T86" fmla="*/ 0 w 2514"/>
                <a:gd name="T87" fmla="*/ 46 h 19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14"/>
                <a:gd name="T133" fmla="*/ 0 h 1989"/>
                <a:gd name="T134" fmla="*/ 2514 w 2514"/>
                <a:gd name="T135" fmla="*/ 1989 h 19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14" h="1989">
                  <a:moveTo>
                    <a:pt x="0" y="46"/>
                  </a:moveTo>
                  <a:lnTo>
                    <a:pt x="1096" y="1378"/>
                  </a:lnTo>
                  <a:lnTo>
                    <a:pt x="1089" y="1355"/>
                  </a:lnTo>
                  <a:lnTo>
                    <a:pt x="1089" y="1938"/>
                  </a:lnTo>
                  <a:lnTo>
                    <a:pt x="1093" y="1940"/>
                  </a:lnTo>
                  <a:lnTo>
                    <a:pt x="1098" y="1944"/>
                  </a:lnTo>
                  <a:lnTo>
                    <a:pt x="1103" y="1947"/>
                  </a:lnTo>
                  <a:lnTo>
                    <a:pt x="1107" y="1949"/>
                  </a:lnTo>
                  <a:lnTo>
                    <a:pt x="1108" y="1951"/>
                  </a:lnTo>
                  <a:lnTo>
                    <a:pt x="1116" y="1954"/>
                  </a:lnTo>
                  <a:lnTo>
                    <a:pt x="1123" y="1958"/>
                  </a:lnTo>
                  <a:lnTo>
                    <a:pt x="1135" y="1963"/>
                  </a:lnTo>
                  <a:lnTo>
                    <a:pt x="1147" y="1968"/>
                  </a:lnTo>
                  <a:lnTo>
                    <a:pt x="1163" y="1975"/>
                  </a:lnTo>
                  <a:lnTo>
                    <a:pt x="1181" y="1979"/>
                  </a:lnTo>
                  <a:lnTo>
                    <a:pt x="1200" y="1984"/>
                  </a:lnTo>
                  <a:lnTo>
                    <a:pt x="1221" y="1987"/>
                  </a:lnTo>
                  <a:lnTo>
                    <a:pt x="1244" y="1989"/>
                  </a:lnTo>
                  <a:lnTo>
                    <a:pt x="1267" y="1989"/>
                  </a:lnTo>
                  <a:lnTo>
                    <a:pt x="1291" y="1987"/>
                  </a:lnTo>
                  <a:lnTo>
                    <a:pt x="1316" y="1982"/>
                  </a:lnTo>
                  <a:lnTo>
                    <a:pt x="1342" y="1973"/>
                  </a:lnTo>
                  <a:lnTo>
                    <a:pt x="1368" y="1963"/>
                  </a:lnTo>
                  <a:lnTo>
                    <a:pt x="1395" y="1949"/>
                  </a:lnTo>
                  <a:lnTo>
                    <a:pt x="1412" y="1938"/>
                  </a:lnTo>
                  <a:lnTo>
                    <a:pt x="1412" y="1355"/>
                  </a:lnTo>
                  <a:lnTo>
                    <a:pt x="1405" y="1378"/>
                  </a:lnTo>
                  <a:lnTo>
                    <a:pt x="2514" y="46"/>
                  </a:lnTo>
                  <a:lnTo>
                    <a:pt x="2458" y="0"/>
                  </a:lnTo>
                  <a:lnTo>
                    <a:pt x="1340" y="1341"/>
                  </a:lnTo>
                  <a:lnTo>
                    <a:pt x="1340" y="1919"/>
                  </a:lnTo>
                  <a:lnTo>
                    <a:pt x="1358" y="1887"/>
                  </a:lnTo>
                  <a:lnTo>
                    <a:pt x="1319" y="1905"/>
                  </a:lnTo>
                  <a:lnTo>
                    <a:pt x="1281" y="1914"/>
                  </a:lnTo>
                  <a:lnTo>
                    <a:pt x="1246" y="1915"/>
                  </a:lnTo>
                  <a:lnTo>
                    <a:pt x="1214" y="1912"/>
                  </a:lnTo>
                  <a:lnTo>
                    <a:pt x="1186" y="1905"/>
                  </a:lnTo>
                  <a:lnTo>
                    <a:pt x="1165" y="1896"/>
                  </a:lnTo>
                  <a:lnTo>
                    <a:pt x="1151" y="1891"/>
                  </a:lnTo>
                  <a:lnTo>
                    <a:pt x="1144" y="1887"/>
                  </a:lnTo>
                  <a:lnTo>
                    <a:pt x="1161" y="1919"/>
                  </a:lnTo>
                  <a:lnTo>
                    <a:pt x="1161" y="1341"/>
                  </a:lnTo>
                  <a:lnTo>
                    <a:pt x="112" y="64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10" name="Freeform 24">
              <a:extLst>
                <a:ext uri="{FF2B5EF4-FFF2-40B4-BE49-F238E27FC236}">
                  <a16:creationId xmlns:a16="http://schemas.microsoft.com/office/drawing/2014/main" id="{332B7504-6D7B-F0F3-D3F4-0EBEE3318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" y="1280"/>
              <a:ext cx="79" cy="81"/>
            </a:xfrm>
            <a:custGeom>
              <a:avLst/>
              <a:gdLst>
                <a:gd name="T0" fmla="*/ 39 w 79"/>
                <a:gd name="T1" fmla="*/ 81 h 81"/>
                <a:gd name="T2" fmla="*/ 25 w 79"/>
                <a:gd name="T3" fmla="*/ 78 h 81"/>
                <a:gd name="T4" fmla="*/ 13 w 79"/>
                <a:gd name="T5" fmla="*/ 69 h 81"/>
                <a:gd name="T6" fmla="*/ 4 w 79"/>
                <a:gd name="T7" fmla="*/ 57 h 81"/>
                <a:gd name="T8" fmla="*/ 0 w 79"/>
                <a:gd name="T9" fmla="*/ 41 h 81"/>
                <a:gd name="T10" fmla="*/ 4 w 79"/>
                <a:gd name="T11" fmla="*/ 25 h 81"/>
                <a:gd name="T12" fmla="*/ 13 w 79"/>
                <a:gd name="T13" fmla="*/ 13 h 81"/>
                <a:gd name="T14" fmla="*/ 25 w 79"/>
                <a:gd name="T15" fmla="*/ 4 h 81"/>
                <a:gd name="T16" fmla="*/ 39 w 79"/>
                <a:gd name="T17" fmla="*/ 0 h 81"/>
                <a:gd name="T18" fmla="*/ 55 w 79"/>
                <a:gd name="T19" fmla="*/ 4 h 81"/>
                <a:gd name="T20" fmla="*/ 67 w 79"/>
                <a:gd name="T21" fmla="*/ 13 h 81"/>
                <a:gd name="T22" fmla="*/ 76 w 79"/>
                <a:gd name="T23" fmla="*/ 25 h 81"/>
                <a:gd name="T24" fmla="*/ 79 w 79"/>
                <a:gd name="T25" fmla="*/ 41 h 81"/>
                <a:gd name="T26" fmla="*/ 76 w 79"/>
                <a:gd name="T27" fmla="*/ 57 h 81"/>
                <a:gd name="T28" fmla="*/ 67 w 79"/>
                <a:gd name="T29" fmla="*/ 69 h 81"/>
                <a:gd name="T30" fmla="*/ 55 w 79"/>
                <a:gd name="T31" fmla="*/ 78 h 81"/>
                <a:gd name="T32" fmla="*/ 39 w 79"/>
                <a:gd name="T33" fmla="*/ 8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81"/>
                <a:gd name="T53" fmla="*/ 79 w 79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81">
                  <a:moveTo>
                    <a:pt x="39" y="81"/>
                  </a:moveTo>
                  <a:lnTo>
                    <a:pt x="25" y="78"/>
                  </a:lnTo>
                  <a:lnTo>
                    <a:pt x="13" y="69"/>
                  </a:lnTo>
                  <a:lnTo>
                    <a:pt x="4" y="57"/>
                  </a:lnTo>
                  <a:lnTo>
                    <a:pt x="0" y="41"/>
                  </a:lnTo>
                  <a:lnTo>
                    <a:pt x="4" y="25"/>
                  </a:lnTo>
                  <a:lnTo>
                    <a:pt x="13" y="13"/>
                  </a:lnTo>
                  <a:lnTo>
                    <a:pt x="25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7" y="13"/>
                  </a:lnTo>
                  <a:lnTo>
                    <a:pt x="76" y="25"/>
                  </a:lnTo>
                  <a:lnTo>
                    <a:pt x="79" y="41"/>
                  </a:lnTo>
                  <a:lnTo>
                    <a:pt x="76" y="57"/>
                  </a:lnTo>
                  <a:lnTo>
                    <a:pt x="67" y="69"/>
                  </a:lnTo>
                  <a:lnTo>
                    <a:pt x="55" y="78"/>
                  </a:lnTo>
                  <a:lnTo>
                    <a:pt x="39" y="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11" name="Freeform 25">
              <a:extLst>
                <a:ext uri="{FF2B5EF4-FFF2-40B4-BE49-F238E27FC236}">
                  <a16:creationId xmlns:a16="http://schemas.microsoft.com/office/drawing/2014/main" id="{0814FF1D-AE37-013A-F9A7-4A36CFE17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" y="1080"/>
              <a:ext cx="81" cy="81"/>
            </a:xfrm>
            <a:custGeom>
              <a:avLst/>
              <a:gdLst>
                <a:gd name="T0" fmla="*/ 40 w 81"/>
                <a:gd name="T1" fmla="*/ 81 h 81"/>
                <a:gd name="T2" fmla="*/ 25 w 81"/>
                <a:gd name="T3" fmla="*/ 77 h 81"/>
                <a:gd name="T4" fmla="*/ 12 w 81"/>
                <a:gd name="T5" fmla="*/ 69 h 81"/>
                <a:gd name="T6" fmla="*/ 3 w 81"/>
                <a:gd name="T7" fmla="*/ 56 h 81"/>
                <a:gd name="T8" fmla="*/ 0 w 81"/>
                <a:gd name="T9" fmla="*/ 41 h 81"/>
                <a:gd name="T10" fmla="*/ 3 w 81"/>
                <a:gd name="T11" fmla="*/ 25 h 81"/>
                <a:gd name="T12" fmla="*/ 12 w 81"/>
                <a:gd name="T13" fmla="*/ 12 h 81"/>
                <a:gd name="T14" fmla="*/ 25 w 81"/>
                <a:gd name="T15" fmla="*/ 4 h 81"/>
                <a:gd name="T16" fmla="*/ 40 w 81"/>
                <a:gd name="T17" fmla="*/ 0 h 81"/>
                <a:gd name="T18" fmla="*/ 56 w 81"/>
                <a:gd name="T19" fmla="*/ 4 h 81"/>
                <a:gd name="T20" fmla="*/ 68 w 81"/>
                <a:gd name="T21" fmla="*/ 12 h 81"/>
                <a:gd name="T22" fmla="*/ 77 w 81"/>
                <a:gd name="T23" fmla="*/ 25 h 81"/>
                <a:gd name="T24" fmla="*/ 81 w 81"/>
                <a:gd name="T25" fmla="*/ 41 h 81"/>
                <a:gd name="T26" fmla="*/ 77 w 81"/>
                <a:gd name="T27" fmla="*/ 56 h 81"/>
                <a:gd name="T28" fmla="*/ 68 w 81"/>
                <a:gd name="T29" fmla="*/ 69 h 81"/>
                <a:gd name="T30" fmla="*/ 56 w 81"/>
                <a:gd name="T31" fmla="*/ 77 h 81"/>
                <a:gd name="T32" fmla="*/ 40 w 81"/>
                <a:gd name="T33" fmla="*/ 8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40" y="81"/>
                  </a:moveTo>
                  <a:lnTo>
                    <a:pt x="25" y="77"/>
                  </a:lnTo>
                  <a:lnTo>
                    <a:pt x="12" y="69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5"/>
                  </a:lnTo>
                  <a:lnTo>
                    <a:pt x="12" y="12"/>
                  </a:lnTo>
                  <a:lnTo>
                    <a:pt x="25" y="4"/>
                  </a:lnTo>
                  <a:lnTo>
                    <a:pt x="40" y="0"/>
                  </a:lnTo>
                  <a:lnTo>
                    <a:pt x="56" y="4"/>
                  </a:lnTo>
                  <a:lnTo>
                    <a:pt x="68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6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12" name="Freeform 26">
              <a:extLst>
                <a:ext uri="{FF2B5EF4-FFF2-40B4-BE49-F238E27FC236}">
                  <a16:creationId xmlns:a16="http://schemas.microsoft.com/office/drawing/2014/main" id="{6074B629-1615-9B92-1A94-DB55728A5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1280"/>
              <a:ext cx="79" cy="81"/>
            </a:xfrm>
            <a:custGeom>
              <a:avLst/>
              <a:gdLst>
                <a:gd name="T0" fmla="*/ 41 w 79"/>
                <a:gd name="T1" fmla="*/ 81 h 81"/>
                <a:gd name="T2" fmla="*/ 25 w 79"/>
                <a:gd name="T3" fmla="*/ 78 h 81"/>
                <a:gd name="T4" fmla="*/ 13 w 79"/>
                <a:gd name="T5" fmla="*/ 69 h 81"/>
                <a:gd name="T6" fmla="*/ 4 w 79"/>
                <a:gd name="T7" fmla="*/ 57 h 81"/>
                <a:gd name="T8" fmla="*/ 0 w 79"/>
                <a:gd name="T9" fmla="*/ 41 h 81"/>
                <a:gd name="T10" fmla="*/ 4 w 79"/>
                <a:gd name="T11" fmla="*/ 25 h 81"/>
                <a:gd name="T12" fmla="*/ 13 w 79"/>
                <a:gd name="T13" fmla="*/ 13 h 81"/>
                <a:gd name="T14" fmla="*/ 25 w 79"/>
                <a:gd name="T15" fmla="*/ 4 h 81"/>
                <a:gd name="T16" fmla="*/ 41 w 79"/>
                <a:gd name="T17" fmla="*/ 0 h 81"/>
                <a:gd name="T18" fmla="*/ 57 w 79"/>
                <a:gd name="T19" fmla="*/ 4 h 81"/>
                <a:gd name="T20" fmla="*/ 69 w 79"/>
                <a:gd name="T21" fmla="*/ 13 h 81"/>
                <a:gd name="T22" fmla="*/ 76 w 79"/>
                <a:gd name="T23" fmla="*/ 25 h 81"/>
                <a:gd name="T24" fmla="*/ 79 w 79"/>
                <a:gd name="T25" fmla="*/ 41 h 81"/>
                <a:gd name="T26" fmla="*/ 76 w 79"/>
                <a:gd name="T27" fmla="*/ 57 h 81"/>
                <a:gd name="T28" fmla="*/ 69 w 79"/>
                <a:gd name="T29" fmla="*/ 69 h 81"/>
                <a:gd name="T30" fmla="*/ 57 w 79"/>
                <a:gd name="T31" fmla="*/ 78 h 81"/>
                <a:gd name="T32" fmla="*/ 41 w 79"/>
                <a:gd name="T33" fmla="*/ 8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81"/>
                <a:gd name="T53" fmla="*/ 79 w 79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81">
                  <a:moveTo>
                    <a:pt x="41" y="81"/>
                  </a:moveTo>
                  <a:lnTo>
                    <a:pt x="25" y="78"/>
                  </a:lnTo>
                  <a:lnTo>
                    <a:pt x="13" y="69"/>
                  </a:lnTo>
                  <a:lnTo>
                    <a:pt x="4" y="57"/>
                  </a:lnTo>
                  <a:lnTo>
                    <a:pt x="0" y="41"/>
                  </a:lnTo>
                  <a:lnTo>
                    <a:pt x="4" y="25"/>
                  </a:lnTo>
                  <a:lnTo>
                    <a:pt x="13" y="13"/>
                  </a:lnTo>
                  <a:lnTo>
                    <a:pt x="25" y="4"/>
                  </a:lnTo>
                  <a:lnTo>
                    <a:pt x="41" y="0"/>
                  </a:lnTo>
                  <a:lnTo>
                    <a:pt x="57" y="4"/>
                  </a:lnTo>
                  <a:lnTo>
                    <a:pt x="69" y="13"/>
                  </a:lnTo>
                  <a:lnTo>
                    <a:pt x="76" y="25"/>
                  </a:lnTo>
                  <a:lnTo>
                    <a:pt x="79" y="41"/>
                  </a:lnTo>
                  <a:lnTo>
                    <a:pt x="76" y="57"/>
                  </a:lnTo>
                  <a:lnTo>
                    <a:pt x="69" y="69"/>
                  </a:lnTo>
                  <a:lnTo>
                    <a:pt x="57" y="78"/>
                  </a:lnTo>
                  <a:lnTo>
                    <a:pt x="41" y="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13" name="Freeform 27">
              <a:extLst>
                <a:ext uri="{FF2B5EF4-FFF2-40B4-BE49-F238E27FC236}">
                  <a16:creationId xmlns:a16="http://schemas.microsoft.com/office/drawing/2014/main" id="{CEEC9665-2B86-71B3-69B5-BBA28F91A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" y="1080"/>
              <a:ext cx="79" cy="81"/>
            </a:xfrm>
            <a:custGeom>
              <a:avLst/>
              <a:gdLst>
                <a:gd name="T0" fmla="*/ 38 w 79"/>
                <a:gd name="T1" fmla="*/ 81 h 81"/>
                <a:gd name="T2" fmla="*/ 24 w 79"/>
                <a:gd name="T3" fmla="*/ 77 h 81"/>
                <a:gd name="T4" fmla="*/ 12 w 79"/>
                <a:gd name="T5" fmla="*/ 69 h 81"/>
                <a:gd name="T6" fmla="*/ 3 w 79"/>
                <a:gd name="T7" fmla="*/ 56 h 81"/>
                <a:gd name="T8" fmla="*/ 0 w 79"/>
                <a:gd name="T9" fmla="*/ 41 h 81"/>
                <a:gd name="T10" fmla="*/ 3 w 79"/>
                <a:gd name="T11" fmla="*/ 25 h 81"/>
                <a:gd name="T12" fmla="*/ 12 w 79"/>
                <a:gd name="T13" fmla="*/ 12 h 81"/>
                <a:gd name="T14" fmla="*/ 24 w 79"/>
                <a:gd name="T15" fmla="*/ 4 h 81"/>
                <a:gd name="T16" fmla="*/ 38 w 79"/>
                <a:gd name="T17" fmla="*/ 0 h 81"/>
                <a:gd name="T18" fmla="*/ 54 w 79"/>
                <a:gd name="T19" fmla="*/ 4 h 81"/>
                <a:gd name="T20" fmla="*/ 66 w 79"/>
                <a:gd name="T21" fmla="*/ 12 h 81"/>
                <a:gd name="T22" fmla="*/ 75 w 79"/>
                <a:gd name="T23" fmla="*/ 25 h 81"/>
                <a:gd name="T24" fmla="*/ 79 w 79"/>
                <a:gd name="T25" fmla="*/ 41 h 81"/>
                <a:gd name="T26" fmla="*/ 75 w 79"/>
                <a:gd name="T27" fmla="*/ 56 h 81"/>
                <a:gd name="T28" fmla="*/ 66 w 79"/>
                <a:gd name="T29" fmla="*/ 69 h 81"/>
                <a:gd name="T30" fmla="*/ 54 w 79"/>
                <a:gd name="T31" fmla="*/ 77 h 81"/>
                <a:gd name="T32" fmla="*/ 38 w 79"/>
                <a:gd name="T33" fmla="*/ 8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81"/>
                <a:gd name="T53" fmla="*/ 79 w 79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81">
                  <a:moveTo>
                    <a:pt x="38" y="81"/>
                  </a:moveTo>
                  <a:lnTo>
                    <a:pt x="24" y="77"/>
                  </a:lnTo>
                  <a:lnTo>
                    <a:pt x="12" y="69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8" y="0"/>
                  </a:lnTo>
                  <a:lnTo>
                    <a:pt x="54" y="4"/>
                  </a:lnTo>
                  <a:lnTo>
                    <a:pt x="66" y="12"/>
                  </a:lnTo>
                  <a:lnTo>
                    <a:pt x="75" y="25"/>
                  </a:lnTo>
                  <a:lnTo>
                    <a:pt x="79" y="41"/>
                  </a:lnTo>
                  <a:lnTo>
                    <a:pt x="75" y="56"/>
                  </a:lnTo>
                  <a:lnTo>
                    <a:pt x="66" y="69"/>
                  </a:lnTo>
                  <a:lnTo>
                    <a:pt x="54" y="77"/>
                  </a:lnTo>
                  <a:lnTo>
                    <a:pt x="38" y="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14" name="Freeform 28">
              <a:extLst>
                <a:ext uri="{FF2B5EF4-FFF2-40B4-BE49-F238E27FC236}">
                  <a16:creationId xmlns:a16="http://schemas.microsoft.com/office/drawing/2014/main" id="{7035F4FE-CCF4-6930-EA15-9F52A3E1E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1280"/>
              <a:ext cx="81" cy="81"/>
            </a:xfrm>
            <a:custGeom>
              <a:avLst/>
              <a:gdLst>
                <a:gd name="T0" fmla="*/ 40 w 81"/>
                <a:gd name="T1" fmla="*/ 81 h 81"/>
                <a:gd name="T2" fmla="*/ 24 w 81"/>
                <a:gd name="T3" fmla="*/ 78 h 81"/>
                <a:gd name="T4" fmla="*/ 12 w 81"/>
                <a:gd name="T5" fmla="*/ 69 h 81"/>
                <a:gd name="T6" fmla="*/ 3 w 81"/>
                <a:gd name="T7" fmla="*/ 57 h 81"/>
                <a:gd name="T8" fmla="*/ 0 w 81"/>
                <a:gd name="T9" fmla="*/ 41 h 81"/>
                <a:gd name="T10" fmla="*/ 3 w 81"/>
                <a:gd name="T11" fmla="*/ 25 h 81"/>
                <a:gd name="T12" fmla="*/ 12 w 81"/>
                <a:gd name="T13" fmla="*/ 13 h 81"/>
                <a:gd name="T14" fmla="*/ 24 w 81"/>
                <a:gd name="T15" fmla="*/ 4 h 81"/>
                <a:gd name="T16" fmla="*/ 40 w 81"/>
                <a:gd name="T17" fmla="*/ 0 h 81"/>
                <a:gd name="T18" fmla="*/ 56 w 81"/>
                <a:gd name="T19" fmla="*/ 4 h 81"/>
                <a:gd name="T20" fmla="*/ 68 w 81"/>
                <a:gd name="T21" fmla="*/ 13 h 81"/>
                <a:gd name="T22" fmla="*/ 77 w 81"/>
                <a:gd name="T23" fmla="*/ 25 h 81"/>
                <a:gd name="T24" fmla="*/ 81 w 81"/>
                <a:gd name="T25" fmla="*/ 41 h 81"/>
                <a:gd name="T26" fmla="*/ 77 w 81"/>
                <a:gd name="T27" fmla="*/ 57 h 81"/>
                <a:gd name="T28" fmla="*/ 68 w 81"/>
                <a:gd name="T29" fmla="*/ 69 h 81"/>
                <a:gd name="T30" fmla="*/ 56 w 81"/>
                <a:gd name="T31" fmla="*/ 78 h 81"/>
                <a:gd name="T32" fmla="*/ 40 w 81"/>
                <a:gd name="T33" fmla="*/ 8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40" y="81"/>
                  </a:moveTo>
                  <a:lnTo>
                    <a:pt x="24" y="78"/>
                  </a:lnTo>
                  <a:lnTo>
                    <a:pt x="12" y="69"/>
                  </a:lnTo>
                  <a:lnTo>
                    <a:pt x="3" y="57"/>
                  </a:lnTo>
                  <a:lnTo>
                    <a:pt x="0" y="41"/>
                  </a:lnTo>
                  <a:lnTo>
                    <a:pt x="3" y="25"/>
                  </a:lnTo>
                  <a:lnTo>
                    <a:pt x="12" y="13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6" y="4"/>
                  </a:lnTo>
                  <a:lnTo>
                    <a:pt x="68" y="13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8" y="69"/>
                  </a:lnTo>
                  <a:lnTo>
                    <a:pt x="56" y="78"/>
                  </a:lnTo>
                  <a:lnTo>
                    <a:pt x="40" y="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15" name="Freeform 29">
              <a:extLst>
                <a:ext uri="{FF2B5EF4-FFF2-40B4-BE49-F238E27FC236}">
                  <a16:creationId xmlns:a16="http://schemas.microsoft.com/office/drawing/2014/main" id="{3C00949F-A0E1-7F6A-9CC6-B2F7D6BA5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" y="1080"/>
              <a:ext cx="79" cy="81"/>
            </a:xfrm>
            <a:custGeom>
              <a:avLst/>
              <a:gdLst>
                <a:gd name="T0" fmla="*/ 40 w 79"/>
                <a:gd name="T1" fmla="*/ 81 h 81"/>
                <a:gd name="T2" fmla="*/ 25 w 79"/>
                <a:gd name="T3" fmla="*/ 77 h 81"/>
                <a:gd name="T4" fmla="*/ 12 w 79"/>
                <a:gd name="T5" fmla="*/ 69 h 81"/>
                <a:gd name="T6" fmla="*/ 4 w 79"/>
                <a:gd name="T7" fmla="*/ 56 h 81"/>
                <a:gd name="T8" fmla="*/ 0 w 79"/>
                <a:gd name="T9" fmla="*/ 41 h 81"/>
                <a:gd name="T10" fmla="*/ 4 w 79"/>
                <a:gd name="T11" fmla="*/ 25 h 81"/>
                <a:gd name="T12" fmla="*/ 12 w 79"/>
                <a:gd name="T13" fmla="*/ 12 h 81"/>
                <a:gd name="T14" fmla="*/ 25 w 79"/>
                <a:gd name="T15" fmla="*/ 4 h 81"/>
                <a:gd name="T16" fmla="*/ 40 w 79"/>
                <a:gd name="T17" fmla="*/ 0 h 81"/>
                <a:gd name="T18" fmla="*/ 56 w 79"/>
                <a:gd name="T19" fmla="*/ 4 h 81"/>
                <a:gd name="T20" fmla="*/ 69 w 79"/>
                <a:gd name="T21" fmla="*/ 12 h 81"/>
                <a:gd name="T22" fmla="*/ 76 w 79"/>
                <a:gd name="T23" fmla="*/ 25 h 81"/>
                <a:gd name="T24" fmla="*/ 79 w 79"/>
                <a:gd name="T25" fmla="*/ 41 h 81"/>
                <a:gd name="T26" fmla="*/ 76 w 79"/>
                <a:gd name="T27" fmla="*/ 56 h 81"/>
                <a:gd name="T28" fmla="*/ 69 w 79"/>
                <a:gd name="T29" fmla="*/ 69 h 81"/>
                <a:gd name="T30" fmla="*/ 56 w 79"/>
                <a:gd name="T31" fmla="*/ 77 h 81"/>
                <a:gd name="T32" fmla="*/ 40 w 79"/>
                <a:gd name="T33" fmla="*/ 8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81"/>
                <a:gd name="T53" fmla="*/ 79 w 79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81">
                  <a:moveTo>
                    <a:pt x="40" y="81"/>
                  </a:moveTo>
                  <a:lnTo>
                    <a:pt x="25" y="77"/>
                  </a:lnTo>
                  <a:lnTo>
                    <a:pt x="12" y="69"/>
                  </a:lnTo>
                  <a:lnTo>
                    <a:pt x="4" y="56"/>
                  </a:lnTo>
                  <a:lnTo>
                    <a:pt x="0" y="41"/>
                  </a:lnTo>
                  <a:lnTo>
                    <a:pt x="4" y="25"/>
                  </a:lnTo>
                  <a:lnTo>
                    <a:pt x="12" y="12"/>
                  </a:lnTo>
                  <a:lnTo>
                    <a:pt x="25" y="4"/>
                  </a:lnTo>
                  <a:lnTo>
                    <a:pt x="40" y="0"/>
                  </a:lnTo>
                  <a:lnTo>
                    <a:pt x="56" y="4"/>
                  </a:lnTo>
                  <a:lnTo>
                    <a:pt x="69" y="12"/>
                  </a:lnTo>
                  <a:lnTo>
                    <a:pt x="76" y="25"/>
                  </a:lnTo>
                  <a:lnTo>
                    <a:pt x="79" y="41"/>
                  </a:lnTo>
                  <a:lnTo>
                    <a:pt x="76" y="56"/>
                  </a:lnTo>
                  <a:lnTo>
                    <a:pt x="69" y="69"/>
                  </a:lnTo>
                  <a:lnTo>
                    <a:pt x="56" y="77"/>
                  </a:lnTo>
                  <a:lnTo>
                    <a:pt x="40" y="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16" name="Freeform 30">
              <a:extLst>
                <a:ext uri="{FF2B5EF4-FFF2-40B4-BE49-F238E27FC236}">
                  <a16:creationId xmlns:a16="http://schemas.microsoft.com/office/drawing/2014/main" id="{389CE35F-396F-0EE2-F805-157453046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" y="1280"/>
              <a:ext cx="80" cy="81"/>
            </a:xfrm>
            <a:custGeom>
              <a:avLst/>
              <a:gdLst>
                <a:gd name="T0" fmla="*/ 39 w 80"/>
                <a:gd name="T1" fmla="*/ 81 h 81"/>
                <a:gd name="T2" fmla="*/ 25 w 80"/>
                <a:gd name="T3" fmla="*/ 78 h 81"/>
                <a:gd name="T4" fmla="*/ 13 w 80"/>
                <a:gd name="T5" fmla="*/ 69 h 81"/>
                <a:gd name="T6" fmla="*/ 4 w 80"/>
                <a:gd name="T7" fmla="*/ 57 h 81"/>
                <a:gd name="T8" fmla="*/ 0 w 80"/>
                <a:gd name="T9" fmla="*/ 41 h 81"/>
                <a:gd name="T10" fmla="*/ 4 w 80"/>
                <a:gd name="T11" fmla="*/ 25 h 81"/>
                <a:gd name="T12" fmla="*/ 13 w 80"/>
                <a:gd name="T13" fmla="*/ 13 h 81"/>
                <a:gd name="T14" fmla="*/ 25 w 80"/>
                <a:gd name="T15" fmla="*/ 4 h 81"/>
                <a:gd name="T16" fmla="*/ 39 w 80"/>
                <a:gd name="T17" fmla="*/ 0 h 81"/>
                <a:gd name="T18" fmla="*/ 55 w 80"/>
                <a:gd name="T19" fmla="*/ 4 h 81"/>
                <a:gd name="T20" fmla="*/ 67 w 80"/>
                <a:gd name="T21" fmla="*/ 13 h 81"/>
                <a:gd name="T22" fmla="*/ 76 w 80"/>
                <a:gd name="T23" fmla="*/ 25 h 81"/>
                <a:gd name="T24" fmla="*/ 80 w 80"/>
                <a:gd name="T25" fmla="*/ 41 h 81"/>
                <a:gd name="T26" fmla="*/ 76 w 80"/>
                <a:gd name="T27" fmla="*/ 57 h 81"/>
                <a:gd name="T28" fmla="*/ 67 w 80"/>
                <a:gd name="T29" fmla="*/ 69 h 81"/>
                <a:gd name="T30" fmla="*/ 55 w 80"/>
                <a:gd name="T31" fmla="*/ 78 h 81"/>
                <a:gd name="T32" fmla="*/ 39 w 80"/>
                <a:gd name="T33" fmla="*/ 8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81"/>
                <a:gd name="T53" fmla="*/ 80 w 80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81">
                  <a:moveTo>
                    <a:pt x="39" y="81"/>
                  </a:moveTo>
                  <a:lnTo>
                    <a:pt x="25" y="78"/>
                  </a:lnTo>
                  <a:lnTo>
                    <a:pt x="13" y="69"/>
                  </a:lnTo>
                  <a:lnTo>
                    <a:pt x="4" y="57"/>
                  </a:lnTo>
                  <a:lnTo>
                    <a:pt x="0" y="41"/>
                  </a:lnTo>
                  <a:lnTo>
                    <a:pt x="4" y="25"/>
                  </a:lnTo>
                  <a:lnTo>
                    <a:pt x="13" y="13"/>
                  </a:lnTo>
                  <a:lnTo>
                    <a:pt x="25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7" y="13"/>
                  </a:lnTo>
                  <a:lnTo>
                    <a:pt x="76" y="25"/>
                  </a:lnTo>
                  <a:lnTo>
                    <a:pt x="80" y="41"/>
                  </a:lnTo>
                  <a:lnTo>
                    <a:pt x="76" y="57"/>
                  </a:lnTo>
                  <a:lnTo>
                    <a:pt x="67" y="69"/>
                  </a:lnTo>
                  <a:lnTo>
                    <a:pt x="55" y="78"/>
                  </a:lnTo>
                  <a:lnTo>
                    <a:pt x="39" y="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17" name="Freeform 31">
              <a:extLst>
                <a:ext uri="{FF2B5EF4-FFF2-40B4-BE49-F238E27FC236}">
                  <a16:creationId xmlns:a16="http://schemas.microsoft.com/office/drawing/2014/main" id="{830492BB-1D07-FABD-4731-C9C3FEE9E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" y="1080"/>
              <a:ext cx="79" cy="81"/>
            </a:xfrm>
            <a:custGeom>
              <a:avLst/>
              <a:gdLst>
                <a:gd name="T0" fmla="*/ 38 w 79"/>
                <a:gd name="T1" fmla="*/ 81 h 81"/>
                <a:gd name="T2" fmla="*/ 24 w 79"/>
                <a:gd name="T3" fmla="*/ 77 h 81"/>
                <a:gd name="T4" fmla="*/ 12 w 79"/>
                <a:gd name="T5" fmla="*/ 69 h 81"/>
                <a:gd name="T6" fmla="*/ 3 w 79"/>
                <a:gd name="T7" fmla="*/ 56 h 81"/>
                <a:gd name="T8" fmla="*/ 0 w 79"/>
                <a:gd name="T9" fmla="*/ 41 h 81"/>
                <a:gd name="T10" fmla="*/ 3 w 79"/>
                <a:gd name="T11" fmla="*/ 25 h 81"/>
                <a:gd name="T12" fmla="*/ 12 w 79"/>
                <a:gd name="T13" fmla="*/ 12 h 81"/>
                <a:gd name="T14" fmla="*/ 24 w 79"/>
                <a:gd name="T15" fmla="*/ 4 h 81"/>
                <a:gd name="T16" fmla="*/ 38 w 79"/>
                <a:gd name="T17" fmla="*/ 0 h 81"/>
                <a:gd name="T18" fmla="*/ 54 w 79"/>
                <a:gd name="T19" fmla="*/ 4 h 81"/>
                <a:gd name="T20" fmla="*/ 67 w 79"/>
                <a:gd name="T21" fmla="*/ 12 h 81"/>
                <a:gd name="T22" fmla="*/ 75 w 79"/>
                <a:gd name="T23" fmla="*/ 25 h 81"/>
                <a:gd name="T24" fmla="*/ 79 w 79"/>
                <a:gd name="T25" fmla="*/ 41 h 81"/>
                <a:gd name="T26" fmla="*/ 75 w 79"/>
                <a:gd name="T27" fmla="*/ 56 h 81"/>
                <a:gd name="T28" fmla="*/ 67 w 79"/>
                <a:gd name="T29" fmla="*/ 69 h 81"/>
                <a:gd name="T30" fmla="*/ 54 w 79"/>
                <a:gd name="T31" fmla="*/ 77 h 81"/>
                <a:gd name="T32" fmla="*/ 38 w 79"/>
                <a:gd name="T33" fmla="*/ 8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81"/>
                <a:gd name="T53" fmla="*/ 79 w 79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81">
                  <a:moveTo>
                    <a:pt x="38" y="81"/>
                  </a:moveTo>
                  <a:lnTo>
                    <a:pt x="24" y="77"/>
                  </a:lnTo>
                  <a:lnTo>
                    <a:pt x="12" y="69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8" y="0"/>
                  </a:lnTo>
                  <a:lnTo>
                    <a:pt x="54" y="4"/>
                  </a:lnTo>
                  <a:lnTo>
                    <a:pt x="67" y="12"/>
                  </a:lnTo>
                  <a:lnTo>
                    <a:pt x="75" y="25"/>
                  </a:lnTo>
                  <a:lnTo>
                    <a:pt x="79" y="41"/>
                  </a:lnTo>
                  <a:lnTo>
                    <a:pt x="75" y="56"/>
                  </a:lnTo>
                  <a:lnTo>
                    <a:pt x="67" y="69"/>
                  </a:lnTo>
                  <a:lnTo>
                    <a:pt x="54" y="77"/>
                  </a:lnTo>
                  <a:lnTo>
                    <a:pt x="38" y="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18" name="Freeform 32">
              <a:extLst>
                <a:ext uri="{FF2B5EF4-FFF2-40B4-BE49-F238E27FC236}">
                  <a16:creationId xmlns:a16="http://schemas.microsoft.com/office/drawing/2014/main" id="{DFDCA7E2-227D-211D-0444-1741CB26A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280"/>
              <a:ext cx="79" cy="81"/>
            </a:xfrm>
            <a:custGeom>
              <a:avLst/>
              <a:gdLst>
                <a:gd name="T0" fmla="*/ 40 w 79"/>
                <a:gd name="T1" fmla="*/ 81 h 81"/>
                <a:gd name="T2" fmla="*/ 25 w 79"/>
                <a:gd name="T3" fmla="*/ 78 h 81"/>
                <a:gd name="T4" fmla="*/ 12 w 79"/>
                <a:gd name="T5" fmla="*/ 69 h 81"/>
                <a:gd name="T6" fmla="*/ 3 w 79"/>
                <a:gd name="T7" fmla="*/ 57 h 81"/>
                <a:gd name="T8" fmla="*/ 0 w 79"/>
                <a:gd name="T9" fmla="*/ 41 h 81"/>
                <a:gd name="T10" fmla="*/ 3 w 79"/>
                <a:gd name="T11" fmla="*/ 25 h 81"/>
                <a:gd name="T12" fmla="*/ 12 w 79"/>
                <a:gd name="T13" fmla="*/ 13 h 81"/>
                <a:gd name="T14" fmla="*/ 25 w 79"/>
                <a:gd name="T15" fmla="*/ 4 h 81"/>
                <a:gd name="T16" fmla="*/ 40 w 79"/>
                <a:gd name="T17" fmla="*/ 0 h 81"/>
                <a:gd name="T18" fmla="*/ 56 w 79"/>
                <a:gd name="T19" fmla="*/ 4 h 81"/>
                <a:gd name="T20" fmla="*/ 68 w 79"/>
                <a:gd name="T21" fmla="*/ 13 h 81"/>
                <a:gd name="T22" fmla="*/ 75 w 79"/>
                <a:gd name="T23" fmla="*/ 25 h 81"/>
                <a:gd name="T24" fmla="*/ 79 w 79"/>
                <a:gd name="T25" fmla="*/ 41 h 81"/>
                <a:gd name="T26" fmla="*/ 75 w 79"/>
                <a:gd name="T27" fmla="*/ 57 h 81"/>
                <a:gd name="T28" fmla="*/ 68 w 79"/>
                <a:gd name="T29" fmla="*/ 69 h 81"/>
                <a:gd name="T30" fmla="*/ 56 w 79"/>
                <a:gd name="T31" fmla="*/ 78 h 81"/>
                <a:gd name="T32" fmla="*/ 40 w 79"/>
                <a:gd name="T33" fmla="*/ 8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81"/>
                <a:gd name="T53" fmla="*/ 79 w 79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81">
                  <a:moveTo>
                    <a:pt x="40" y="81"/>
                  </a:moveTo>
                  <a:lnTo>
                    <a:pt x="25" y="78"/>
                  </a:lnTo>
                  <a:lnTo>
                    <a:pt x="12" y="69"/>
                  </a:lnTo>
                  <a:lnTo>
                    <a:pt x="3" y="57"/>
                  </a:lnTo>
                  <a:lnTo>
                    <a:pt x="0" y="41"/>
                  </a:lnTo>
                  <a:lnTo>
                    <a:pt x="3" y="25"/>
                  </a:lnTo>
                  <a:lnTo>
                    <a:pt x="12" y="13"/>
                  </a:lnTo>
                  <a:lnTo>
                    <a:pt x="25" y="4"/>
                  </a:lnTo>
                  <a:lnTo>
                    <a:pt x="40" y="0"/>
                  </a:lnTo>
                  <a:lnTo>
                    <a:pt x="56" y="4"/>
                  </a:lnTo>
                  <a:lnTo>
                    <a:pt x="68" y="13"/>
                  </a:lnTo>
                  <a:lnTo>
                    <a:pt x="75" y="25"/>
                  </a:lnTo>
                  <a:lnTo>
                    <a:pt x="79" y="41"/>
                  </a:lnTo>
                  <a:lnTo>
                    <a:pt x="75" y="57"/>
                  </a:lnTo>
                  <a:lnTo>
                    <a:pt x="68" y="69"/>
                  </a:lnTo>
                  <a:lnTo>
                    <a:pt x="56" y="78"/>
                  </a:lnTo>
                  <a:lnTo>
                    <a:pt x="40" y="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19" name="Freeform 33">
              <a:extLst>
                <a:ext uri="{FF2B5EF4-FFF2-40B4-BE49-F238E27FC236}">
                  <a16:creationId xmlns:a16="http://schemas.microsoft.com/office/drawing/2014/main" id="{1212E0B3-3538-3B1D-88EE-7CF1E08B5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1080"/>
              <a:ext cx="79" cy="81"/>
            </a:xfrm>
            <a:custGeom>
              <a:avLst/>
              <a:gdLst>
                <a:gd name="T0" fmla="*/ 39 w 79"/>
                <a:gd name="T1" fmla="*/ 81 h 81"/>
                <a:gd name="T2" fmla="*/ 25 w 79"/>
                <a:gd name="T3" fmla="*/ 77 h 81"/>
                <a:gd name="T4" fmla="*/ 13 w 79"/>
                <a:gd name="T5" fmla="*/ 69 h 81"/>
                <a:gd name="T6" fmla="*/ 4 w 79"/>
                <a:gd name="T7" fmla="*/ 56 h 81"/>
                <a:gd name="T8" fmla="*/ 0 w 79"/>
                <a:gd name="T9" fmla="*/ 41 h 81"/>
                <a:gd name="T10" fmla="*/ 4 w 79"/>
                <a:gd name="T11" fmla="*/ 25 h 81"/>
                <a:gd name="T12" fmla="*/ 13 w 79"/>
                <a:gd name="T13" fmla="*/ 12 h 81"/>
                <a:gd name="T14" fmla="*/ 25 w 79"/>
                <a:gd name="T15" fmla="*/ 4 h 81"/>
                <a:gd name="T16" fmla="*/ 39 w 79"/>
                <a:gd name="T17" fmla="*/ 0 h 81"/>
                <a:gd name="T18" fmla="*/ 55 w 79"/>
                <a:gd name="T19" fmla="*/ 4 h 81"/>
                <a:gd name="T20" fmla="*/ 67 w 79"/>
                <a:gd name="T21" fmla="*/ 12 h 81"/>
                <a:gd name="T22" fmla="*/ 76 w 79"/>
                <a:gd name="T23" fmla="*/ 25 h 81"/>
                <a:gd name="T24" fmla="*/ 79 w 79"/>
                <a:gd name="T25" fmla="*/ 41 h 81"/>
                <a:gd name="T26" fmla="*/ 76 w 79"/>
                <a:gd name="T27" fmla="*/ 56 h 81"/>
                <a:gd name="T28" fmla="*/ 67 w 79"/>
                <a:gd name="T29" fmla="*/ 69 h 81"/>
                <a:gd name="T30" fmla="*/ 55 w 79"/>
                <a:gd name="T31" fmla="*/ 77 h 81"/>
                <a:gd name="T32" fmla="*/ 39 w 79"/>
                <a:gd name="T33" fmla="*/ 8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81"/>
                <a:gd name="T53" fmla="*/ 79 w 79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81">
                  <a:moveTo>
                    <a:pt x="39" y="81"/>
                  </a:moveTo>
                  <a:lnTo>
                    <a:pt x="25" y="77"/>
                  </a:lnTo>
                  <a:lnTo>
                    <a:pt x="13" y="69"/>
                  </a:lnTo>
                  <a:lnTo>
                    <a:pt x="4" y="56"/>
                  </a:lnTo>
                  <a:lnTo>
                    <a:pt x="0" y="41"/>
                  </a:lnTo>
                  <a:lnTo>
                    <a:pt x="4" y="25"/>
                  </a:lnTo>
                  <a:lnTo>
                    <a:pt x="13" y="12"/>
                  </a:lnTo>
                  <a:lnTo>
                    <a:pt x="25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7" y="12"/>
                  </a:lnTo>
                  <a:lnTo>
                    <a:pt x="76" y="25"/>
                  </a:lnTo>
                  <a:lnTo>
                    <a:pt x="79" y="41"/>
                  </a:lnTo>
                  <a:lnTo>
                    <a:pt x="76" y="56"/>
                  </a:lnTo>
                  <a:lnTo>
                    <a:pt x="67" y="69"/>
                  </a:lnTo>
                  <a:lnTo>
                    <a:pt x="55" y="77"/>
                  </a:lnTo>
                  <a:lnTo>
                    <a:pt x="39" y="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20" name="Freeform 34">
              <a:extLst>
                <a:ext uri="{FF2B5EF4-FFF2-40B4-BE49-F238E27FC236}">
                  <a16:creationId xmlns:a16="http://schemas.microsoft.com/office/drawing/2014/main" id="{4E9AAC92-B5D8-F045-0F62-8D70C1AE8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280"/>
              <a:ext cx="81" cy="81"/>
            </a:xfrm>
            <a:custGeom>
              <a:avLst/>
              <a:gdLst>
                <a:gd name="T0" fmla="*/ 40 w 81"/>
                <a:gd name="T1" fmla="*/ 81 h 81"/>
                <a:gd name="T2" fmla="*/ 25 w 81"/>
                <a:gd name="T3" fmla="*/ 78 h 81"/>
                <a:gd name="T4" fmla="*/ 12 w 81"/>
                <a:gd name="T5" fmla="*/ 69 h 81"/>
                <a:gd name="T6" fmla="*/ 3 w 81"/>
                <a:gd name="T7" fmla="*/ 57 h 81"/>
                <a:gd name="T8" fmla="*/ 0 w 81"/>
                <a:gd name="T9" fmla="*/ 41 h 81"/>
                <a:gd name="T10" fmla="*/ 3 w 81"/>
                <a:gd name="T11" fmla="*/ 25 h 81"/>
                <a:gd name="T12" fmla="*/ 12 w 81"/>
                <a:gd name="T13" fmla="*/ 13 h 81"/>
                <a:gd name="T14" fmla="*/ 25 w 81"/>
                <a:gd name="T15" fmla="*/ 4 h 81"/>
                <a:gd name="T16" fmla="*/ 40 w 81"/>
                <a:gd name="T17" fmla="*/ 0 h 81"/>
                <a:gd name="T18" fmla="*/ 56 w 81"/>
                <a:gd name="T19" fmla="*/ 4 h 81"/>
                <a:gd name="T20" fmla="*/ 68 w 81"/>
                <a:gd name="T21" fmla="*/ 13 h 81"/>
                <a:gd name="T22" fmla="*/ 77 w 81"/>
                <a:gd name="T23" fmla="*/ 25 h 81"/>
                <a:gd name="T24" fmla="*/ 81 w 81"/>
                <a:gd name="T25" fmla="*/ 41 h 81"/>
                <a:gd name="T26" fmla="*/ 77 w 81"/>
                <a:gd name="T27" fmla="*/ 57 h 81"/>
                <a:gd name="T28" fmla="*/ 68 w 81"/>
                <a:gd name="T29" fmla="*/ 69 h 81"/>
                <a:gd name="T30" fmla="*/ 56 w 81"/>
                <a:gd name="T31" fmla="*/ 78 h 81"/>
                <a:gd name="T32" fmla="*/ 40 w 81"/>
                <a:gd name="T33" fmla="*/ 8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40" y="81"/>
                  </a:moveTo>
                  <a:lnTo>
                    <a:pt x="25" y="78"/>
                  </a:lnTo>
                  <a:lnTo>
                    <a:pt x="12" y="69"/>
                  </a:lnTo>
                  <a:lnTo>
                    <a:pt x="3" y="57"/>
                  </a:lnTo>
                  <a:lnTo>
                    <a:pt x="0" y="41"/>
                  </a:lnTo>
                  <a:lnTo>
                    <a:pt x="3" y="25"/>
                  </a:lnTo>
                  <a:lnTo>
                    <a:pt x="12" y="13"/>
                  </a:lnTo>
                  <a:lnTo>
                    <a:pt x="25" y="4"/>
                  </a:lnTo>
                  <a:lnTo>
                    <a:pt x="40" y="0"/>
                  </a:lnTo>
                  <a:lnTo>
                    <a:pt x="56" y="4"/>
                  </a:lnTo>
                  <a:lnTo>
                    <a:pt x="68" y="13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8" y="69"/>
                  </a:lnTo>
                  <a:lnTo>
                    <a:pt x="56" y="78"/>
                  </a:lnTo>
                  <a:lnTo>
                    <a:pt x="40" y="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21" name="Freeform 35">
              <a:extLst>
                <a:ext uri="{FF2B5EF4-FFF2-40B4-BE49-F238E27FC236}">
                  <a16:creationId xmlns:a16="http://schemas.microsoft.com/office/drawing/2014/main" id="{3F19C99E-6847-7A64-03E9-0ECFE6C2F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" y="1080"/>
              <a:ext cx="79" cy="81"/>
            </a:xfrm>
            <a:custGeom>
              <a:avLst/>
              <a:gdLst>
                <a:gd name="T0" fmla="*/ 41 w 79"/>
                <a:gd name="T1" fmla="*/ 81 h 81"/>
                <a:gd name="T2" fmla="*/ 25 w 79"/>
                <a:gd name="T3" fmla="*/ 77 h 81"/>
                <a:gd name="T4" fmla="*/ 13 w 79"/>
                <a:gd name="T5" fmla="*/ 69 h 81"/>
                <a:gd name="T6" fmla="*/ 4 w 79"/>
                <a:gd name="T7" fmla="*/ 56 h 81"/>
                <a:gd name="T8" fmla="*/ 0 w 79"/>
                <a:gd name="T9" fmla="*/ 41 h 81"/>
                <a:gd name="T10" fmla="*/ 4 w 79"/>
                <a:gd name="T11" fmla="*/ 25 h 81"/>
                <a:gd name="T12" fmla="*/ 13 w 79"/>
                <a:gd name="T13" fmla="*/ 12 h 81"/>
                <a:gd name="T14" fmla="*/ 25 w 79"/>
                <a:gd name="T15" fmla="*/ 4 h 81"/>
                <a:gd name="T16" fmla="*/ 41 w 79"/>
                <a:gd name="T17" fmla="*/ 0 h 81"/>
                <a:gd name="T18" fmla="*/ 57 w 79"/>
                <a:gd name="T19" fmla="*/ 4 h 81"/>
                <a:gd name="T20" fmla="*/ 69 w 79"/>
                <a:gd name="T21" fmla="*/ 12 h 81"/>
                <a:gd name="T22" fmla="*/ 76 w 79"/>
                <a:gd name="T23" fmla="*/ 25 h 81"/>
                <a:gd name="T24" fmla="*/ 79 w 79"/>
                <a:gd name="T25" fmla="*/ 41 h 81"/>
                <a:gd name="T26" fmla="*/ 76 w 79"/>
                <a:gd name="T27" fmla="*/ 56 h 81"/>
                <a:gd name="T28" fmla="*/ 69 w 79"/>
                <a:gd name="T29" fmla="*/ 69 h 81"/>
                <a:gd name="T30" fmla="*/ 57 w 79"/>
                <a:gd name="T31" fmla="*/ 77 h 81"/>
                <a:gd name="T32" fmla="*/ 41 w 79"/>
                <a:gd name="T33" fmla="*/ 8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81"/>
                <a:gd name="T53" fmla="*/ 79 w 79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81">
                  <a:moveTo>
                    <a:pt x="41" y="81"/>
                  </a:moveTo>
                  <a:lnTo>
                    <a:pt x="25" y="77"/>
                  </a:lnTo>
                  <a:lnTo>
                    <a:pt x="13" y="69"/>
                  </a:lnTo>
                  <a:lnTo>
                    <a:pt x="4" y="56"/>
                  </a:lnTo>
                  <a:lnTo>
                    <a:pt x="0" y="41"/>
                  </a:lnTo>
                  <a:lnTo>
                    <a:pt x="4" y="25"/>
                  </a:lnTo>
                  <a:lnTo>
                    <a:pt x="13" y="12"/>
                  </a:lnTo>
                  <a:lnTo>
                    <a:pt x="25" y="4"/>
                  </a:lnTo>
                  <a:lnTo>
                    <a:pt x="41" y="0"/>
                  </a:lnTo>
                  <a:lnTo>
                    <a:pt x="57" y="4"/>
                  </a:lnTo>
                  <a:lnTo>
                    <a:pt x="69" y="12"/>
                  </a:lnTo>
                  <a:lnTo>
                    <a:pt x="76" y="25"/>
                  </a:lnTo>
                  <a:lnTo>
                    <a:pt x="79" y="41"/>
                  </a:lnTo>
                  <a:lnTo>
                    <a:pt x="76" y="56"/>
                  </a:lnTo>
                  <a:lnTo>
                    <a:pt x="69" y="69"/>
                  </a:lnTo>
                  <a:lnTo>
                    <a:pt x="57" y="77"/>
                  </a:lnTo>
                  <a:lnTo>
                    <a:pt x="41" y="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22" name="Freeform 36">
              <a:extLst>
                <a:ext uri="{FF2B5EF4-FFF2-40B4-BE49-F238E27FC236}">
                  <a16:creationId xmlns:a16="http://schemas.microsoft.com/office/drawing/2014/main" id="{2960D060-1DC2-8D5C-C7A5-357E2F68F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080"/>
              <a:ext cx="80" cy="81"/>
            </a:xfrm>
            <a:custGeom>
              <a:avLst/>
              <a:gdLst>
                <a:gd name="T0" fmla="*/ 39 w 80"/>
                <a:gd name="T1" fmla="*/ 81 h 81"/>
                <a:gd name="T2" fmla="*/ 25 w 80"/>
                <a:gd name="T3" fmla="*/ 77 h 81"/>
                <a:gd name="T4" fmla="*/ 13 w 80"/>
                <a:gd name="T5" fmla="*/ 69 h 81"/>
                <a:gd name="T6" fmla="*/ 4 w 80"/>
                <a:gd name="T7" fmla="*/ 56 h 81"/>
                <a:gd name="T8" fmla="*/ 0 w 80"/>
                <a:gd name="T9" fmla="*/ 41 h 81"/>
                <a:gd name="T10" fmla="*/ 4 w 80"/>
                <a:gd name="T11" fmla="*/ 25 h 81"/>
                <a:gd name="T12" fmla="*/ 13 w 80"/>
                <a:gd name="T13" fmla="*/ 12 h 81"/>
                <a:gd name="T14" fmla="*/ 25 w 80"/>
                <a:gd name="T15" fmla="*/ 4 h 81"/>
                <a:gd name="T16" fmla="*/ 39 w 80"/>
                <a:gd name="T17" fmla="*/ 0 h 81"/>
                <a:gd name="T18" fmla="*/ 55 w 80"/>
                <a:gd name="T19" fmla="*/ 4 h 81"/>
                <a:gd name="T20" fmla="*/ 67 w 80"/>
                <a:gd name="T21" fmla="*/ 12 h 81"/>
                <a:gd name="T22" fmla="*/ 76 w 80"/>
                <a:gd name="T23" fmla="*/ 25 h 81"/>
                <a:gd name="T24" fmla="*/ 80 w 80"/>
                <a:gd name="T25" fmla="*/ 41 h 81"/>
                <a:gd name="T26" fmla="*/ 76 w 80"/>
                <a:gd name="T27" fmla="*/ 56 h 81"/>
                <a:gd name="T28" fmla="*/ 67 w 80"/>
                <a:gd name="T29" fmla="*/ 69 h 81"/>
                <a:gd name="T30" fmla="*/ 55 w 80"/>
                <a:gd name="T31" fmla="*/ 77 h 81"/>
                <a:gd name="T32" fmla="*/ 39 w 80"/>
                <a:gd name="T33" fmla="*/ 8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81"/>
                <a:gd name="T53" fmla="*/ 80 w 80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81">
                  <a:moveTo>
                    <a:pt x="39" y="81"/>
                  </a:moveTo>
                  <a:lnTo>
                    <a:pt x="25" y="77"/>
                  </a:lnTo>
                  <a:lnTo>
                    <a:pt x="13" y="69"/>
                  </a:lnTo>
                  <a:lnTo>
                    <a:pt x="4" y="56"/>
                  </a:lnTo>
                  <a:lnTo>
                    <a:pt x="0" y="41"/>
                  </a:lnTo>
                  <a:lnTo>
                    <a:pt x="4" y="25"/>
                  </a:lnTo>
                  <a:lnTo>
                    <a:pt x="13" y="12"/>
                  </a:lnTo>
                  <a:lnTo>
                    <a:pt x="25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7" y="12"/>
                  </a:lnTo>
                  <a:lnTo>
                    <a:pt x="76" y="25"/>
                  </a:lnTo>
                  <a:lnTo>
                    <a:pt x="80" y="41"/>
                  </a:lnTo>
                  <a:lnTo>
                    <a:pt x="76" y="56"/>
                  </a:lnTo>
                  <a:lnTo>
                    <a:pt x="67" y="69"/>
                  </a:lnTo>
                  <a:lnTo>
                    <a:pt x="55" y="77"/>
                  </a:lnTo>
                  <a:lnTo>
                    <a:pt x="39" y="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23" name="Freeform 37">
              <a:extLst>
                <a:ext uri="{FF2B5EF4-FFF2-40B4-BE49-F238E27FC236}">
                  <a16:creationId xmlns:a16="http://schemas.microsoft.com/office/drawing/2014/main" id="{8BA77CE8-0114-CA42-C94F-A8D4C1ABA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707"/>
              <a:ext cx="79" cy="79"/>
            </a:xfrm>
            <a:custGeom>
              <a:avLst/>
              <a:gdLst>
                <a:gd name="T0" fmla="*/ 40 w 79"/>
                <a:gd name="T1" fmla="*/ 79 h 79"/>
                <a:gd name="T2" fmla="*/ 25 w 79"/>
                <a:gd name="T3" fmla="*/ 76 h 79"/>
                <a:gd name="T4" fmla="*/ 12 w 79"/>
                <a:gd name="T5" fmla="*/ 67 h 79"/>
                <a:gd name="T6" fmla="*/ 3 w 79"/>
                <a:gd name="T7" fmla="*/ 55 h 79"/>
                <a:gd name="T8" fmla="*/ 0 w 79"/>
                <a:gd name="T9" fmla="*/ 41 h 79"/>
                <a:gd name="T10" fmla="*/ 3 w 79"/>
                <a:gd name="T11" fmla="*/ 25 h 79"/>
                <a:gd name="T12" fmla="*/ 12 w 79"/>
                <a:gd name="T13" fmla="*/ 13 h 79"/>
                <a:gd name="T14" fmla="*/ 25 w 79"/>
                <a:gd name="T15" fmla="*/ 4 h 79"/>
                <a:gd name="T16" fmla="*/ 40 w 79"/>
                <a:gd name="T17" fmla="*/ 0 h 79"/>
                <a:gd name="T18" fmla="*/ 56 w 79"/>
                <a:gd name="T19" fmla="*/ 4 h 79"/>
                <a:gd name="T20" fmla="*/ 68 w 79"/>
                <a:gd name="T21" fmla="*/ 13 h 79"/>
                <a:gd name="T22" fmla="*/ 75 w 79"/>
                <a:gd name="T23" fmla="*/ 25 h 79"/>
                <a:gd name="T24" fmla="*/ 79 w 79"/>
                <a:gd name="T25" fmla="*/ 41 h 79"/>
                <a:gd name="T26" fmla="*/ 75 w 79"/>
                <a:gd name="T27" fmla="*/ 55 h 79"/>
                <a:gd name="T28" fmla="*/ 68 w 79"/>
                <a:gd name="T29" fmla="*/ 67 h 79"/>
                <a:gd name="T30" fmla="*/ 56 w 79"/>
                <a:gd name="T31" fmla="*/ 76 h 79"/>
                <a:gd name="T32" fmla="*/ 40 w 79"/>
                <a:gd name="T33" fmla="*/ 79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79"/>
                <a:gd name="T53" fmla="*/ 79 w 79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79">
                  <a:moveTo>
                    <a:pt x="40" y="79"/>
                  </a:moveTo>
                  <a:lnTo>
                    <a:pt x="25" y="76"/>
                  </a:lnTo>
                  <a:lnTo>
                    <a:pt x="12" y="67"/>
                  </a:lnTo>
                  <a:lnTo>
                    <a:pt x="3" y="55"/>
                  </a:lnTo>
                  <a:lnTo>
                    <a:pt x="0" y="41"/>
                  </a:lnTo>
                  <a:lnTo>
                    <a:pt x="3" y="25"/>
                  </a:lnTo>
                  <a:lnTo>
                    <a:pt x="12" y="13"/>
                  </a:lnTo>
                  <a:lnTo>
                    <a:pt x="25" y="4"/>
                  </a:lnTo>
                  <a:lnTo>
                    <a:pt x="40" y="0"/>
                  </a:lnTo>
                  <a:lnTo>
                    <a:pt x="56" y="4"/>
                  </a:lnTo>
                  <a:lnTo>
                    <a:pt x="68" y="13"/>
                  </a:lnTo>
                  <a:lnTo>
                    <a:pt x="75" y="25"/>
                  </a:lnTo>
                  <a:lnTo>
                    <a:pt x="79" y="41"/>
                  </a:lnTo>
                  <a:lnTo>
                    <a:pt x="75" y="55"/>
                  </a:lnTo>
                  <a:lnTo>
                    <a:pt x="68" y="67"/>
                  </a:lnTo>
                  <a:lnTo>
                    <a:pt x="56" y="76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24" name="Freeform 38">
              <a:extLst>
                <a:ext uri="{FF2B5EF4-FFF2-40B4-BE49-F238E27FC236}">
                  <a16:creationId xmlns:a16="http://schemas.microsoft.com/office/drawing/2014/main" id="{D717AEAB-487E-36C7-9798-FBABDC5A1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1507"/>
              <a:ext cx="79" cy="79"/>
            </a:xfrm>
            <a:custGeom>
              <a:avLst/>
              <a:gdLst>
                <a:gd name="T0" fmla="*/ 39 w 79"/>
                <a:gd name="T1" fmla="*/ 79 h 79"/>
                <a:gd name="T2" fmla="*/ 25 w 79"/>
                <a:gd name="T3" fmla="*/ 76 h 79"/>
                <a:gd name="T4" fmla="*/ 13 w 79"/>
                <a:gd name="T5" fmla="*/ 67 h 79"/>
                <a:gd name="T6" fmla="*/ 4 w 79"/>
                <a:gd name="T7" fmla="*/ 55 h 79"/>
                <a:gd name="T8" fmla="*/ 0 w 79"/>
                <a:gd name="T9" fmla="*/ 41 h 79"/>
                <a:gd name="T10" fmla="*/ 4 w 79"/>
                <a:gd name="T11" fmla="*/ 25 h 79"/>
                <a:gd name="T12" fmla="*/ 13 w 79"/>
                <a:gd name="T13" fmla="*/ 12 h 79"/>
                <a:gd name="T14" fmla="*/ 25 w 79"/>
                <a:gd name="T15" fmla="*/ 4 h 79"/>
                <a:gd name="T16" fmla="*/ 39 w 79"/>
                <a:gd name="T17" fmla="*/ 0 h 79"/>
                <a:gd name="T18" fmla="*/ 55 w 79"/>
                <a:gd name="T19" fmla="*/ 4 h 79"/>
                <a:gd name="T20" fmla="*/ 67 w 79"/>
                <a:gd name="T21" fmla="*/ 12 h 79"/>
                <a:gd name="T22" fmla="*/ 76 w 79"/>
                <a:gd name="T23" fmla="*/ 25 h 79"/>
                <a:gd name="T24" fmla="*/ 79 w 79"/>
                <a:gd name="T25" fmla="*/ 41 h 79"/>
                <a:gd name="T26" fmla="*/ 76 w 79"/>
                <a:gd name="T27" fmla="*/ 55 h 79"/>
                <a:gd name="T28" fmla="*/ 67 w 79"/>
                <a:gd name="T29" fmla="*/ 67 h 79"/>
                <a:gd name="T30" fmla="*/ 55 w 79"/>
                <a:gd name="T31" fmla="*/ 76 h 79"/>
                <a:gd name="T32" fmla="*/ 39 w 79"/>
                <a:gd name="T33" fmla="*/ 79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79"/>
                <a:gd name="T53" fmla="*/ 79 w 79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79">
                  <a:moveTo>
                    <a:pt x="39" y="79"/>
                  </a:moveTo>
                  <a:lnTo>
                    <a:pt x="25" y="76"/>
                  </a:lnTo>
                  <a:lnTo>
                    <a:pt x="13" y="67"/>
                  </a:lnTo>
                  <a:lnTo>
                    <a:pt x="4" y="55"/>
                  </a:lnTo>
                  <a:lnTo>
                    <a:pt x="0" y="41"/>
                  </a:lnTo>
                  <a:lnTo>
                    <a:pt x="4" y="25"/>
                  </a:lnTo>
                  <a:lnTo>
                    <a:pt x="13" y="12"/>
                  </a:lnTo>
                  <a:lnTo>
                    <a:pt x="25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7" y="12"/>
                  </a:lnTo>
                  <a:lnTo>
                    <a:pt x="76" y="25"/>
                  </a:lnTo>
                  <a:lnTo>
                    <a:pt x="79" y="41"/>
                  </a:lnTo>
                  <a:lnTo>
                    <a:pt x="76" y="55"/>
                  </a:lnTo>
                  <a:lnTo>
                    <a:pt x="67" y="67"/>
                  </a:lnTo>
                  <a:lnTo>
                    <a:pt x="55" y="76"/>
                  </a:lnTo>
                  <a:lnTo>
                    <a:pt x="39" y="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25" name="Freeform 39">
              <a:extLst>
                <a:ext uri="{FF2B5EF4-FFF2-40B4-BE49-F238E27FC236}">
                  <a16:creationId xmlns:a16="http://schemas.microsoft.com/office/drawing/2014/main" id="{A7675979-90E6-1A9D-93DB-0D8BF69EE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707"/>
              <a:ext cx="81" cy="79"/>
            </a:xfrm>
            <a:custGeom>
              <a:avLst/>
              <a:gdLst>
                <a:gd name="T0" fmla="*/ 40 w 81"/>
                <a:gd name="T1" fmla="*/ 79 h 79"/>
                <a:gd name="T2" fmla="*/ 25 w 81"/>
                <a:gd name="T3" fmla="*/ 76 h 79"/>
                <a:gd name="T4" fmla="*/ 12 w 81"/>
                <a:gd name="T5" fmla="*/ 67 h 79"/>
                <a:gd name="T6" fmla="*/ 3 w 81"/>
                <a:gd name="T7" fmla="*/ 55 h 79"/>
                <a:gd name="T8" fmla="*/ 0 w 81"/>
                <a:gd name="T9" fmla="*/ 41 h 79"/>
                <a:gd name="T10" fmla="*/ 3 w 81"/>
                <a:gd name="T11" fmla="*/ 25 h 79"/>
                <a:gd name="T12" fmla="*/ 12 w 81"/>
                <a:gd name="T13" fmla="*/ 13 h 79"/>
                <a:gd name="T14" fmla="*/ 25 w 81"/>
                <a:gd name="T15" fmla="*/ 4 h 79"/>
                <a:gd name="T16" fmla="*/ 40 w 81"/>
                <a:gd name="T17" fmla="*/ 0 h 79"/>
                <a:gd name="T18" fmla="*/ 56 w 81"/>
                <a:gd name="T19" fmla="*/ 4 h 79"/>
                <a:gd name="T20" fmla="*/ 68 w 81"/>
                <a:gd name="T21" fmla="*/ 13 h 79"/>
                <a:gd name="T22" fmla="*/ 77 w 81"/>
                <a:gd name="T23" fmla="*/ 25 h 79"/>
                <a:gd name="T24" fmla="*/ 81 w 81"/>
                <a:gd name="T25" fmla="*/ 41 h 79"/>
                <a:gd name="T26" fmla="*/ 77 w 81"/>
                <a:gd name="T27" fmla="*/ 55 h 79"/>
                <a:gd name="T28" fmla="*/ 68 w 81"/>
                <a:gd name="T29" fmla="*/ 67 h 79"/>
                <a:gd name="T30" fmla="*/ 56 w 81"/>
                <a:gd name="T31" fmla="*/ 76 h 79"/>
                <a:gd name="T32" fmla="*/ 40 w 81"/>
                <a:gd name="T33" fmla="*/ 79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79"/>
                <a:gd name="T53" fmla="*/ 81 w 81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79">
                  <a:moveTo>
                    <a:pt x="40" y="79"/>
                  </a:moveTo>
                  <a:lnTo>
                    <a:pt x="25" y="76"/>
                  </a:lnTo>
                  <a:lnTo>
                    <a:pt x="12" y="67"/>
                  </a:lnTo>
                  <a:lnTo>
                    <a:pt x="3" y="55"/>
                  </a:lnTo>
                  <a:lnTo>
                    <a:pt x="0" y="41"/>
                  </a:lnTo>
                  <a:lnTo>
                    <a:pt x="3" y="25"/>
                  </a:lnTo>
                  <a:lnTo>
                    <a:pt x="12" y="13"/>
                  </a:lnTo>
                  <a:lnTo>
                    <a:pt x="25" y="4"/>
                  </a:lnTo>
                  <a:lnTo>
                    <a:pt x="40" y="0"/>
                  </a:lnTo>
                  <a:lnTo>
                    <a:pt x="56" y="4"/>
                  </a:lnTo>
                  <a:lnTo>
                    <a:pt x="68" y="13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5"/>
                  </a:lnTo>
                  <a:lnTo>
                    <a:pt x="68" y="67"/>
                  </a:lnTo>
                  <a:lnTo>
                    <a:pt x="56" y="76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26" name="Freeform 40">
              <a:extLst>
                <a:ext uri="{FF2B5EF4-FFF2-40B4-BE49-F238E27FC236}">
                  <a16:creationId xmlns:a16="http://schemas.microsoft.com/office/drawing/2014/main" id="{DF806CE8-C0CE-ECF6-2745-1A895F4FD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" y="1507"/>
              <a:ext cx="79" cy="79"/>
            </a:xfrm>
            <a:custGeom>
              <a:avLst/>
              <a:gdLst>
                <a:gd name="T0" fmla="*/ 41 w 79"/>
                <a:gd name="T1" fmla="*/ 79 h 79"/>
                <a:gd name="T2" fmla="*/ 25 w 79"/>
                <a:gd name="T3" fmla="*/ 76 h 79"/>
                <a:gd name="T4" fmla="*/ 13 w 79"/>
                <a:gd name="T5" fmla="*/ 67 h 79"/>
                <a:gd name="T6" fmla="*/ 4 w 79"/>
                <a:gd name="T7" fmla="*/ 55 h 79"/>
                <a:gd name="T8" fmla="*/ 0 w 79"/>
                <a:gd name="T9" fmla="*/ 41 h 79"/>
                <a:gd name="T10" fmla="*/ 4 w 79"/>
                <a:gd name="T11" fmla="*/ 25 h 79"/>
                <a:gd name="T12" fmla="*/ 13 w 79"/>
                <a:gd name="T13" fmla="*/ 12 h 79"/>
                <a:gd name="T14" fmla="*/ 25 w 79"/>
                <a:gd name="T15" fmla="*/ 4 h 79"/>
                <a:gd name="T16" fmla="*/ 41 w 79"/>
                <a:gd name="T17" fmla="*/ 0 h 79"/>
                <a:gd name="T18" fmla="*/ 57 w 79"/>
                <a:gd name="T19" fmla="*/ 4 h 79"/>
                <a:gd name="T20" fmla="*/ 69 w 79"/>
                <a:gd name="T21" fmla="*/ 12 h 79"/>
                <a:gd name="T22" fmla="*/ 76 w 79"/>
                <a:gd name="T23" fmla="*/ 25 h 79"/>
                <a:gd name="T24" fmla="*/ 79 w 79"/>
                <a:gd name="T25" fmla="*/ 41 h 79"/>
                <a:gd name="T26" fmla="*/ 76 w 79"/>
                <a:gd name="T27" fmla="*/ 55 h 79"/>
                <a:gd name="T28" fmla="*/ 69 w 79"/>
                <a:gd name="T29" fmla="*/ 67 h 79"/>
                <a:gd name="T30" fmla="*/ 57 w 79"/>
                <a:gd name="T31" fmla="*/ 76 h 79"/>
                <a:gd name="T32" fmla="*/ 41 w 79"/>
                <a:gd name="T33" fmla="*/ 79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79"/>
                <a:gd name="T53" fmla="*/ 79 w 79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79">
                  <a:moveTo>
                    <a:pt x="41" y="79"/>
                  </a:moveTo>
                  <a:lnTo>
                    <a:pt x="25" y="76"/>
                  </a:lnTo>
                  <a:lnTo>
                    <a:pt x="13" y="67"/>
                  </a:lnTo>
                  <a:lnTo>
                    <a:pt x="4" y="55"/>
                  </a:lnTo>
                  <a:lnTo>
                    <a:pt x="0" y="41"/>
                  </a:lnTo>
                  <a:lnTo>
                    <a:pt x="4" y="25"/>
                  </a:lnTo>
                  <a:lnTo>
                    <a:pt x="13" y="12"/>
                  </a:lnTo>
                  <a:lnTo>
                    <a:pt x="25" y="4"/>
                  </a:lnTo>
                  <a:lnTo>
                    <a:pt x="41" y="0"/>
                  </a:lnTo>
                  <a:lnTo>
                    <a:pt x="57" y="4"/>
                  </a:lnTo>
                  <a:lnTo>
                    <a:pt x="69" y="12"/>
                  </a:lnTo>
                  <a:lnTo>
                    <a:pt x="76" y="25"/>
                  </a:lnTo>
                  <a:lnTo>
                    <a:pt x="79" y="41"/>
                  </a:lnTo>
                  <a:lnTo>
                    <a:pt x="76" y="55"/>
                  </a:lnTo>
                  <a:lnTo>
                    <a:pt x="69" y="67"/>
                  </a:lnTo>
                  <a:lnTo>
                    <a:pt x="57" y="76"/>
                  </a:lnTo>
                  <a:lnTo>
                    <a:pt x="41" y="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27" name="Freeform 41">
              <a:extLst>
                <a:ext uri="{FF2B5EF4-FFF2-40B4-BE49-F238E27FC236}">
                  <a16:creationId xmlns:a16="http://schemas.microsoft.com/office/drawing/2014/main" id="{7EC2FA48-E3A3-8627-D25B-0C238EE61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507"/>
              <a:ext cx="79" cy="79"/>
            </a:xfrm>
            <a:custGeom>
              <a:avLst/>
              <a:gdLst>
                <a:gd name="T0" fmla="*/ 38 w 79"/>
                <a:gd name="T1" fmla="*/ 79 h 79"/>
                <a:gd name="T2" fmla="*/ 24 w 79"/>
                <a:gd name="T3" fmla="*/ 76 h 79"/>
                <a:gd name="T4" fmla="*/ 12 w 79"/>
                <a:gd name="T5" fmla="*/ 67 h 79"/>
                <a:gd name="T6" fmla="*/ 3 w 79"/>
                <a:gd name="T7" fmla="*/ 55 h 79"/>
                <a:gd name="T8" fmla="*/ 0 w 79"/>
                <a:gd name="T9" fmla="*/ 41 h 79"/>
                <a:gd name="T10" fmla="*/ 3 w 79"/>
                <a:gd name="T11" fmla="*/ 25 h 79"/>
                <a:gd name="T12" fmla="*/ 12 w 79"/>
                <a:gd name="T13" fmla="*/ 12 h 79"/>
                <a:gd name="T14" fmla="*/ 24 w 79"/>
                <a:gd name="T15" fmla="*/ 4 h 79"/>
                <a:gd name="T16" fmla="*/ 38 w 79"/>
                <a:gd name="T17" fmla="*/ 0 h 79"/>
                <a:gd name="T18" fmla="*/ 54 w 79"/>
                <a:gd name="T19" fmla="*/ 4 h 79"/>
                <a:gd name="T20" fmla="*/ 67 w 79"/>
                <a:gd name="T21" fmla="*/ 12 h 79"/>
                <a:gd name="T22" fmla="*/ 75 w 79"/>
                <a:gd name="T23" fmla="*/ 25 h 79"/>
                <a:gd name="T24" fmla="*/ 79 w 79"/>
                <a:gd name="T25" fmla="*/ 41 h 79"/>
                <a:gd name="T26" fmla="*/ 75 w 79"/>
                <a:gd name="T27" fmla="*/ 55 h 79"/>
                <a:gd name="T28" fmla="*/ 67 w 79"/>
                <a:gd name="T29" fmla="*/ 67 h 79"/>
                <a:gd name="T30" fmla="*/ 54 w 79"/>
                <a:gd name="T31" fmla="*/ 76 h 79"/>
                <a:gd name="T32" fmla="*/ 38 w 79"/>
                <a:gd name="T33" fmla="*/ 79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79"/>
                <a:gd name="T53" fmla="*/ 79 w 79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79">
                  <a:moveTo>
                    <a:pt x="38" y="79"/>
                  </a:moveTo>
                  <a:lnTo>
                    <a:pt x="24" y="76"/>
                  </a:lnTo>
                  <a:lnTo>
                    <a:pt x="12" y="67"/>
                  </a:lnTo>
                  <a:lnTo>
                    <a:pt x="3" y="55"/>
                  </a:lnTo>
                  <a:lnTo>
                    <a:pt x="0" y="41"/>
                  </a:lnTo>
                  <a:lnTo>
                    <a:pt x="3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8" y="0"/>
                  </a:lnTo>
                  <a:lnTo>
                    <a:pt x="54" y="4"/>
                  </a:lnTo>
                  <a:lnTo>
                    <a:pt x="67" y="12"/>
                  </a:lnTo>
                  <a:lnTo>
                    <a:pt x="75" y="25"/>
                  </a:lnTo>
                  <a:lnTo>
                    <a:pt x="79" y="41"/>
                  </a:lnTo>
                  <a:lnTo>
                    <a:pt x="75" y="55"/>
                  </a:lnTo>
                  <a:lnTo>
                    <a:pt x="67" y="67"/>
                  </a:lnTo>
                  <a:lnTo>
                    <a:pt x="54" y="76"/>
                  </a:lnTo>
                  <a:lnTo>
                    <a:pt x="38" y="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28" name="Freeform 42">
              <a:extLst>
                <a:ext uri="{FF2B5EF4-FFF2-40B4-BE49-F238E27FC236}">
                  <a16:creationId xmlns:a16="http://schemas.microsoft.com/office/drawing/2014/main" id="{C0D645F7-0B5B-7C88-2DA5-F8A61EE1A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" y="1707"/>
              <a:ext cx="79" cy="79"/>
            </a:xfrm>
            <a:custGeom>
              <a:avLst/>
              <a:gdLst>
                <a:gd name="T0" fmla="*/ 39 w 79"/>
                <a:gd name="T1" fmla="*/ 79 h 79"/>
                <a:gd name="T2" fmla="*/ 25 w 79"/>
                <a:gd name="T3" fmla="*/ 76 h 79"/>
                <a:gd name="T4" fmla="*/ 13 w 79"/>
                <a:gd name="T5" fmla="*/ 67 h 79"/>
                <a:gd name="T6" fmla="*/ 4 w 79"/>
                <a:gd name="T7" fmla="*/ 55 h 79"/>
                <a:gd name="T8" fmla="*/ 0 w 79"/>
                <a:gd name="T9" fmla="*/ 41 h 79"/>
                <a:gd name="T10" fmla="*/ 4 w 79"/>
                <a:gd name="T11" fmla="*/ 25 h 79"/>
                <a:gd name="T12" fmla="*/ 13 w 79"/>
                <a:gd name="T13" fmla="*/ 13 h 79"/>
                <a:gd name="T14" fmla="*/ 25 w 79"/>
                <a:gd name="T15" fmla="*/ 4 h 79"/>
                <a:gd name="T16" fmla="*/ 39 w 79"/>
                <a:gd name="T17" fmla="*/ 0 h 79"/>
                <a:gd name="T18" fmla="*/ 55 w 79"/>
                <a:gd name="T19" fmla="*/ 4 h 79"/>
                <a:gd name="T20" fmla="*/ 67 w 79"/>
                <a:gd name="T21" fmla="*/ 13 h 79"/>
                <a:gd name="T22" fmla="*/ 76 w 79"/>
                <a:gd name="T23" fmla="*/ 25 h 79"/>
                <a:gd name="T24" fmla="*/ 79 w 79"/>
                <a:gd name="T25" fmla="*/ 41 h 79"/>
                <a:gd name="T26" fmla="*/ 76 w 79"/>
                <a:gd name="T27" fmla="*/ 55 h 79"/>
                <a:gd name="T28" fmla="*/ 67 w 79"/>
                <a:gd name="T29" fmla="*/ 67 h 79"/>
                <a:gd name="T30" fmla="*/ 55 w 79"/>
                <a:gd name="T31" fmla="*/ 76 h 79"/>
                <a:gd name="T32" fmla="*/ 39 w 79"/>
                <a:gd name="T33" fmla="*/ 79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79"/>
                <a:gd name="T53" fmla="*/ 79 w 79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79">
                  <a:moveTo>
                    <a:pt x="39" y="79"/>
                  </a:moveTo>
                  <a:lnTo>
                    <a:pt x="25" y="76"/>
                  </a:lnTo>
                  <a:lnTo>
                    <a:pt x="13" y="67"/>
                  </a:lnTo>
                  <a:lnTo>
                    <a:pt x="4" y="55"/>
                  </a:lnTo>
                  <a:lnTo>
                    <a:pt x="0" y="41"/>
                  </a:lnTo>
                  <a:lnTo>
                    <a:pt x="4" y="25"/>
                  </a:lnTo>
                  <a:lnTo>
                    <a:pt x="13" y="13"/>
                  </a:lnTo>
                  <a:lnTo>
                    <a:pt x="25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7" y="13"/>
                  </a:lnTo>
                  <a:lnTo>
                    <a:pt x="76" y="25"/>
                  </a:lnTo>
                  <a:lnTo>
                    <a:pt x="79" y="41"/>
                  </a:lnTo>
                  <a:lnTo>
                    <a:pt x="76" y="55"/>
                  </a:lnTo>
                  <a:lnTo>
                    <a:pt x="67" y="67"/>
                  </a:lnTo>
                  <a:lnTo>
                    <a:pt x="55" y="76"/>
                  </a:lnTo>
                  <a:lnTo>
                    <a:pt x="39" y="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29" name="Freeform 43">
              <a:extLst>
                <a:ext uri="{FF2B5EF4-FFF2-40B4-BE49-F238E27FC236}">
                  <a16:creationId xmlns:a16="http://schemas.microsoft.com/office/drawing/2014/main" id="{A7BDF9DA-65A7-59DF-7BFE-1A0C3C4B6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1507"/>
              <a:ext cx="80" cy="79"/>
            </a:xfrm>
            <a:custGeom>
              <a:avLst/>
              <a:gdLst>
                <a:gd name="T0" fmla="*/ 40 w 80"/>
                <a:gd name="T1" fmla="*/ 79 h 79"/>
                <a:gd name="T2" fmla="*/ 24 w 80"/>
                <a:gd name="T3" fmla="*/ 76 h 79"/>
                <a:gd name="T4" fmla="*/ 12 w 80"/>
                <a:gd name="T5" fmla="*/ 67 h 79"/>
                <a:gd name="T6" fmla="*/ 3 w 80"/>
                <a:gd name="T7" fmla="*/ 55 h 79"/>
                <a:gd name="T8" fmla="*/ 0 w 80"/>
                <a:gd name="T9" fmla="*/ 41 h 79"/>
                <a:gd name="T10" fmla="*/ 3 w 80"/>
                <a:gd name="T11" fmla="*/ 25 h 79"/>
                <a:gd name="T12" fmla="*/ 12 w 80"/>
                <a:gd name="T13" fmla="*/ 12 h 79"/>
                <a:gd name="T14" fmla="*/ 24 w 80"/>
                <a:gd name="T15" fmla="*/ 4 h 79"/>
                <a:gd name="T16" fmla="*/ 40 w 80"/>
                <a:gd name="T17" fmla="*/ 0 h 79"/>
                <a:gd name="T18" fmla="*/ 56 w 80"/>
                <a:gd name="T19" fmla="*/ 4 h 79"/>
                <a:gd name="T20" fmla="*/ 68 w 80"/>
                <a:gd name="T21" fmla="*/ 12 h 79"/>
                <a:gd name="T22" fmla="*/ 77 w 80"/>
                <a:gd name="T23" fmla="*/ 25 h 79"/>
                <a:gd name="T24" fmla="*/ 80 w 80"/>
                <a:gd name="T25" fmla="*/ 41 h 79"/>
                <a:gd name="T26" fmla="*/ 77 w 80"/>
                <a:gd name="T27" fmla="*/ 55 h 79"/>
                <a:gd name="T28" fmla="*/ 68 w 80"/>
                <a:gd name="T29" fmla="*/ 67 h 79"/>
                <a:gd name="T30" fmla="*/ 56 w 80"/>
                <a:gd name="T31" fmla="*/ 76 h 79"/>
                <a:gd name="T32" fmla="*/ 40 w 80"/>
                <a:gd name="T33" fmla="*/ 79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79"/>
                <a:gd name="T53" fmla="*/ 80 w 80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79">
                  <a:moveTo>
                    <a:pt x="40" y="79"/>
                  </a:moveTo>
                  <a:lnTo>
                    <a:pt x="24" y="76"/>
                  </a:lnTo>
                  <a:lnTo>
                    <a:pt x="12" y="67"/>
                  </a:lnTo>
                  <a:lnTo>
                    <a:pt x="3" y="55"/>
                  </a:lnTo>
                  <a:lnTo>
                    <a:pt x="0" y="41"/>
                  </a:lnTo>
                  <a:lnTo>
                    <a:pt x="3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6" y="4"/>
                  </a:lnTo>
                  <a:lnTo>
                    <a:pt x="68" y="12"/>
                  </a:lnTo>
                  <a:lnTo>
                    <a:pt x="77" y="25"/>
                  </a:lnTo>
                  <a:lnTo>
                    <a:pt x="80" y="41"/>
                  </a:lnTo>
                  <a:lnTo>
                    <a:pt x="77" y="55"/>
                  </a:lnTo>
                  <a:lnTo>
                    <a:pt x="68" y="67"/>
                  </a:lnTo>
                  <a:lnTo>
                    <a:pt x="56" y="76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30" name="Freeform 44">
              <a:extLst>
                <a:ext uri="{FF2B5EF4-FFF2-40B4-BE49-F238E27FC236}">
                  <a16:creationId xmlns:a16="http://schemas.microsoft.com/office/drawing/2014/main" id="{DD4F59B1-BC18-EA66-F8CF-07B94028F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1707"/>
              <a:ext cx="79" cy="79"/>
            </a:xfrm>
            <a:custGeom>
              <a:avLst/>
              <a:gdLst>
                <a:gd name="T0" fmla="*/ 41 w 79"/>
                <a:gd name="T1" fmla="*/ 79 h 79"/>
                <a:gd name="T2" fmla="*/ 25 w 79"/>
                <a:gd name="T3" fmla="*/ 76 h 79"/>
                <a:gd name="T4" fmla="*/ 13 w 79"/>
                <a:gd name="T5" fmla="*/ 67 h 79"/>
                <a:gd name="T6" fmla="*/ 4 w 79"/>
                <a:gd name="T7" fmla="*/ 55 h 79"/>
                <a:gd name="T8" fmla="*/ 0 w 79"/>
                <a:gd name="T9" fmla="*/ 41 h 79"/>
                <a:gd name="T10" fmla="*/ 4 w 79"/>
                <a:gd name="T11" fmla="*/ 25 h 79"/>
                <a:gd name="T12" fmla="*/ 13 w 79"/>
                <a:gd name="T13" fmla="*/ 13 h 79"/>
                <a:gd name="T14" fmla="*/ 25 w 79"/>
                <a:gd name="T15" fmla="*/ 4 h 79"/>
                <a:gd name="T16" fmla="*/ 41 w 79"/>
                <a:gd name="T17" fmla="*/ 0 h 79"/>
                <a:gd name="T18" fmla="*/ 57 w 79"/>
                <a:gd name="T19" fmla="*/ 4 h 79"/>
                <a:gd name="T20" fmla="*/ 69 w 79"/>
                <a:gd name="T21" fmla="*/ 13 h 79"/>
                <a:gd name="T22" fmla="*/ 76 w 79"/>
                <a:gd name="T23" fmla="*/ 25 h 79"/>
                <a:gd name="T24" fmla="*/ 79 w 79"/>
                <a:gd name="T25" fmla="*/ 41 h 79"/>
                <a:gd name="T26" fmla="*/ 76 w 79"/>
                <a:gd name="T27" fmla="*/ 55 h 79"/>
                <a:gd name="T28" fmla="*/ 69 w 79"/>
                <a:gd name="T29" fmla="*/ 67 h 79"/>
                <a:gd name="T30" fmla="*/ 57 w 79"/>
                <a:gd name="T31" fmla="*/ 76 h 79"/>
                <a:gd name="T32" fmla="*/ 41 w 79"/>
                <a:gd name="T33" fmla="*/ 79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79"/>
                <a:gd name="T53" fmla="*/ 79 w 79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79">
                  <a:moveTo>
                    <a:pt x="41" y="79"/>
                  </a:moveTo>
                  <a:lnTo>
                    <a:pt x="25" y="76"/>
                  </a:lnTo>
                  <a:lnTo>
                    <a:pt x="13" y="67"/>
                  </a:lnTo>
                  <a:lnTo>
                    <a:pt x="4" y="55"/>
                  </a:lnTo>
                  <a:lnTo>
                    <a:pt x="0" y="41"/>
                  </a:lnTo>
                  <a:lnTo>
                    <a:pt x="4" y="25"/>
                  </a:lnTo>
                  <a:lnTo>
                    <a:pt x="13" y="13"/>
                  </a:lnTo>
                  <a:lnTo>
                    <a:pt x="25" y="4"/>
                  </a:lnTo>
                  <a:lnTo>
                    <a:pt x="41" y="0"/>
                  </a:lnTo>
                  <a:lnTo>
                    <a:pt x="57" y="4"/>
                  </a:lnTo>
                  <a:lnTo>
                    <a:pt x="69" y="13"/>
                  </a:lnTo>
                  <a:lnTo>
                    <a:pt x="76" y="25"/>
                  </a:lnTo>
                  <a:lnTo>
                    <a:pt x="79" y="41"/>
                  </a:lnTo>
                  <a:lnTo>
                    <a:pt x="76" y="55"/>
                  </a:lnTo>
                  <a:lnTo>
                    <a:pt x="69" y="67"/>
                  </a:lnTo>
                  <a:lnTo>
                    <a:pt x="57" y="76"/>
                  </a:lnTo>
                  <a:lnTo>
                    <a:pt x="41" y="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31" name="Freeform 45">
              <a:extLst>
                <a:ext uri="{FF2B5EF4-FFF2-40B4-BE49-F238E27FC236}">
                  <a16:creationId xmlns:a16="http://schemas.microsoft.com/office/drawing/2014/main" id="{7E754B53-65EF-49BC-3EC0-8DC9385BB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" y="1507"/>
              <a:ext cx="79" cy="79"/>
            </a:xfrm>
            <a:custGeom>
              <a:avLst/>
              <a:gdLst>
                <a:gd name="T0" fmla="*/ 38 w 79"/>
                <a:gd name="T1" fmla="*/ 79 h 79"/>
                <a:gd name="T2" fmla="*/ 24 w 79"/>
                <a:gd name="T3" fmla="*/ 76 h 79"/>
                <a:gd name="T4" fmla="*/ 12 w 79"/>
                <a:gd name="T5" fmla="*/ 67 h 79"/>
                <a:gd name="T6" fmla="*/ 3 w 79"/>
                <a:gd name="T7" fmla="*/ 55 h 79"/>
                <a:gd name="T8" fmla="*/ 0 w 79"/>
                <a:gd name="T9" fmla="*/ 41 h 79"/>
                <a:gd name="T10" fmla="*/ 3 w 79"/>
                <a:gd name="T11" fmla="*/ 25 h 79"/>
                <a:gd name="T12" fmla="*/ 12 w 79"/>
                <a:gd name="T13" fmla="*/ 12 h 79"/>
                <a:gd name="T14" fmla="*/ 24 w 79"/>
                <a:gd name="T15" fmla="*/ 4 h 79"/>
                <a:gd name="T16" fmla="*/ 38 w 79"/>
                <a:gd name="T17" fmla="*/ 0 h 79"/>
                <a:gd name="T18" fmla="*/ 54 w 79"/>
                <a:gd name="T19" fmla="*/ 4 h 79"/>
                <a:gd name="T20" fmla="*/ 66 w 79"/>
                <a:gd name="T21" fmla="*/ 12 h 79"/>
                <a:gd name="T22" fmla="*/ 75 w 79"/>
                <a:gd name="T23" fmla="*/ 25 h 79"/>
                <a:gd name="T24" fmla="*/ 79 w 79"/>
                <a:gd name="T25" fmla="*/ 41 h 79"/>
                <a:gd name="T26" fmla="*/ 75 w 79"/>
                <a:gd name="T27" fmla="*/ 55 h 79"/>
                <a:gd name="T28" fmla="*/ 66 w 79"/>
                <a:gd name="T29" fmla="*/ 67 h 79"/>
                <a:gd name="T30" fmla="*/ 54 w 79"/>
                <a:gd name="T31" fmla="*/ 76 h 79"/>
                <a:gd name="T32" fmla="*/ 38 w 79"/>
                <a:gd name="T33" fmla="*/ 79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79"/>
                <a:gd name="T53" fmla="*/ 79 w 79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79">
                  <a:moveTo>
                    <a:pt x="38" y="79"/>
                  </a:moveTo>
                  <a:lnTo>
                    <a:pt x="24" y="76"/>
                  </a:lnTo>
                  <a:lnTo>
                    <a:pt x="12" y="67"/>
                  </a:lnTo>
                  <a:lnTo>
                    <a:pt x="3" y="55"/>
                  </a:lnTo>
                  <a:lnTo>
                    <a:pt x="0" y="41"/>
                  </a:lnTo>
                  <a:lnTo>
                    <a:pt x="3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8" y="0"/>
                  </a:lnTo>
                  <a:lnTo>
                    <a:pt x="54" y="4"/>
                  </a:lnTo>
                  <a:lnTo>
                    <a:pt x="66" y="12"/>
                  </a:lnTo>
                  <a:lnTo>
                    <a:pt x="75" y="25"/>
                  </a:lnTo>
                  <a:lnTo>
                    <a:pt x="79" y="41"/>
                  </a:lnTo>
                  <a:lnTo>
                    <a:pt x="75" y="55"/>
                  </a:lnTo>
                  <a:lnTo>
                    <a:pt x="66" y="67"/>
                  </a:lnTo>
                  <a:lnTo>
                    <a:pt x="54" y="76"/>
                  </a:lnTo>
                  <a:lnTo>
                    <a:pt x="38" y="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32" name="Freeform 46">
              <a:extLst>
                <a:ext uri="{FF2B5EF4-FFF2-40B4-BE49-F238E27FC236}">
                  <a16:creationId xmlns:a16="http://schemas.microsoft.com/office/drawing/2014/main" id="{EE2AD136-A028-1F8D-60B4-10AEE545E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1707"/>
              <a:ext cx="81" cy="79"/>
            </a:xfrm>
            <a:custGeom>
              <a:avLst/>
              <a:gdLst>
                <a:gd name="T0" fmla="*/ 40 w 81"/>
                <a:gd name="T1" fmla="*/ 79 h 79"/>
                <a:gd name="T2" fmla="*/ 24 w 81"/>
                <a:gd name="T3" fmla="*/ 76 h 79"/>
                <a:gd name="T4" fmla="*/ 12 w 81"/>
                <a:gd name="T5" fmla="*/ 67 h 79"/>
                <a:gd name="T6" fmla="*/ 3 w 81"/>
                <a:gd name="T7" fmla="*/ 55 h 79"/>
                <a:gd name="T8" fmla="*/ 0 w 81"/>
                <a:gd name="T9" fmla="*/ 41 h 79"/>
                <a:gd name="T10" fmla="*/ 3 w 81"/>
                <a:gd name="T11" fmla="*/ 25 h 79"/>
                <a:gd name="T12" fmla="*/ 12 w 81"/>
                <a:gd name="T13" fmla="*/ 13 h 79"/>
                <a:gd name="T14" fmla="*/ 24 w 81"/>
                <a:gd name="T15" fmla="*/ 4 h 79"/>
                <a:gd name="T16" fmla="*/ 40 w 81"/>
                <a:gd name="T17" fmla="*/ 0 h 79"/>
                <a:gd name="T18" fmla="*/ 56 w 81"/>
                <a:gd name="T19" fmla="*/ 4 h 79"/>
                <a:gd name="T20" fmla="*/ 68 w 81"/>
                <a:gd name="T21" fmla="*/ 13 h 79"/>
                <a:gd name="T22" fmla="*/ 77 w 81"/>
                <a:gd name="T23" fmla="*/ 25 h 79"/>
                <a:gd name="T24" fmla="*/ 81 w 81"/>
                <a:gd name="T25" fmla="*/ 41 h 79"/>
                <a:gd name="T26" fmla="*/ 77 w 81"/>
                <a:gd name="T27" fmla="*/ 55 h 79"/>
                <a:gd name="T28" fmla="*/ 68 w 81"/>
                <a:gd name="T29" fmla="*/ 67 h 79"/>
                <a:gd name="T30" fmla="*/ 56 w 81"/>
                <a:gd name="T31" fmla="*/ 76 h 79"/>
                <a:gd name="T32" fmla="*/ 40 w 81"/>
                <a:gd name="T33" fmla="*/ 79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79"/>
                <a:gd name="T53" fmla="*/ 81 w 81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79">
                  <a:moveTo>
                    <a:pt x="40" y="79"/>
                  </a:moveTo>
                  <a:lnTo>
                    <a:pt x="24" y="76"/>
                  </a:lnTo>
                  <a:lnTo>
                    <a:pt x="12" y="67"/>
                  </a:lnTo>
                  <a:lnTo>
                    <a:pt x="3" y="55"/>
                  </a:lnTo>
                  <a:lnTo>
                    <a:pt x="0" y="41"/>
                  </a:lnTo>
                  <a:lnTo>
                    <a:pt x="3" y="25"/>
                  </a:lnTo>
                  <a:lnTo>
                    <a:pt x="12" y="13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6" y="4"/>
                  </a:lnTo>
                  <a:lnTo>
                    <a:pt x="68" y="13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5"/>
                  </a:lnTo>
                  <a:lnTo>
                    <a:pt x="68" y="67"/>
                  </a:lnTo>
                  <a:lnTo>
                    <a:pt x="56" y="76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33" name="Freeform 47">
              <a:extLst>
                <a:ext uri="{FF2B5EF4-FFF2-40B4-BE49-F238E27FC236}">
                  <a16:creationId xmlns:a16="http://schemas.microsoft.com/office/drawing/2014/main" id="{E61E8C42-ED32-9EA9-8AD4-E469B7E7E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" y="1507"/>
              <a:ext cx="79" cy="79"/>
            </a:xfrm>
            <a:custGeom>
              <a:avLst/>
              <a:gdLst>
                <a:gd name="T0" fmla="*/ 40 w 79"/>
                <a:gd name="T1" fmla="*/ 79 h 79"/>
                <a:gd name="T2" fmla="*/ 25 w 79"/>
                <a:gd name="T3" fmla="*/ 76 h 79"/>
                <a:gd name="T4" fmla="*/ 12 w 79"/>
                <a:gd name="T5" fmla="*/ 67 h 79"/>
                <a:gd name="T6" fmla="*/ 4 w 79"/>
                <a:gd name="T7" fmla="*/ 55 h 79"/>
                <a:gd name="T8" fmla="*/ 0 w 79"/>
                <a:gd name="T9" fmla="*/ 41 h 79"/>
                <a:gd name="T10" fmla="*/ 4 w 79"/>
                <a:gd name="T11" fmla="*/ 25 h 79"/>
                <a:gd name="T12" fmla="*/ 12 w 79"/>
                <a:gd name="T13" fmla="*/ 12 h 79"/>
                <a:gd name="T14" fmla="*/ 25 w 79"/>
                <a:gd name="T15" fmla="*/ 4 h 79"/>
                <a:gd name="T16" fmla="*/ 40 w 79"/>
                <a:gd name="T17" fmla="*/ 0 h 79"/>
                <a:gd name="T18" fmla="*/ 56 w 79"/>
                <a:gd name="T19" fmla="*/ 4 h 79"/>
                <a:gd name="T20" fmla="*/ 69 w 79"/>
                <a:gd name="T21" fmla="*/ 12 h 79"/>
                <a:gd name="T22" fmla="*/ 76 w 79"/>
                <a:gd name="T23" fmla="*/ 25 h 79"/>
                <a:gd name="T24" fmla="*/ 79 w 79"/>
                <a:gd name="T25" fmla="*/ 41 h 79"/>
                <a:gd name="T26" fmla="*/ 76 w 79"/>
                <a:gd name="T27" fmla="*/ 55 h 79"/>
                <a:gd name="T28" fmla="*/ 69 w 79"/>
                <a:gd name="T29" fmla="*/ 67 h 79"/>
                <a:gd name="T30" fmla="*/ 56 w 79"/>
                <a:gd name="T31" fmla="*/ 76 h 79"/>
                <a:gd name="T32" fmla="*/ 40 w 79"/>
                <a:gd name="T33" fmla="*/ 79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79"/>
                <a:gd name="T53" fmla="*/ 79 w 79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79">
                  <a:moveTo>
                    <a:pt x="40" y="79"/>
                  </a:moveTo>
                  <a:lnTo>
                    <a:pt x="25" y="76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41"/>
                  </a:lnTo>
                  <a:lnTo>
                    <a:pt x="4" y="25"/>
                  </a:lnTo>
                  <a:lnTo>
                    <a:pt x="12" y="12"/>
                  </a:lnTo>
                  <a:lnTo>
                    <a:pt x="25" y="4"/>
                  </a:lnTo>
                  <a:lnTo>
                    <a:pt x="40" y="0"/>
                  </a:lnTo>
                  <a:lnTo>
                    <a:pt x="56" y="4"/>
                  </a:lnTo>
                  <a:lnTo>
                    <a:pt x="69" y="12"/>
                  </a:lnTo>
                  <a:lnTo>
                    <a:pt x="76" y="25"/>
                  </a:lnTo>
                  <a:lnTo>
                    <a:pt x="79" y="41"/>
                  </a:lnTo>
                  <a:lnTo>
                    <a:pt x="76" y="55"/>
                  </a:lnTo>
                  <a:lnTo>
                    <a:pt x="69" y="67"/>
                  </a:lnTo>
                  <a:lnTo>
                    <a:pt x="56" y="76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34" name="Freeform 48">
              <a:extLst>
                <a:ext uri="{FF2B5EF4-FFF2-40B4-BE49-F238E27FC236}">
                  <a16:creationId xmlns:a16="http://schemas.microsoft.com/office/drawing/2014/main" id="{198693DC-60C4-A9BA-1A87-2BEB412D4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" y="1707"/>
              <a:ext cx="80" cy="79"/>
            </a:xfrm>
            <a:custGeom>
              <a:avLst/>
              <a:gdLst>
                <a:gd name="T0" fmla="*/ 39 w 80"/>
                <a:gd name="T1" fmla="*/ 79 h 79"/>
                <a:gd name="T2" fmla="*/ 25 w 80"/>
                <a:gd name="T3" fmla="*/ 76 h 79"/>
                <a:gd name="T4" fmla="*/ 13 w 80"/>
                <a:gd name="T5" fmla="*/ 67 h 79"/>
                <a:gd name="T6" fmla="*/ 4 w 80"/>
                <a:gd name="T7" fmla="*/ 55 h 79"/>
                <a:gd name="T8" fmla="*/ 0 w 80"/>
                <a:gd name="T9" fmla="*/ 41 h 79"/>
                <a:gd name="T10" fmla="*/ 4 w 80"/>
                <a:gd name="T11" fmla="*/ 25 h 79"/>
                <a:gd name="T12" fmla="*/ 13 w 80"/>
                <a:gd name="T13" fmla="*/ 13 h 79"/>
                <a:gd name="T14" fmla="*/ 25 w 80"/>
                <a:gd name="T15" fmla="*/ 4 h 79"/>
                <a:gd name="T16" fmla="*/ 39 w 80"/>
                <a:gd name="T17" fmla="*/ 0 h 79"/>
                <a:gd name="T18" fmla="*/ 55 w 80"/>
                <a:gd name="T19" fmla="*/ 4 h 79"/>
                <a:gd name="T20" fmla="*/ 67 w 80"/>
                <a:gd name="T21" fmla="*/ 13 h 79"/>
                <a:gd name="T22" fmla="*/ 76 w 80"/>
                <a:gd name="T23" fmla="*/ 25 h 79"/>
                <a:gd name="T24" fmla="*/ 80 w 80"/>
                <a:gd name="T25" fmla="*/ 41 h 79"/>
                <a:gd name="T26" fmla="*/ 76 w 80"/>
                <a:gd name="T27" fmla="*/ 55 h 79"/>
                <a:gd name="T28" fmla="*/ 67 w 80"/>
                <a:gd name="T29" fmla="*/ 67 h 79"/>
                <a:gd name="T30" fmla="*/ 55 w 80"/>
                <a:gd name="T31" fmla="*/ 76 h 79"/>
                <a:gd name="T32" fmla="*/ 39 w 80"/>
                <a:gd name="T33" fmla="*/ 79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79"/>
                <a:gd name="T53" fmla="*/ 80 w 80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79">
                  <a:moveTo>
                    <a:pt x="39" y="79"/>
                  </a:moveTo>
                  <a:lnTo>
                    <a:pt x="25" y="76"/>
                  </a:lnTo>
                  <a:lnTo>
                    <a:pt x="13" y="67"/>
                  </a:lnTo>
                  <a:lnTo>
                    <a:pt x="4" y="55"/>
                  </a:lnTo>
                  <a:lnTo>
                    <a:pt x="0" y="41"/>
                  </a:lnTo>
                  <a:lnTo>
                    <a:pt x="4" y="25"/>
                  </a:lnTo>
                  <a:lnTo>
                    <a:pt x="13" y="13"/>
                  </a:lnTo>
                  <a:lnTo>
                    <a:pt x="25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7" y="13"/>
                  </a:lnTo>
                  <a:lnTo>
                    <a:pt x="76" y="25"/>
                  </a:lnTo>
                  <a:lnTo>
                    <a:pt x="80" y="41"/>
                  </a:lnTo>
                  <a:lnTo>
                    <a:pt x="76" y="55"/>
                  </a:lnTo>
                  <a:lnTo>
                    <a:pt x="67" y="67"/>
                  </a:lnTo>
                  <a:lnTo>
                    <a:pt x="55" y="76"/>
                  </a:lnTo>
                  <a:lnTo>
                    <a:pt x="39" y="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35" name="Freeform 49">
              <a:extLst>
                <a:ext uri="{FF2B5EF4-FFF2-40B4-BE49-F238E27FC236}">
                  <a16:creationId xmlns:a16="http://schemas.microsoft.com/office/drawing/2014/main" id="{4604A15A-0E1A-9189-7529-CCCB24F71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" y="1507"/>
              <a:ext cx="79" cy="79"/>
            </a:xfrm>
            <a:custGeom>
              <a:avLst/>
              <a:gdLst>
                <a:gd name="T0" fmla="*/ 38 w 79"/>
                <a:gd name="T1" fmla="*/ 79 h 79"/>
                <a:gd name="T2" fmla="*/ 24 w 79"/>
                <a:gd name="T3" fmla="*/ 76 h 79"/>
                <a:gd name="T4" fmla="*/ 12 w 79"/>
                <a:gd name="T5" fmla="*/ 67 h 79"/>
                <a:gd name="T6" fmla="*/ 3 w 79"/>
                <a:gd name="T7" fmla="*/ 55 h 79"/>
                <a:gd name="T8" fmla="*/ 0 w 79"/>
                <a:gd name="T9" fmla="*/ 41 h 79"/>
                <a:gd name="T10" fmla="*/ 3 w 79"/>
                <a:gd name="T11" fmla="*/ 25 h 79"/>
                <a:gd name="T12" fmla="*/ 12 w 79"/>
                <a:gd name="T13" fmla="*/ 12 h 79"/>
                <a:gd name="T14" fmla="*/ 24 w 79"/>
                <a:gd name="T15" fmla="*/ 4 h 79"/>
                <a:gd name="T16" fmla="*/ 38 w 79"/>
                <a:gd name="T17" fmla="*/ 0 h 79"/>
                <a:gd name="T18" fmla="*/ 54 w 79"/>
                <a:gd name="T19" fmla="*/ 4 h 79"/>
                <a:gd name="T20" fmla="*/ 67 w 79"/>
                <a:gd name="T21" fmla="*/ 12 h 79"/>
                <a:gd name="T22" fmla="*/ 75 w 79"/>
                <a:gd name="T23" fmla="*/ 25 h 79"/>
                <a:gd name="T24" fmla="*/ 79 w 79"/>
                <a:gd name="T25" fmla="*/ 41 h 79"/>
                <a:gd name="T26" fmla="*/ 75 w 79"/>
                <a:gd name="T27" fmla="*/ 55 h 79"/>
                <a:gd name="T28" fmla="*/ 67 w 79"/>
                <a:gd name="T29" fmla="*/ 67 h 79"/>
                <a:gd name="T30" fmla="*/ 54 w 79"/>
                <a:gd name="T31" fmla="*/ 76 h 79"/>
                <a:gd name="T32" fmla="*/ 38 w 79"/>
                <a:gd name="T33" fmla="*/ 79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79"/>
                <a:gd name="T53" fmla="*/ 79 w 79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79">
                  <a:moveTo>
                    <a:pt x="38" y="79"/>
                  </a:moveTo>
                  <a:lnTo>
                    <a:pt x="24" y="76"/>
                  </a:lnTo>
                  <a:lnTo>
                    <a:pt x="12" y="67"/>
                  </a:lnTo>
                  <a:lnTo>
                    <a:pt x="3" y="55"/>
                  </a:lnTo>
                  <a:lnTo>
                    <a:pt x="0" y="41"/>
                  </a:lnTo>
                  <a:lnTo>
                    <a:pt x="3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8" y="0"/>
                  </a:lnTo>
                  <a:lnTo>
                    <a:pt x="54" y="4"/>
                  </a:lnTo>
                  <a:lnTo>
                    <a:pt x="67" y="12"/>
                  </a:lnTo>
                  <a:lnTo>
                    <a:pt x="75" y="25"/>
                  </a:lnTo>
                  <a:lnTo>
                    <a:pt x="79" y="41"/>
                  </a:lnTo>
                  <a:lnTo>
                    <a:pt x="75" y="55"/>
                  </a:lnTo>
                  <a:lnTo>
                    <a:pt x="67" y="67"/>
                  </a:lnTo>
                  <a:lnTo>
                    <a:pt x="54" y="76"/>
                  </a:lnTo>
                  <a:lnTo>
                    <a:pt x="38" y="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36" name="Freeform 50">
              <a:extLst>
                <a:ext uri="{FF2B5EF4-FFF2-40B4-BE49-F238E27FC236}">
                  <a16:creationId xmlns:a16="http://schemas.microsoft.com/office/drawing/2014/main" id="{FB9E0FBF-0F1C-C3F0-17EB-6B2D10F2E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1892"/>
              <a:ext cx="79" cy="77"/>
            </a:xfrm>
            <a:custGeom>
              <a:avLst/>
              <a:gdLst>
                <a:gd name="T0" fmla="*/ 39 w 79"/>
                <a:gd name="T1" fmla="*/ 77 h 77"/>
                <a:gd name="T2" fmla="*/ 25 w 79"/>
                <a:gd name="T3" fmla="*/ 74 h 77"/>
                <a:gd name="T4" fmla="*/ 13 w 79"/>
                <a:gd name="T5" fmla="*/ 65 h 77"/>
                <a:gd name="T6" fmla="*/ 4 w 79"/>
                <a:gd name="T7" fmla="*/ 53 h 77"/>
                <a:gd name="T8" fmla="*/ 0 w 79"/>
                <a:gd name="T9" fmla="*/ 39 h 77"/>
                <a:gd name="T10" fmla="*/ 4 w 79"/>
                <a:gd name="T11" fmla="*/ 23 h 77"/>
                <a:gd name="T12" fmla="*/ 13 w 79"/>
                <a:gd name="T13" fmla="*/ 10 h 77"/>
                <a:gd name="T14" fmla="*/ 25 w 79"/>
                <a:gd name="T15" fmla="*/ 3 h 77"/>
                <a:gd name="T16" fmla="*/ 39 w 79"/>
                <a:gd name="T17" fmla="*/ 0 h 77"/>
                <a:gd name="T18" fmla="*/ 55 w 79"/>
                <a:gd name="T19" fmla="*/ 3 h 77"/>
                <a:gd name="T20" fmla="*/ 67 w 79"/>
                <a:gd name="T21" fmla="*/ 10 h 77"/>
                <a:gd name="T22" fmla="*/ 76 w 79"/>
                <a:gd name="T23" fmla="*/ 23 h 77"/>
                <a:gd name="T24" fmla="*/ 79 w 79"/>
                <a:gd name="T25" fmla="*/ 39 h 77"/>
                <a:gd name="T26" fmla="*/ 76 w 79"/>
                <a:gd name="T27" fmla="*/ 53 h 77"/>
                <a:gd name="T28" fmla="*/ 67 w 79"/>
                <a:gd name="T29" fmla="*/ 65 h 77"/>
                <a:gd name="T30" fmla="*/ 55 w 79"/>
                <a:gd name="T31" fmla="*/ 74 h 77"/>
                <a:gd name="T32" fmla="*/ 39 w 79"/>
                <a:gd name="T33" fmla="*/ 77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77"/>
                <a:gd name="T53" fmla="*/ 79 w 79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77">
                  <a:moveTo>
                    <a:pt x="39" y="77"/>
                  </a:moveTo>
                  <a:lnTo>
                    <a:pt x="25" y="74"/>
                  </a:lnTo>
                  <a:lnTo>
                    <a:pt x="13" y="65"/>
                  </a:lnTo>
                  <a:lnTo>
                    <a:pt x="4" y="53"/>
                  </a:lnTo>
                  <a:lnTo>
                    <a:pt x="0" y="39"/>
                  </a:lnTo>
                  <a:lnTo>
                    <a:pt x="4" y="23"/>
                  </a:lnTo>
                  <a:lnTo>
                    <a:pt x="13" y="10"/>
                  </a:lnTo>
                  <a:lnTo>
                    <a:pt x="25" y="3"/>
                  </a:lnTo>
                  <a:lnTo>
                    <a:pt x="39" y="0"/>
                  </a:lnTo>
                  <a:lnTo>
                    <a:pt x="55" y="3"/>
                  </a:lnTo>
                  <a:lnTo>
                    <a:pt x="67" y="10"/>
                  </a:lnTo>
                  <a:lnTo>
                    <a:pt x="76" y="23"/>
                  </a:lnTo>
                  <a:lnTo>
                    <a:pt x="79" y="39"/>
                  </a:lnTo>
                  <a:lnTo>
                    <a:pt x="76" y="53"/>
                  </a:lnTo>
                  <a:lnTo>
                    <a:pt x="67" y="65"/>
                  </a:lnTo>
                  <a:lnTo>
                    <a:pt x="55" y="74"/>
                  </a:lnTo>
                  <a:lnTo>
                    <a:pt x="39" y="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37" name="Freeform 51">
              <a:extLst>
                <a:ext uri="{FF2B5EF4-FFF2-40B4-BE49-F238E27FC236}">
                  <a16:creationId xmlns:a16="http://schemas.microsoft.com/office/drawing/2014/main" id="{F500C91F-EFDF-A1CF-2E5D-90A7AB9F2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" y="1892"/>
              <a:ext cx="79" cy="77"/>
            </a:xfrm>
            <a:custGeom>
              <a:avLst/>
              <a:gdLst>
                <a:gd name="T0" fmla="*/ 41 w 79"/>
                <a:gd name="T1" fmla="*/ 77 h 77"/>
                <a:gd name="T2" fmla="*/ 25 w 79"/>
                <a:gd name="T3" fmla="*/ 74 h 77"/>
                <a:gd name="T4" fmla="*/ 13 w 79"/>
                <a:gd name="T5" fmla="*/ 65 h 77"/>
                <a:gd name="T6" fmla="*/ 4 w 79"/>
                <a:gd name="T7" fmla="*/ 53 h 77"/>
                <a:gd name="T8" fmla="*/ 0 w 79"/>
                <a:gd name="T9" fmla="*/ 39 h 77"/>
                <a:gd name="T10" fmla="*/ 4 w 79"/>
                <a:gd name="T11" fmla="*/ 23 h 77"/>
                <a:gd name="T12" fmla="*/ 13 w 79"/>
                <a:gd name="T13" fmla="*/ 10 h 77"/>
                <a:gd name="T14" fmla="*/ 25 w 79"/>
                <a:gd name="T15" fmla="*/ 3 h 77"/>
                <a:gd name="T16" fmla="*/ 41 w 79"/>
                <a:gd name="T17" fmla="*/ 0 h 77"/>
                <a:gd name="T18" fmla="*/ 57 w 79"/>
                <a:gd name="T19" fmla="*/ 3 h 77"/>
                <a:gd name="T20" fmla="*/ 69 w 79"/>
                <a:gd name="T21" fmla="*/ 10 h 77"/>
                <a:gd name="T22" fmla="*/ 76 w 79"/>
                <a:gd name="T23" fmla="*/ 23 h 77"/>
                <a:gd name="T24" fmla="*/ 79 w 79"/>
                <a:gd name="T25" fmla="*/ 39 h 77"/>
                <a:gd name="T26" fmla="*/ 76 w 79"/>
                <a:gd name="T27" fmla="*/ 53 h 77"/>
                <a:gd name="T28" fmla="*/ 69 w 79"/>
                <a:gd name="T29" fmla="*/ 65 h 77"/>
                <a:gd name="T30" fmla="*/ 57 w 79"/>
                <a:gd name="T31" fmla="*/ 74 h 77"/>
                <a:gd name="T32" fmla="*/ 41 w 79"/>
                <a:gd name="T33" fmla="*/ 77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77"/>
                <a:gd name="T53" fmla="*/ 79 w 79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77">
                  <a:moveTo>
                    <a:pt x="41" y="77"/>
                  </a:moveTo>
                  <a:lnTo>
                    <a:pt x="25" y="74"/>
                  </a:lnTo>
                  <a:lnTo>
                    <a:pt x="13" y="65"/>
                  </a:lnTo>
                  <a:lnTo>
                    <a:pt x="4" y="53"/>
                  </a:lnTo>
                  <a:lnTo>
                    <a:pt x="0" y="39"/>
                  </a:lnTo>
                  <a:lnTo>
                    <a:pt x="4" y="23"/>
                  </a:lnTo>
                  <a:lnTo>
                    <a:pt x="13" y="10"/>
                  </a:lnTo>
                  <a:lnTo>
                    <a:pt x="25" y="3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69" y="10"/>
                  </a:lnTo>
                  <a:lnTo>
                    <a:pt x="76" y="23"/>
                  </a:lnTo>
                  <a:lnTo>
                    <a:pt x="79" y="39"/>
                  </a:lnTo>
                  <a:lnTo>
                    <a:pt x="76" y="53"/>
                  </a:lnTo>
                  <a:lnTo>
                    <a:pt x="69" y="65"/>
                  </a:lnTo>
                  <a:lnTo>
                    <a:pt x="57" y="74"/>
                  </a:lnTo>
                  <a:lnTo>
                    <a:pt x="41" y="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38" name="Freeform 52">
              <a:extLst>
                <a:ext uri="{FF2B5EF4-FFF2-40B4-BE49-F238E27FC236}">
                  <a16:creationId xmlns:a16="http://schemas.microsoft.com/office/drawing/2014/main" id="{EC4AD92F-E7D4-38DB-ADBB-EDE030FB9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" y="1892"/>
              <a:ext cx="79" cy="77"/>
            </a:xfrm>
            <a:custGeom>
              <a:avLst/>
              <a:gdLst>
                <a:gd name="T0" fmla="*/ 38 w 79"/>
                <a:gd name="T1" fmla="*/ 77 h 77"/>
                <a:gd name="T2" fmla="*/ 24 w 79"/>
                <a:gd name="T3" fmla="*/ 74 h 77"/>
                <a:gd name="T4" fmla="*/ 12 w 79"/>
                <a:gd name="T5" fmla="*/ 65 h 77"/>
                <a:gd name="T6" fmla="*/ 3 w 79"/>
                <a:gd name="T7" fmla="*/ 53 h 77"/>
                <a:gd name="T8" fmla="*/ 0 w 79"/>
                <a:gd name="T9" fmla="*/ 39 h 77"/>
                <a:gd name="T10" fmla="*/ 3 w 79"/>
                <a:gd name="T11" fmla="*/ 23 h 77"/>
                <a:gd name="T12" fmla="*/ 12 w 79"/>
                <a:gd name="T13" fmla="*/ 10 h 77"/>
                <a:gd name="T14" fmla="*/ 24 w 79"/>
                <a:gd name="T15" fmla="*/ 3 h 77"/>
                <a:gd name="T16" fmla="*/ 38 w 79"/>
                <a:gd name="T17" fmla="*/ 0 h 77"/>
                <a:gd name="T18" fmla="*/ 54 w 79"/>
                <a:gd name="T19" fmla="*/ 3 h 77"/>
                <a:gd name="T20" fmla="*/ 66 w 79"/>
                <a:gd name="T21" fmla="*/ 10 h 77"/>
                <a:gd name="T22" fmla="*/ 75 w 79"/>
                <a:gd name="T23" fmla="*/ 23 h 77"/>
                <a:gd name="T24" fmla="*/ 79 w 79"/>
                <a:gd name="T25" fmla="*/ 39 h 77"/>
                <a:gd name="T26" fmla="*/ 75 w 79"/>
                <a:gd name="T27" fmla="*/ 53 h 77"/>
                <a:gd name="T28" fmla="*/ 66 w 79"/>
                <a:gd name="T29" fmla="*/ 65 h 77"/>
                <a:gd name="T30" fmla="*/ 54 w 79"/>
                <a:gd name="T31" fmla="*/ 74 h 77"/>
                <a:gd name="T32" fmla="*/ 38 w 79"/>
                <a:gd name="T33" fmla="*/ 77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77"/>
                <a:gd name="T53" fmla="*/ 79 w 79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77">
                  <a:moveTo>
                    <a:pt x="38" y="77"/>
                  </a:moveTo>
                  <a:lnTo>
                    <a:pt x="24" y="74"/>
                  </a:lnTo>
                  <a:lnTo>
                    <a:pt x="12" y="65"/>
                  </a:lnTo>
                  <a:lnTo>
                    <a:pt x="3" y="53"/>
                  </a:lnTo>
                  <a:lnTo>
                    <a:pt x="0" y="39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3"/>
                  </a:lnTo>
                  <a:lnTo>
                    <a:pt x="38" y="0"/>
                  </a:lnTo>
                  <a:lnTo>
                    <a:pt x="54" y="3"/>
                  </a:lnTo>
                  <a:lnTo>
                    <a:pt x="66" y="10"/>
                  </a:lnTo>
                  <a:lnTo>
                    <a:pt x="75" y="23"/>
                  </a:lnTo>
                  <a:lnTo>
                    <a:pt x="79" y="39"/>
                  </a:lnTo>
                  <a:lnTo>
                    <a:pt x="75" y="53"/>
                  </a:lnTo>
                  <a:lnTo>
                    <a:pt x="66" y="65"/>
                  </a:lnTo>
                  <a:lnTo>
                    <a:pt x="54" y="74"/>
                  </a:lnTo>
                  <a:lnTo>
                    <a:pt x="38" y="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39" name="Freeform 53">
              <a:extLst>
                <a:ext uri="{FF2B5EF4-FFF2-40B4-BE49-F238E27FC236}">
                  <a16:creationId xmlns:a16="http://schemas.microsoft.com/office/drawing/2014/main" id="{FB05E6E7-E226-06AC-DDDD-B5C0B0AB5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" y="1892"/>
              <a:ext cx="79" cy="77"/>
            </a:xfrm>
            <a:custGeom>
              <a:avLst/>
              <a:gdLst>
                <a:gd name="T0" fmla="*/ 40 w 79"/>
                <a:gd name="T1" fmla="*/ 77 h 77"/>
                <a:gd name="T2" fmla="*/ 25 w 79"/>
                <a:gd name="T3" fmla="*/ 74 h 77"/>
                <a:gd name="T4" fmla="*/ 12 w 79"/>
                <a:gd name="T5" fmla="*/ 65 h 77"/>
                <a:gd name="T6" fmla="*/ 4 w 79"/>
                <a:gd name="T7" fmla="*/ 53 h 77"/>
                <a:gd name="T8" fmla="*/ 0 w 79"/>
                <a:gd name="T9" fmla="*/ 39 h 77"/>
                <a:gd name="T10" fmla="*/ 4 w 79"/>
                <a:gd name="T11" fmla="*/ 23 h 77"/>
                <a:gd name="T12" fmla="*/ 12 w 79"/>
                <a:gd name="T13" fmla="*/ 10 h 77"/>
                <a:gd name="T14" fmla="*/ 25 w 79"/>
                <a:gd name="T15" fmla="*/ 3 h 77"/>
                <a:gd name="T16" fmla="*/ 40 w 79"/>
                <a:gd name="T17" fmla="*/ 0 h 77"/>
                <a:gd name="T18" fmla="*/ 56 w 79"/>
                <a:gd name="T19" fmla="*/ 3 h 77"/>
                <a:gd name="T20" fmla="*/ 69 w 79"/>
                <a:gd name="T21" fmla="*/ 10 h 77"/>
                <a:gd name="T22" fmla="*/ 76 w 79"/>
                <a:gd name="T23" fmla="*/ 23 h 77"/>
                <a:gd name="T24" fmla="*/ 79 w 79"/>
                <a:gd name="T25" fmla="*/ 39 h 77"/>
                <a:gd name="T26" fmla="*/ 76 w 79"/>
                <a:gd name="T27" fmla="*/ 53 h 77"/>
                <a:gd name="T28" fmla="*/ 69 w 79"/>
                <a:gd name="T29" fmla="*/ 65 h 77"/>
                <a:gd name="T30" fmla="*/ 56 w 79"/>
                <a:gd name="T31" fmla="*/ 74 h 77"/>
                <a:gd name="T32" fmla="*/ 40 w 79"/>
                <a:gd name="T33" fmla="*/ 77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77"/>
                <a:gd name="T53" fmla="*/ 79 w 79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77">
                  <a:moveTo>
                    <a:pt x="40" y="77"/>
                  </a:moveTo>
                  <a:lnTo>
                    <a:pt x="25" y="74"/>
                  </a:lnTo>
                  <a:lnTo>
                    <a:pt x="12" y="65"/>
                  </a:lnTo>
                  <a:lnTo>
                    <a:pt x="4" y="53"/>
                  </a:lnTo>
                  <a:lnTo>
                    <a:pt x="0" y="39"/>
                  </a:lnTo>
                  <a:lnTo>
                    <a:pt x="4" y="23"/>
                  </a:lnTo>
                  <a:lnTo>
                    <a:pt x="12" y="10"/>
                  </a:lnTo>
                  <a:lnTo>
                    <a:pt x="25" y="3"/>
                  </a:lnTo>
                  <a:lnTo>
                    <a:pt x="40" y="0"/>
                  </a:lnTo>
                  <a:lnTo>
                    <a:pt x="56" y="3"/>
                  </a:lnTo>
                  <a:lnTo>
                    <a:pt x="69" y="10"/>
                  </a:lnTo>
                  <a:lnTo>
                    <a:pt x="76" y="23"/>
                  </a:lnTo>
                  <a:lnTo>
                    <a:pt x="79" y="39"/>
                  </a:lnTo>
                  <a:lnTo>
                    <a:pt x="76" y="53"/>
                  </a:lnTo>
                  <a:lnTo>
                    <a:pt x="69" y="65"/>
                  </a:lnTo>
                  <a:lnTo>
                    <a:pt x="56" y="74"/>
                  </a:lnTo>
                  <a:lnTo>
                    <a:pt x="40" y="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40" name="Freeform 54">
              <a:extLst>
                <a:ext uri="{FF2B5EF4-FFF2-40B4-BE49-F238E27FC236}">
                  <a16:creationId xmlns:a16="http://schemas.microsoft.com/office/drawing/2014/main" id="{CC51C02A-9ABF-98E4-5B55-D6C103BB7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" y="1892"/>
              <a:ext cx="79" cy="77"/>
            </a:xfrm>
            <a:custGeom>
              <a:avLst/>
              <a:gdLst>
                <a:gd name="T0" fmla="*/ 38 w 79"/>
                <a:gd name="T1" fmla="*/ 77 h 77"/>
                <a:gd name="T2" fmla="*/ 24 w 79"/>
                <a:gd name="T3" fmla="*/ 74 h 77"/>
                <a:gd name="T4" fmla="*/ 12 w 79"/>
                <a:gd name="T5" fmla="*/ 65 h 77"/>
                <a:gd name="T6" fmla="*/ 3 w 79"/>
                <a:gd name="T7" fmla="*/ 53 h 77"/>
                <a:gd name="T8" fmla="*/ 0 w 79"/>
                <a:gd name="T9" fmla="*/ 39 h 77"/>
                <a:gd name="T10" fmla="*/ 3 w 79"/>
                <a:gd name="T11" fmla="*/ 23 h 77"/>
                <a:gd name="T12" fmla="*/ 12 w 79"/>
                <a:gd name="T13" fmla="*/ 10 h 77"/>
                <a:gd name="T14" fmla="*/ 24 w 79"/>
                <a:gd name="T15" fmla="*/ 3 h 77"/>
                <a:gd name="T16" fmla="*/ 38 w 79"/>
                <a:gd name="T17" fmla="*/ 0 h 77"/>
                <a:gd name="T18" fmla="*/ 54 w 79"/>
                <a:gd name="T19" fmla="*/ 3 h 77"/>
                <a:gd name="T20" fmla="*/ 67 w 79"/>
                <a:gd name="T21" fmla="*/ 10 h 77"/>
                <a:gd name="T22" fmla="*/ 75 w 79"/>
                <a:gd name="T23" fmla="*/ 23 h 77"/>
                <a:gd name="T24" fmla="*/ 79 w 79"/>
                <a:gd name="T25" fmla="*/ 39 h 77"/>
                <a:gd name="T26" fmla="*/ 75 w 79"/>
                <a:gd name="T27" fmla="*/ 53 h 77"/>
                <a:gd name="T28" fmla="*/ 67 w 79"/>
                <a:gd name="T29" fmla="*/ 65 h 77"/>
                <a:gd name="T30" fmla="*/ 54 w 79"/>
                <a:gd name="T31" fmla="*/ 74 h 77"/>
                <a:gd name="T32" fmla="*/ 38 w 79"/>
                <a:gd name="T33" fmla="*/ 77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77"/>
                <a:gd name="T53" fmla="*/ 79 w 79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77">
                  <a:moveTo>
                    <a:pt x="38" y="77"/>
                  </a:moveTo>
                  <a:lnTo>
                    <a:pt x="24" y="74"/>
                  </a:lnTo>
                  <a:lnTo>
                    <a:pt x="12" y="65"/>
                  </a:lnTo>
                  <a:lnTo>
                    <a:pt x="3" y="53"/>
                  </a:lnTo>
                  <a:lnTo>
                    <a:pt x="0" y="39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3"/>
                  </a:lnTo>
                  <a:lnTo>
                    <a:pt x="38" y="0"/>
                  </a:lnTo>
                  <a:lnTo>
                    <a:pt x="54" y="3"/>
                  </a:lnTo>
                  <a:lnTo>
                    <a:pt x="67" y="10"/>
                  </a:lnTo>
                  <a:lnTo>
                    <a:pt x="75" y="23"/>
                  </a:lnTo>
                  <a:lnTo>
                    <a:pt x="79" y="39"/>
                  </a:lnTo>
                  <a:lnTo>
                    <a:pt x="75" y="53"/>
                  </a:lnTo>
                  <a:lnTo>
                    <a:pt x="67" y="65"/>
                  </a:lnTo>
                  <a:lnTo>
                    <a:pt x="54" y="74"/>
                  </a:lnTo>
                  <a:lnTo>
                    <a:pt x="38" y="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5" name="Pfeil nach links 67">
            <a:extLst>
              <a:ext uri="{FF2B5EF4-FFF2-40B4-BE49-F238E27FC236}">
                <a16:creationId xmlns:a16="http://schemas.microsoft.com/office/drawing/2014/main" id="{C336ACE2-E5E8-522A-41BE-A158704175D7}"/>
              </a:ext>
            </a:extLst>
          </p:cNvPr>
          <p:cNvSpPr/>
          <p:nvPr/>
        </p:nvSpPr>
        <p:spPr bwMode="auto">
          <a:xfrm>
            <a:off x="6624638" y="1970089"/>
            <a:ext cx="811212" cy="363537"/>
          </a:xfrm>
          <a:prstGeom prst="leftArrow">
            <a:avLst/>
          </a:prstGeom>
          <a:solidFill>
            <a:srgbClr val="146B42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de-DE">
              <a:solidFill>
                <a:srgbClr val="146B42"/>
              </a:solidFill>
              <a:latin typeface="Times New Roman" charset="0"/>
            </a:endParaRPr>
          </a:p>
        </p:txBody>
      </p:sp>
      <p:sp>
        <p:nvSpPr>
          <p:cNvPr id="56" name="Pfeil nach links 67">
            <a:extLst>
              <a:ext uri="{FF2B5EF4-FFF2-40B4-BE49-F238E27FC236}">
                <a16:creationId xmlns:a16="http://schemas.microsoft.com/office/drawing/2014/main" id="{AEF5E3E1-A2EE-EB97-9132-B0A03587075A}"/>
              </a:ext>
            </a:extLst>
          </p:cNvPr>
          <p:cNvSpPr/>
          <p:nvPr/>
        </p:nvSpPr>
        <p:spPr bwMode="auto">
          <a:xfrm>
            <a:off x="6627813" y="2603501"/>
            <a:ext cx="811212" cy="365125"/>
          </a:xfrm>
          <a:prstGeom prst="leftArrow">
            <a:avLst/>
          </a:prstGeom>
          <a:solidFill>
            <a:srgbClr val="146B42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de-DE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7" name="Pfeil nach links 69">
            <a:extLst>
              <a:ext uri="{FF2B5EF4-FFF2-40B4-BE49-F238E27FC236}">
                <a16:creationId xmlns:a16="http://schemas.microsoft.com/office/drawing/2014/main" id="{96CD8CA8-8610-5A87-FAFF-2E0D6B0CD707}"/>
              </a:ext>
            </a:extLst>
          </p:cNvPr>
          <p:cNvSpPr/>
          <p:nvPr/>
        </p:nvSpPr>
        <p:spPr bwMode="auto">
          <a:xfrm>
            <a:off x="6624638" y="3157539"/>
            <a:ext cx="811212" cy="363537"/>
          </a:xfrm>
          <a:prstGeom prst="leftArrow">
            <a:avLst/>
          </a:prstGeom>
          <a:solidFill>
            <a:srgbClr val="146B42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de-DE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8" name="Pfeil nach links 70">
            <a:extLst>
              <a:ext uri="{FF2B5EF4-FFF2-40B4-BE49-F238E27FC236}">
                <a16:creationId xmlns:a16="http://schemas.microsoft.com/office/drawing/2014/main" id="{D1AB3AA7-660E-2DC2-DE18-344F6E541F8E}"/>
              </a:ext>
            </a:extLst>
          </p:cNvPr>
          <p:cNvSpPr/>
          <p:nvPr/>
        </p:nvSpPr>
        <p:spPr bwMode="auto">
          <a:xfrm>
            <a:off x="6611938" y="3708400"/>
            <a:ext cx="811212" cy="363538"/>
          </a:xfrm>
          <a:prstGeom prst="leftArrow">
            <a:avLst/>
          </a:prstGeom>
          <a:solidFill>
            <a:srgbClr val="146B42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de-DE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9" name="Pfeil nach links 64">
            <a:extLst>
              <a:ext uri="{FF2B5EF4-FFF2-40B4-BE49-F238E27FC236}">
                <a16:creationId xmlns:a16="http://schemas.microsoft.com/office/drawing/2014/main" id="{A757F0C6-46A5-96DB-C40B-7017651D9E2B}"/>
              </a:ext>
            </a:extLst>
          </p:cNvPr>
          <p:cNvSpPr/>
          <p:nvPr/>
        </p:nvSpPr>
        <p:spPr bwMode="auto">
          <a:xfrm>
            <a:off x="6611938" y="4216400"/>
            <a:ext cx="811212" cy="363538"/>
          </a:xfrm>
          <a:prstGeom prst="leftArrow">
            <a:avLst/>
          </a:prstGeom>
          <a:solidFill>
            <a:srgbClr val="146B42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de-DE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0" name="Pfeil nach links 71">
            <a:extLst>
              <a:ext uri="{FF2B5EF4-FFF2-40B4-BE49-F238E27FC236}">
                <a16:creationId xmlns:a16="http://schemas.microsoft.com/office/drawing/2014/main" id="{B5F7C933-EE20-8375-A368-EB499FD0AE79}"/>
              </a:ext>
            </a:extLst>
          </p:cNvPr>
          <p:cNvSpPr/>
          <p:nvPr/>
        </p:nvSpPr>
        <p:spPr bwMode="auto">
          <a:xfrm>
            <a:off x="6611939" y="5014914"/>
            <a:ext cx="809625" cy="363537"/>
          </a:xfrm>
          <a:prstGeom prst="leftArrow">
            <a:avLst/>
          </a:prstGeom>
          <a:solidFill>
            <a:srgbClr val="146B42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de-DE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2079EE2A-39F0-EF2E-5C12-630B43E49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5089" y="1976438"/>
            <a:ext cx="13276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altLang="de-DE" sz="2400" b="1" dirty="0">
                <a:cs typeface="Arial" panose="020B0604020202020204" pitchFamily="34" charset="0"/>
              </a:rPr>
              <a:t>Verdacht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AB30227E-9723-6EA5-9E03-56E66252B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139" y="2617789"/>
            <a:ext cx="122341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altLang="de-DE" sz="2100" dirty="0">
                <a:cs typeface="Arial" panose="020B0604020202020204" pitchFamily="34" charset="0"/>
              </a:rPr>
              <a:t> Meldung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0A02981D-DBA6-D2B9-50A4-3FA2D7BB6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2863" y="3143251"/>
            <a:ext cx="133504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altLang="de-DE" sz="2100" dirty="0">
                <a:cs typeface="Arial" panose="020B0604020202020204" pitchFamily="34" charset="0"/>
              </a:rPr>
              <a:t>Ermittlung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66FA33ED-03E8-F556-A9EC-F4D8A0AD9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651250"/>
            <a:ext cx="105285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altLang="de-DE" sz="2100" dirty="0">
                <a:cs typeface="Arial" panose="020B0604020202020204" pitchFamily="34" charset="0"/>
              </a:rPr>
              <a:t>Anklage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B4CAC59B-F097-E348-4631-B54E0B804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275" y="4210051"/>
            <a:ext cx="246131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altLang="de-DE" sz="2100" dirty="0">
                <a:cs typeface="Arial" panose="020B0604020202020204" pitchFamily="34" charset="0"/>
              </a:rPr>
              <a:t>Gerichtsverhandlung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F86D2473-0ECD-7A95-744E-A7933DE08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525" y="4948238"/>
            <a:ext cx="1776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altLang="de-DE" sz="2400" b="1" dirty="0">
                <a:cs typeface="Arial" panose="020B0604020202020204" pitchFamily="34" charset="0"/>
              </a:rPr>
              <a:t>Verurteilung</a:t>
            </a:r>
          </a:p>
        </p:txBody>
      </p:sp>
      <p:pic>
        <p:nvPicPr>
          <p:cNvPr id="67" name="Grafik 66" descr="Richterin mit einfarbiger Füllung">
            <a:extLst>
              <a:ext uri="{FF2B5EF4-FFF2-40B4-BE49-F238E27FC236}">
                <a16:creationId xmlns:a16="http://schemas.microsoft.com/office/drawing/2014/main" id="{781AD36B-2311-A45C-4D8A-17FABF072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153" y="3941098"/>
            <a:ext cx="784225" cy="784225"/>
          </a:xfrm>
          <a:prstGeom prst="rect">
            <a:avLst/>
          </a:prstGeom>
        </p:spPr>
      </p:pic>
      <p:pic>
        <p:nvPicPr>
          <p:cNvPr id="68" name="Grafik 67" descr="Gefängnis Silhouette">
            <a:extLst>
              <a:ext uri="{FF2B5EF4-FFF2-40B4-BE49-F238E27FC236}">
                <a16:creationId xmlns:a16="http://schemas.microsoft.com/office/drawing/2014/main" id="{8B5C69FC-E46E-58E5-5556-1601BCCEF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3225" y="4699001"/>
            <a:ext cx="1049338" cy="1050925"/>
          </a:xfrm>
          <a:prstGeom prst="rect">
            <a:avLst/>
          </a:prstGeom>
        </p:spPr>
      </p:pic>
      <p:pic>
        <p:nvPicPr>
          <p:cNvPr id="105492" name="Picture 6">
            <a:extLst>
              <a:ext uri="{FF2B5EF4-FFF2-40B4-BE49-F238E27FC236}">
                <a16:creationId xmlns:a16="http://schemas.microsoft.com/office/drawing/2014/main" id="{05FBD337-D2C8-F348-97DB-EC392E1E6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776" y="1616076"/>
            <a:ext cx="1069975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191466D-06E7-4505-8214-656E00CDD09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de-DE" sz="3200" b="1" dirty="0">
                <a:solidFill>
                  <a:srgbClr val="146B42"/>
                </a:solidFill>
              </a:rPr>
              <a:t>Der/die typische(r) Täter*in ist….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9433" y="1111639"/>
            <a:ext cx="1161505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Beschreiben Sie einen stereotypischen Täter*in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o	männlich							o	weiblich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o 	jung							o 	alt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o	ledig							o	verheiratet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o 	sozial integriert						o	 einsam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o 	reich							o 	arm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o 	„gut aussehend“						o 	„nicht gut aussehend“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o 	korpulent							o 	schlank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o 	Glatze, dicker Bauch, Socken und Sandalen			o 	„alles möglich“							o	</a:t>
            </a:r>
          </a:p>
        </p:txBody>
      </p:sp>
      <p:pic>
        <p:nvPicPr>
          <p:cNvPr id="5" name="Picture 11"/>
          <p:cNvPicPr/>
          <p:nvPr/>
        </p:nvPicPr>
        <p:blipFill>
          <a:blip r:embed="rId4"/>
          <a:stretch/>
        </p:blipFill>
        <p:spPr>
          <a:xfrm>
            <a:off x="3777786" y="2209380"/>
            <a:ext cx="4388777" cy="2439240"/>
          </a:xfrm>
          <a:prstGeom prst="rect">
            <a:avLst/>
          </a:prstGeom>
          <a:ln w="9360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7859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>
            <a:extLst>
              <a:ext uri="{FF2B5EF4-FFF2-40B4-BE49-F238E27FC236}">
                <a16:creationId xmlns:a16="http://schemas.microsoft.com/office/drawing/2014/main" id="{79A3FFB5-535F-8AB4-B062-FC4ECF4FEB7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149475" y="1160463"/>
            <a:ext cx="8314277" cy="45386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en-GB" sz="3200" dirty="0"/>
          </a:p>
          <a:p>
            <a:pPr marL="0" indent="0">
              <a:buNone/>
              <a:defRPr/>
            </a:pPr>
            <a:r>
              <a:rPr lang="de-DE" dirty="0"/>
              <a:t>Besondere Merkmale bei internationalen Fällen</a:t>
            </a:r>
          </a:p>
          <a:p>
            <a:pPr marL="0" indent="0">
              <a:buNone/>
              <a:defRPr/>
            </a:pPr>
            <a:endParaRPr lang="de-DE" dirty="0"/>
          </a:p>
          <a:p>
            <a:pPr>
              <a:buClr>
                <a:srgbClr val="146B42"/>
              </a:buClr>
              <a:buFont typeface="Wingdings" panose="05000000000000000000" pitchFamily="2" charset="2"/>
              <a:buChar char="§"/>
              <a:defRPr/>
            </a:pPr>
            <a:r>
              <a:rPr lang="de-DE" dirty="0"/>
              <a:t>Mangel an Beweisen</a:t>
            </a:r>
          </a:p>
          <a:p>
            <a:pPr>
              <a:buClr>
                <a:srgbClr val="146B42"/>
              </a:buClr>
              <a:buFont typeface="Wingdings" panose="05000000000000000000" pitchFamily="2" charset="2"/>
              <a:buChar char="§"/>
              <a:defRPr/>
            </a:pPr>
            <a:r>
              <a:rPr lang="de-DE" dirty="0"/>
              <a:t>unzureichende Dokumente </a:t>
            </a:r>
          </a:p>
          <a:p>
            <a:pPr>
              <a:buClr>
                <a:srgbClr val="146B42"/>
              </a:buClr>
              <a:buFont typeface="Wingdings" panose="05000000000000000000" pitchFamily="2" charset="2"/>
              <a:buChar char="§"/>
              <a:defRPr/>
            </a:pPr>
            <a:r>
              <a:rPr lang="de-DE" dirty="0"/>
              <a:t>Opfer oder Zeugen nicht verfügbar </a:t>
            </a:r>
          </a:p>
          <a:p>
            <a:pPr>
              <a:buClr>
                <a:srgbClr val="146B42"/>
              </a:buClr>
              <a:buFont typeface="Wingdings" panose="05000000000000000000" pitchFamily="2" charset="2"/>
              <a:buChar char="§"/>
              <a:defRPr/>
            </a:pPr>
            <a:r>
              <a:rPr lang="de-DE" dirty="0"/>
              <a:t>falsche oder fehlende Rechtsberatung vor polizeilichen/gerichtlichen Aussagen</a:t>
            </a:r>
          </a:p>
          <a:p>
            <a:pPr>
              <a:buClr>
                <a:srgbClr val="146B42"/>
              </a:buClr>
              <a:buFont typeface="Wingdings" panose="05000000000000000000" pitchFamily="2" charset="2"/>
              <a:buChar char="§"/>
              <a:defRPr/>
            </a:pPr>
            <a:r>
              <a:rPr lang="de-DE" dirty="0"/>
              <a:t>vernichtetes, verlorenes oder nicht beschlagnahmtes Beweismaterial</a:t>
            </a:r>
            <a:br>
              <a:rPr lang="en-GB" altLang="de-DE" sz="3200" dirty="0"/>
            </a:br>
            <a:endParaRPr lang="en-GB" altLang="de-DE" sz="1800" dirty="0"/>
          </a:p>
          <a:p>
            <a:pPr eaLnBrk="1" hangingPunct="1">
              <a:defRPr/>
            </a:pPr>
            <a:endParaRPr lang="en-GB" altLang="de-DE" dirty="0"/>
          </a:p>
          <a:p>
            <a:pPr eaLnBrk="1" hangingPunct="1">
              <a:buFontTx/>
              <a:buNone/>
              <a:defRPr/>
            </a:pPr>
            <a:endParaRPr lang="en-GB" altLang="de-DE" dirty="0"/>
          </a:p>
        </p:txBody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99D21543-D2B8-EE2B-A361-737FC461FB20}"/>
              </a:ext>
            </a:extLst>
          </p:cNvPr>
          <p:cNvSpPr/>
          <p:nvPr/>
        </p:nvSpPr>
        <p:spPr>
          <a:xfrm>
            <a:off x="2519364" y="227013"/>
            <a:ext cx="6372225" cy="387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marL="457110" indent="-456570" algn="ctr">
              <a:defRPr/>
            </a:pPr>
            <a:r>
              <a:rPr lang="en-GB" sz="3200" b="1" dirty="0" err="1">
                <a:solidFill>
                  <a:srgbClr val="146B42"/>
                </a:solidFill>
                <a:latin typeface="+mj-lt"/>
                <a:ea typeface="+mj-ea"/>
                <a:cs typeface="+mj-cs"/>
              </a:rPr>
              <a:t>Viele</a:t>
            </a:r>
            <a:r>
              <a:rPr lang="en-GB" sz="3200" b="1" dirty="0">
                <a:solidFill>
                  <a:srgbClr val="146B4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200" b="1" dirty="0" err="1">
                <a:solidFill>
                  <a:srgbClr val="146B42"/>
                </a:solidFill>
                <a:latin typeface="+mj-lt"/>
                <a:ea typeface="+mj-ea"/>
                <a:cs typeface="+mj-cs"/>
              </a:rPr>
              <a:t>Fälle</a:t>
            </a:r>
            <a:r>
              <a:rPr lang="en-GB" sz="3200" b="1" dirty="0">
                <a:solidFill>
                  <a:srgbClr val="146B42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GB" sz="3200" b="1" dirty="0" err="1">
                <a:solidFill>
                  <a:srgbClr val="146B42"/>
                </a:solidFill>
                <a:latin typeface="+mj-lt"/>
                <a:ea typeface="+mj-ea"/>
                <a:cs typeface="+mj-cs"/>
              </a:rPr>
              <a:t>wenig</a:t>
            </a:r>
            <a:r>
              <a:rPr lang="en-GB" sz="3200" b="1" dirty="0">
                <a:solidFill>
                  <a:srgbClr val="146B4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200" b="1" dirty="0" err="1">
                <a:solidFill>
                  <a:srgbClr val="146B42"/>
                </a:solidFill>
                <a:latin typeface="+mj-lt"/>
                <a:ea typeface="+mj-ea"/>
                <a:cs typeface="+mj-cs"/>
              </a:rPr>
              <a:t>Verurteilungen</a:t>
            </a:r>
            <a:r>
              <a:rPr lang="en-GB" sz="3200" b="1" dirty="0">
                <a:solidFill>
                  <a:srgbClr val="146B42"/>
                </a:solidFill>
                <a:latin typeface="+mj-lt"/>
                <a:ea typeface="+mj-ea"/>
                <a:cs typeface="+mj-cs"/>
              </a:rPr>
              <a:t>!</a:t>
            </a:r>
            <a:br>
              <a:rPr lang="en-GB" sz="3200" b="1" dirty="0">
                <a:solidFill>
                  <a:srgbClr val="146B42"/>
                </a:solidFill>
                <a:latin typeface="+mj-lt"/>
                <a:ea typeface="+mj-ea"/>
                <a:cs typeface="+mj-cs"/>
              </a:rPr>
            </a:br>
            <a:endParaRPr lang="de-DE" sz="3200" b="1" dirty="0">
              <a:solidFill>
                <a:srgbClr val="146B4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Grafik 4" descr="Handschellen mit einfarbiger Füllung">
            <a:extLst>
              <a:ext uri="{FF2B5EF4-FFF2-40B4-BE49-F238E27FC236}">
                <a16:creationId xmlns:a16="http://schemas.microsoft.com/office/drawing/2014/main" id="{BB7F4828-A395-910B-1762-20C9B84D7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641" y="19812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Inhaltsplatzhalter 1">
            <a:extLst>
              <a:ext uri="{FF2B5EF4-FFF2-40B4-BE49-F238E27FC236}">
                <a16:creationId xmlns:a16="http://schemas.microsoft.com/office/drawing/2014/main" id="{C9601A6D-DAB6-4497-BEA0-0A3C30AD66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2533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de-DE" altLang="en-US" dirty="0"/>
          </a:p>
          <a:p>
            <a:pPr marL="0" indent="0" algn="ctr">
              <a:buNone/>
            </a:pPr>
            <a:endParaRPr lang="de-DE" altLang="en-US" dirty="0"/>
          </a:p>
          <a:p>
            <a:pPr marL="0" indent="0" algn="ctr">
              <a:buNone/>
            </a:pPr>
            <a:endParaRPr lang="de-DE" altLang="en-US" dirty="0"/>
          </a:p>
        </p:txBody>
      </p:sp>
      <p:sp>
        <p:nvSpPr>
          <p:cNvPr id="117763" name="Titel 2">
            <a:extLst>
              <a:ext uri="{FF2B5EF4-FFF2-40B4-BE49-F238E27FC236}">
                <a16:creationId xmlns:a16="http://schemas.microsoft.com/office/drawing/2014/main" id="{4E1831BF-FAB4-47ED-AACD-DA18BA40B5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62225" y="345571"/>
            <a:ext cx="7385050" cy="5715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de-DE" altLang="en-US" sz="3200" b="1" dirty="0">
                <a:solidFill>
                  <a:srgbClr val="146B42"/>
                </a:solidFill>
              </a:rPr>
              <a:t>Vielleicht schon mal gehört…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86D098-BFA7-4CAC-9B18-43D201E62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070" y="1925851"/>
            <a:ext cx="3631269" cy="25985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Inhaltsplatzhalter 1">
            <a:extLst>
              <a:ext uri="{FF2B5EF4-FFF2-40B4-BE49-F238E27FC236}">
                <a16:creationId xmlns:a16="http://schemas.microsoft.com/office/drawing/2014/main" id="{F8B0460F-7BD1-49EF-ABB7-AB4D7B83D9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44625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146B42"/>
              </a:buClr>
              <a:buFont typeface="Wingdings" panose="05000000000000000000" pitchFamily="2" charset="2"/>
              <a:buChar char="§"/>
            </a:pPr>
            <a:r>
              <a:rPr lang="de-DE" altLang="en-US" sz="2200" dirty="0"/>
              <a:t> individuelle Täter*innen</a:t>
            </a:r>
          </a:p>
          <a:p>
            <a:pPr>
              <a:lnSpc>
                <a:spcPct val="100000"/>
              </a:lnSpc>
              <a:buClr>
                <a:srgbClr val="146B42"/>
              </a:buClr>
              <a:buFont typeface="Wingdings" panose="05000000000000000000" pitchFamily="2" charset="2"/>
              <a:buChar char="§"/>
            </a:pPr>
            <a:r>
              <a:rPr lang="de-DE" altLang="en-US" sz="2200" dirty="0"/>
              <a:t>Auf </a:t>
            </a:r>
            <a:r>
              <a:rPr lang="de-DE" altLang="en-US" sz="2200" u="sng" dirty="0"/>
              <a:t>Reisen und im Tourismus</a:t>
            </a:r>
            <a:r>
              <a:rPr lang="de-DE" altLang="en-US" sz="2200" dirty="0"/>
              <a:t>: </a:t>
            </a:r>
            <a:r>
              <a:rPr lang="de-DE" altLang="en-US" sz="2200" b="1" dirty="0"/>
              <a:t>situationsmotivierter Typ</a:t>
            </a:r>
          </a:p>
          <a:p>
            <a:pPr>
              <a:lnSpc>
                <a:spcPct val="100000"/>
              </a:lnSpc>
              <a:buClr>
                <a:srgbClr val="146B42"/>
              </a:buClr>
              <a:buFont typeface="Wingdings" panose="05000000000000000000" pitchFamily="2" charset="2"/>
              <a:buChar char="§"/>
            </a:pPr>
            <a:r>
              <a:rPr lang="de-DE" altLang="en-US" sz="2200" dirty="0">
                <a:solidFill>
                  <a:srgbClr val="000000"/>
                </a:solidFill>
              </a:rPr>
              <a:t>Anteil „Fremdtäter“ wird überschätzt</a:t>
            </a:r>
          </a:p>
          <a:p>
            <a:pPr>
              <a:lnSpc>
                <a:spcPct val="100000"/>
              </a:lnSpc>
              <a:buClr>
                <a:srgbClr val="146B42"/>
              </a:buClr>
              <a:buFont typeface="Wingdings" panose="05000000000000000000" pitchFamily="2" charset="2"/>
              <a:buChar char="§"/>
            </a:pPr>
            <a:r>
              <a:rPr lang="de-DE" altLang="en-US" sz="2200" dirty="0" err="1"/>
              <a:t>Täter:innen</a:t>
            </a:r>
            <a:r>
              <a:rPr lang="de-DE" altLang="en-US" sz="2200" dirty="0"/>
              <a:t> stammen (häufig) aus familiärem oder sozialem Umfeld </a:t>
            </a:r>
          </a:p>
          <a:p>
            <a:endParaRPr lang="de-DE" altLang="en-US" sz="2200" dirty="0"/>
          </a:p>
          <a:p>
            <a:pPr algn="ctr"/>
            <a:endParaRPr lang="de-DE" altLang="en-US" sz="2200" dirty="0"/>
          </a:p>
        </p:txBody>
      </p:sp>
      <p:sp>
        <p:nvSpPr>
          <p:cNvPr id="119811" name="Titel 2">
            <a:extLst>
              <a:ext uri="{FF2B5EF4-FFF2-40B4-BE49-F238E27FC236}">
                <a16:creationId xmlns:a16="http://schemas.microsoft.com/office/drawing/2014/main" id="{40A855C5-ABF2-45A3-9178-700DB5475C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2500" y="266700"/>
            <a:ext cx="7747000" cy="8620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de-DE" altLang="en-US" sz="3200" b="1" dirty="0">
                <a:solidFill>
                  <a:srgbClr val="146B42"/>
                </a:solidFill>
              </a:rPr>
              <a:t>…eine typische(n) Täter*in gibt es nicht…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F4B9879D-1753-41E0-9B95-BCF58D12A3E5}"/>
              </a:ext>
            </a:extLst>
          </p:cNvPr>
          <p:cNvGraphicFramePr/>
          <p:nvPr>
            <p:extLst/>
          </p:nvPr>
        </p:nvGraphicFramePr>
        <p:xfrm>
          <a:off x="2516910" y="3698010"/>
          <a:ext cx="6881091" cy="1229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71586" y="1125045"/>
            <a:ext cx="8291563" cy="4809030"/>
          </a:xfrm>
        </p:spPr>
        <p:txBody>
          <a:bodyPr>
            <a:noAutofit/>
          </a:bodyPr>
          <a:lstStyle/>
          <a:p>
            <a:pPr marL="0" lvl="1" indent="0" algn="l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Clr>
                <a:srgbClr val="146B42"/>
              </a:buClr>
              <a:buFont typeface="Wingdings" panose="05000000000000000000" pitchFamily="2" charset="2"/>
              <a:buChar char="§"/>
            </a:pPr>
            <a:r>
              <a:rPr lang="de-DE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Sexualstraftäter*innen haben </a:t>
            </a:r>
            <a:r>
              <a:rPr lang="de-DE" alt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kein typisches </a:t>
            </a:r>
            <a:r>
              <a:rPr lang="de-DE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Täterprofil.</a:t>
            </a:r>
          </a:p>
          <a:p>
            <a:pPr marL="342900" lvl="1" indent="-342900">
              <a:buClr>
                <a:srgbClr val="146B42"/>
              </a:buClr>
              <a:buFont typeface="Wingdings" panose="05000000000000000000" pitchFamily="2" charset="2"/>
              <a:buChar char="§"/>
            </a:pPr>
            <a:endParaRPr lang="de-DE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Clr>
                <a:srgbClr val="146B42"/>
              </a:buClr>
              <a:buFont typeface="Wingdings" panose="05000000000000000000" pitchFamily="2" charset="2"/>
              <a:buChar char="§"/>
            </a:pPr>
            <a:r>
              <a:rPr lang="de-DE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Es sind nicht zwangsläufig Pädosexuelle oder organisierte Kriminelle.</a:t>
            </a:r>
          </a:p>
          <a:p>
            <a:pPr marL="342900" lvl="1" indent="-342900">
              <a:buClr>
                <a:srgbClr val="146B42"/>
              </a:buClr>
              <a:buFont typeface="Wingdings" panose="05000000000000000000" pitchFamily="2" charset="2"/>
              <a:buChar char="§"/>
            </a:pPr>
            <a:endParaRPr lang="de-DE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Clr>
                <a:srgbClr val="146B42"/>
              </a:buClr>
              <a:buFont typeface="Wingdings" panose="05000000000000000000" pitchFamily="2" charset="2"/>
              <a:buChar char="§"/>
            </a:pPr>
            <a:r>
              <a:rPr lang="de-DE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Es handelt sich oft um Gelegenheitstäter*innen. </a:t>
            </a:r>
            <a:r>
              <a:rPr lang="de-DE" altLang="fr-FR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Sie können jeden Alters</a:t>
            </a:r>
            <a:r>
              <a:rPr lang="de-DE" altLang="fr-FR" sz="200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, jeder Nationalität, Religion und aus allen gesellschaftlichen Schichten sein.</a:t>
            </a:r>
            <a:endParaRPr lang="de-DE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Clr>
                <a:srgbClr val="146B42"/>
              </a:buClr>
              <a:buFont typeface="Wingdings" panose="05000000000000000000" pitchFamily="2" charset="2"/>
              <a:buChar char="§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Clr>
                <a:srgbClr val="146B4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Täter*innen nutzen die touristische Infrastruktur für ihre Taten.</a:t>
            </a:r>
          </a:p>
          <a:p>
            <a:pPr marL="342900" lvl="1" indent="-342900">
              <a:buClr>
                <a:srgbClr val="146B42"/>
              </a:buClr>
              <a:buFont typeface="Wingdings" panose="05000000000000000000" pitchFamily="2" charset="2"/>
              <a:buChar char="§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Clr>
                <a:srgbClr val="146B4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Personen, die als Reisende (Urlaub oder Business) zu Orten außerhalb ihres gewöhnlichen Umfeldes fahren und dort Kinder sexuell ausbeuten, werden zu reisenden Sexualstraftäter*innen.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91466D-06E7-4505-8214-656E00CDD09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de-DE" sz="3200" b="1" dirty="0">
                <a:solidFill>
                  <a:srgbClr val="146B42"/>
                </a:solidFill>
              </a:rPr>
              <a:t>Die Täter*innen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380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el 3">
            <a:extLst>
              <a:ext uri="{FF2B5EF4-FFF2-40B4-BE49-F238E27FC236}">
                <a16:creationId xmlns:a16="http://schemas.microsoft.com/office/drawing/2014/main" id="{5CF6788D-296E-4CC4-9486-95C8B212DC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381000"/>
            <a:ext cx="7385050" cy="5715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de-DE" altLang="en-US" sz="3200" b="1" dirty="0">
                <a:solidFill>
                  <a:srgbClr val="146B42"/>
                </a:solidFill>
              </a:rPr>
              <a:t>Situationsmotivierte(r) Täter*in</a:t>
            </a:r>
          </a:p>
        </p:txBody>
      </p:sp>
      <p:sp>
        <p:nvSpPr>
          <p:cNvPr id="121859" name="Foliennummernplatzhalter 1">
            <a:extLst>
              <a:ext uri="{FF2B5EF4-FFF2-40B4-BE49-F238E27FC236}">
                <a16:creationId xmlns:a16="http://schemas.microsoft.com/office/drawing/2014/main" id="{DFA8C08A-F854-4EEF-83F5-7B3D751A9B0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524250" y="1982788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920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12738" indent="-119063" defTabSz="1920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481013" indent="-95250" defTabSz="1920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674688" indent="-95250" defTabSz="1920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866775" indent="-95250" defTabSz="1920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323975" indent="-95250" defTabSz="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781175" indent="-95250" defTabSz="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238375" indent="-95250" defTabSz="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695575" indent="-95250" defTabSz="192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1920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097798-12DE-4F6E-9B13-170BA32B22DC}" type="slidenum">
              <a:rPr kumimoji="0" lang="de-DE" altLang="de-DE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1920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altLang="de-DE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495960A-5863-4B03-B734-9EE96D66A354}"/>
              </a:ext>
            </a:extLst>
          </p:cNvPr>
          <p:cNvSpPr/>
          <p:nvPr/>
        </p:nvSpPr>
        <p:spPr>
          <a:xfrm>
            <a:off x="5065713" y="2070101"/>
            <a:ext cx="4367212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1005" algn="ctr" defTabSz="192881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285750" marR="0" lvl="0" indent="-285750" algn="ctr" defTabSz="192881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46B4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/>
              </a:rPr>
              <a:t>Günstige Gelegenheit </a:t>
            </a:r>
          </a:p>
          <a:p>
            <a:pPr marL="285750" marR="0" lvl="0" indent="-285750" algn="ctr" defTabSz="192881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46B4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/>
              </a:rPr>
              <a:t>Gewisse Experimentierfreude</a:t>
            </a:r>
          </a:p>
          <a:p>
            <a:pPr marL="285750" marR="0" lvl="0" indent="-285750" algn="ctr" defTabSz="192881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46B4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/>
              </a:rPr>
              <a:t>Grds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/>
              </a:rPr>
              <a:t>. Erwachsene Sexualpartner</a:t>
            </a:r>
          </a:p>
          <a:p>
            <a:pPr marL="0" marR="0" lvl="0" indent="1005" algn="ctr" defTabSz="192881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1005" algn="ctr" defTabSz="192881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21861" name="Grafik 3">
            <a:extLst>
              <a:ext uri="{FF2B5EF4-FFF2-40B4-BE49-F238E27FC236}">
                <a16:creationId xmlns:a16="http://schemas.microsoft.com/office/drawing/2014/main" id="{EDB48358-8BF6-4F16-B9FB-C79348BE48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2073275"/>
            <a:ext cx="1189038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8F0617D-E659-4802-A651-909B2AF90A0A}"/>
              </a:ext>
            </a:extLst>
          </p:cNvPr>
          <p:cNvSpPr txBox="1">
            <a:spLocks/>
          </p:cNvSpPr>
          <p:nvPr/>
        </p:nvSpPr>
        <p:spPr>
          <a:xfrm>
            <a:off x="5397501" y="4697414"/>
            <a:ext cx="1731963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19288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6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rPr>
              <a:t>ECPAT Training</a:t>
            </a:r>
            <a:endParaRPr kumimoji="0" lang="en-US" sz="7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3F6E7361-C0D3-430B-A12E-66C59D0583D4}"/>
              </a:ext>
            </a:extLst>
          </p:cNvPr>
          <p:cNvSpPr txBox="1">
            <a:spLocks/>
          </p:cNvSpPr>
          <p:nvPr/>
        </p:nvSpPr>
        <p:spPr>
          <a:xfrm>
            <a:off x="4243388" y="4697414"/>
            <a:ext cx="900112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19288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6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rPr>
              <a:t>02.03.2021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Inhaltsplatzhalter 1">
            <a:extLst>
              <a:ext uri="{FF2B5EF4-FFF2-40B4-BE49-F238E27FC236}">
                <a16:creationId xmlns:a16="http://schemas.microsoft.com/office/drawing/2014/main" id="{D13C035D-7EB1-4007-89E8-6F46D83680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2650" y="1668464"/>
            <a:ext cx="7886700" cy="3521075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146B42"/>
              </a:buClr>
              <a:buFont typeface="Wingdings" panose="05000000000000000000" pitchFamily="2" charset="2"/>
              <a:buChar char="§"/>
              <a:defRPr/>
            </a:pPr>
            <a:r>
              <a:rPr lang="de-DE" altLang="en-US" sz="2200" dirty="0"/>
              <a:t>Fühlen sich zu Kindern sexuell hingezogen (primäre Ausrichtung)</a:t>
            </a:r>
          </a:p>
          <a:p>
            <a:pPr>
              <a:lnSpc>
                <a:spcPct val="100000"/>
              </a:lnSpc>
              <a:buClr>
                <a:srgbClr val="146B42"/>
              </a:buClr>
              <a:buFont typeface="Wingdings" panose="05000000000000000000" pitchFamily="2" charset="2"/>
              <a:buChar char="§"/>
              <a:defRPr/>
            </a:pPr>
            <a:r>
              <a:rPr lang="de-DE" altLang="en-US" sz="2200" dirty="0"/>
              <a:t>Opfer häufig präpubertär (Jungen wie Mädchen, häufiger weibliche Opfer)</a:t>
            </a:r>
          </a:p>
          <a:p>
            <a:pPr>
              <a:lnSpc>
                <a:spcPct val="100000"/>
              </a:lnSpc>
              <a:buClr>
                <a:srgbClr val="146B42"/>
              </a:buClr>
              <a:buFont typeface="Wingdings" panose="05000000000000000000" pitchFamily="2" charset="2"/>
              <a:buChar char="§"/>
              <a:defRPr/>
            </a:pPr>
            <a:r>
              <a:rPr lang="de-DE" altLang="en-US" sz="2200" dirty="0"/>
              <a:t>Suchen Kontakt zu Kindern auf unterschiedlichen Kanälen (Messenger/internationale Videoportale/Onlinespiele, etc.)</a:t>
            </a:r>
          </a:p>
          <a:p>
            <a:pPr>
              <a:lnSpc>
                <a:spcPct val="100000"/>
              </a:lnSpc>
              <a:buClr>
                <a:srgbClr val="146B42"/>
              </a:buClr>
              <a:buFont typeface="Wingdings" panose="05000000000000000000" pitchFamily="2" charset="2"/>
              <a:buChar char="§"/>
              <a:defRPr/>
            </a:pPr>
            <a:r>
              <a:rPr lang="de-DE" alt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(auch) über potentielle Partnerinnen (Rolle der Mütter)</a:t>
            </a:r>
          </a:p>
          <a:p>
            <a:pPr>
              <a:lnSpc>
                <a:spcPct val="100000"/>
              </a:lnSpc>
              <a:buClr>
                <a:srgbClr val="146B42"/>
              </a:buClr>
              <a:buFont typeface="Wingdings" panose="05000000000000000000" pitchFamily="2" charset="2"/>
              <a:buChar char="§"/>
              <a:defRPr/>
            </a:pPr>
            <a:r>
              <a:rPr lang="de-DE" altLang="en-US" sz="2200" b="1" dirty="0"/>
              <a:t>wichtig</a:t>
            </a:r>
            <a:r>
              <a:rPr lang="de-DE" altLang="en-US" sz="2200" dirty="0"/>
              <a:t>: </a:t>
            </a:r>
            <a:r>
              <a:rPr lang="de-DE" altLang="en-US" sz="2200" u="sng" dirty="0"/>
              <a:t>nicht</a:t>
            </a:r>
            <a:r>
              <a:rPr lang="de-DE" altLang="en-US" sz="2200" dirty="0"/>
              <a:t> alle Pädophile sind Sexualstraftäter</a:t>
            </a:r>
          </a:p>
          <a:p>
            <a:pPr>
              <a:lnSpc>
                <a:spcPct val="100000"/>
              </a:lnSpc>
              <a:defRPr/>
            </a:pPr>
            <a:endParaRPr lang="de-DE" altLang="en-US" sz="2200" dirty="0"/>
          </a:p>
        </p:txBody>
      </p:sp>
      <p:sp>
        <p:nvSpPr>
          <p:cNvPr id="123907" name="Titel 2">
            <a:extLst>
              <a:ext uri="{FF2B5EF4-FFF2-40B4-BE49-F238E27FC236}">
                <a16:creationId xmlns:a16="http://schemas.microsoft.com/office/drawing/2014/main" id="{6E9C9EAD-B00A-41FA-B041-6829DB564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381000"/>
            <a:ext cx="7385050" cy="5715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de-DE" altLang="en-US" sz="3200" b="1" dirty="0">
                <a:solidFill>
                  <a:srgbClr val="146B42"/>
                </a:solidFill>
              </a:rPr>
              <a:t>Pädosexuelle (= fixierte(r) Täter*in)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Inhaltsplatzhalter 1">
            <a:extLst>
              <a:ext uri="{FF2B5EF4-FFF2-40B4-BE49-F238E27FC236}">
                <a16:creationId xmlns:a16="http://schemas.microsoft.com/office/drawing/2014/main" id="{D13C035D-7EB1-4007-89E8-6F46D83680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2650" y="1668464"/>
            <a:ext cx="7886700" cy="3521075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146B42"/>
              </a:buClr>
              <a:buFont typeface="Wingdings" panose="05000000000000000000" pitchFamily="2" charset="2"/>
              <a:buChar char="§"/>
              <a:defRPr/>
            </a:pPr>
            <a:r>
              <a:rPr lang="de-DE" altLang="en-US" sz="2200" dirty="0"/>
              <a:t>Können ältere Pädosexuelle sein</a:t>
            </a:r>
          </a:p>
          <a:p>
            <a:pPr>
              <a:lnSpc>
                <a:spcPct val="100000"/>
              </a:lnSpc>
              <a:buClr>
                <a:srgbClr val="146B42"/>
              </a:buClr>
              <a:buFont typeface="Wingdings" panose="05000000000000000000" pitchFamily="2" charset="2"/>
              <a:buChar char="§"/>
              <a:defRPr/>
            </a:pPr>
            <a:r>
              <a:rPr lang="de-DE" altLang="en-US" sz="2200" dirty="0"/>
              <a:t>Viele junge Täter*innen</a:t>
            </a:r>
          </a:p>
          <a:p>
            <a:pPr>
              <a:lnSpc>
                <a:spcPct val="100000"/>
              </a:lnSpc>
              <a:buClr>
                <a:srgbClr val="146B42"/>
              </a:buClr>
              <a:buFont typeface="Wingdings" panose="05000000000000000000" pitchFamily="2" charset="2"/>
              <a:buChar char="§"/>
              <a:defRPr/>
            </a:pPr>
            <a:r>
              <a:rPr lang="de-DE" altLang="en-US" sz="2200" dirty="0"/>
              <a:t>Anbahnung online (via Messenger, Online-Spielen, etc.)</a:t>
            </a:r>
          </a:p>
          <a:p>
            <a:pPr>
              <a:lnSpc>
                <a:spcPct val="100000"/>
              </a:lnSpc>
              <a:buClr>
                <a:srgbClr val="146B42"/>
              </a:buClr>
              <a:buFont typeface="Wingdings" panose="05000000000000000000" pitchFamily="2" charset="2"/>
              <a:buChar char="§"/>
              <a:defRPr/>
            </a:pPr>
            <a:r>
              <a:rPr lang="de-DE" altLang="en-US" sz="2200" dirty="0"/>
              <a:t>Häufig daran interessiert, den Kontakt offline fortzuführen</a:t>
            </a:r>
          </a:p>
          <a:p>
            <a:pPr>
              <a:lnSpc>
                <a:spcPct val="100000"/>
              </a:lnSpc>
              <a:buClr>
                <a:srgbClr val="146B42"/>
              </a:buClr>
              <a:buFont typeface="Wingdings" panose="05000000000000000000" pitchFamily="2" charset="2"/>
              <a:buChar char="§"/>
              <a:defRPr/>
            </a:pPr>
            <a:r>
              <a:rPr lang="de-DE" altLang="en-US" sz="2200" dirty="0"/>
              <a:t>Ziel: sexueller Missbrauch des Opfers</a:t>
            </a:r>
          </a:p>
          <a:p>
            <a:pPr>
              <a:lnSpc>
                <a:spcPct val="100000"/>
              </a:lnSpc>
              <a:defRPr/>
            </a:pPr>
            <a:endParaRPr lang="de-DE" altLang="en-US" sz="2200" dirty="0"/>
          </a:p>
        </p:txBody>
      </p:sp>
      <p:sp>
        <p:nvSpPr>
          <p:cNvPr id="123907" name="Titel 2">
            <a:extLst>
              <a:ext uri="{FF2B5EF4-FFF2-40B4-BE49-F238E27FC236}">
                <a16:creationId xmlns:a16="http://schemas.microsoft.com/office/drawing/2014/main" id="{6E9C9EAD-B00A-41FA-B041-6829DB564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3625" y="371475"/>
            <a:ext cx="7385050" cy="5715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de-DE" altLang="en-US" sz="3200" b="1" dirty="0" err="1">
                <a:solidFill>
                  <a:srgbClr val="146B42"/>
                </a:solidFill>
              </a:rPr>
              <a:t>Cybergroomer</a:t>
            </a:r>
            <a:endParaRPr lang="de-DE" altLang="en-US" sz="3200" b="1" dirty="0">
              <a:solidFill>
                <a:srgbClr val="146B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65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Inhaltsplatzhalter 1">
            <a:extLst>
              <a:ext uri="{FF2B5EF4-FFF2-40B4-BE49-F238E27FC236}">
                <a16:creationId xmlns:a16="http://schemas.microsoft.com/office/drawing/2014/main" id="{1509AA56-8FE6-4022-AB18-794A5B36DA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2650" y="1668464"/>
            <a:ext cx="7886700" cy="27082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de-DE" altLang="en-US" sz="2200" dirty="0"/>
              <a:t>Persönliche Motive: </a:t>
            </a:r>
          </a:p>
          <a:p>
            <a:pPr>
              <a:lnSpc>
                <a:spcPct val="100000"/>
              </a:lnSpc>
              <a:buClr>
                <a:srgbClr val="146B42"/>
              </a:buClr>
              <a:buFont typeface="Wingdings" panose="05000000000000000000" pitchFamily="2" charset="2"/>
              <a:buChar char="§"/>
              <a:defRPr/>
            </a:pPr>
            <a:r>
              <a:rPr lang="de-DE" altLang="en-US" sz="2200" dirty="0"/>
              <a:t>Lebenskrisen/Misserfolge/Sucht</a:t>
            </a:r>
            <a:r>
              <a:rPr lang="de-DE" altLang="en-US" sz="2200" dirty="0">
                <a:sym typeface="Wingdings" panose="05000000000000000000" pitchFamily="2" charset="2"/>
              </a:rPr>
              <a:t> </a:t>
            </a:r>
            <a:r>
              <a:rPr lang="de-DE" altLang="en-US" sz="2200" b="1" dirty="0">
                <a:sym typeface="Wingdings" panose="05000000000000000000" pitchFamily="2" charset="2"/>
              </a:rPr>
              <a:t>Gelegenheitstäter*in</a:t>
            </a:r>
          </a:p>
          <a:p>
            <a:pPr>
              <a:lnSpc>
                <a:spcPct val="100000"/>
              </a:lnSpc>
              <a:buClr>
                <a:srgbClr val="146B42"/>
              </a:buClr>
              <a:buFont typeface="Wingdings" panose="05000000000000000000" pitchFamily="2" charset="2"/>
              <a:buChar char="§"/>
              <a:defRPr/>
            </a:pPr>
            <a:r>
              <a:rPr lang="de-DE" altLang="en-US" sz="2200" dirty="0"/>
              <a:t>Erlebnis als Hauptmotiv inkl. sexuelle Handlungen mit Kindern </a:t>
            </a:r>
            <a:r>
              <a:rPr lang="de-DE" altLang="en-US" sz="2200" dirty="0">
                <a:sym typeface="Wingdings" panose="05000000000000000000" pitchFamily="2" charset="2"/>
              </a:rPr>
              <a:t> </a:t>
            </a:r>
            <a:r>
              <a:rPr lang="de-DE" altLang="en-US" sz="2200" b="1" dirty="0">
                <a:sym typeface="Wingdings" panose="05000000000000000000" pitchFamily="2" charset="2"/>
              </a:rPr>
              <a:t>erlebnisorientierte(r) Täter*in</a:t>
            </a:r>
          </a:p>
          <a:p>
            <a:pPr>
              <a:lnSpc>
                <a:spcPct val="100000"/>
              </a:lnSpc>
              <a:buClr>
                <a:srgbClr val="146B42"/>
              </a:buClr>
              <a:buFont typeface="Wingdings" panose="05000000000000000000" pitchFamily="2" charset="2"/>
              <a:buChar char="§"/>
              <a:defRPr/>
            </a:pPr>
            <a:r>
              <a:rPr lang="de-DE" altLang="en-US" sz="2200" dirty="0"/>
              <a:t>Macht / Demütigung / bewusstes Zufügen von Schmerzen / keine Empathie / fehlendes Unrechtsbewusstsein </a:t>
            </a:r>
            <a:r>
              <a:rPr lang="de-DE" altLang="en-US" sz="2200" dirty="0">
                <a:sym typeface="Wingdings" panose="05000000000000000000" pitchFamily="2" charset="2"/>
              </a:rPr>
              <a:t> </a:t>
            </a:r>
            <a:r>
              <a:rPr lang="de-DE" altLang="en-US" sz="2200" b="1" dirty="0">
                <a:sym typeface="Wingdings" panose="05000000000000000000" pitchFamily="2" charset="2"/>
              </a:rPr>
              <a:t>sadistische(r)/</a:t>
            </a:r>
            <a:r>
              <a:rPr lang="de-DE" altLang="en-US" sz="2200" b="1" dirty="0" err="1">
                <a:sym typeface="Wingdings" panose="05000000000000000000" pitchFamily="2" charset="2"/>
              </a:rPr>
              <a:t>soziopathische</a:t>
            </a:r>
            <a:r>
              <a:rPr lang="de-DE" altLang="en-US" sz="2200" b="1" dirty="0">
                <a:sym typeface="Wingdings" panose="05000000000000000000" pitchFamily="2" charset="2"/>
              </a:rPr>
              <a:t> (r) Täter*in </a:t>
            </a:r>
            <a:endParaRPr lang="de-DE" altLang="en-US" sz="2200" b="1" dirty="0"/>
          </a:p>
          <a:p>
            <a:pPr marL="0" indent="0">
              <a:buNone/>
              <a:defRPr/>
            </a:pPr>
            <a:endParaRPr lang="de-DE" altLang="en-US" sz="2200" dirty="0">
              <a:sym typeface="Wingdings" panose="05000000000000000000" pitchFamily="2" charset="2"/>
            </a:endParaRPr>
          </a:p>
          <a:p>
            <a:pPr>
              <a:defRPr/>
            </a:pPr>
            <a:endParaRPr lang="de-DE" altLang="en-US" sz="2200" dirty="0"/>
          </a:p>
          <a:p>
            <a:pPr>
              <a:defRPr/>
            </a:pPr>
            <a:endParaRPr lang="de-DE" altLang="en-US" sz="2200" dirty="0"/>
          </a:p>
        </p:txBody>
      </p:sp>
      <p:sp>
        <p:nvSpPr>
          <p:cNvPr id="125955" name="Titel 2">
            <a:extLst>
              <a:ext uri="{FF2B5EF4-FFF2-40B4-BE49-F238E27FC236}">
                <a16:creationId xmlns:a16="http://schemas.microsoft.com/office/drawing/2014/main" id="{81E64737-411D-4C94-963F-153C2A34F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381000"/>
            <a:ext cx="7385050" cy="5715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de-DE" altLang="en-US" sz="3200" b="1" dirty="0">
                <a:solidFill>
                  <a:srgbClr val="146B42"/>
                </a:solidFill>
              </a:rPr>
              <a:t>Weitere Charakteristika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1097</Words>
  <Application>Microsoft Office PowerPoint</Application>
  <PresentationFormat>Breitbild</PresentationFormat>
  <Paragraphs>167</Paragraphs>
  <Slides>20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20</vt:i4>
      </vt:variant>
    </vt:vector>
  </HeadingPairs>
  <TitlesOfParts>
    <vt:vector size="31" baseType="lpstr">
      <vt:lpstr>MS PGothic</vt:lpstr>
      <vt:lpstr>Arial</vt:lpstr>
      <vt:lpstr>Calibri</vt:lpstr>
      <vt:lpstr>Calibri Light</vt:lpstr>
      <vt:lpstr>DejaVu Sans</vt:lpstr>
      <vt:lpstr>Times New Roman</vt:lpstr>
      <vt:lpstr>Wingdings</vt:lpstr>
      <vt:lpstr>ヒラギノ角ゴ Pro W3</vt:lpstr>
      <vt:lpstr>Office</vt:lpstr>
      <vt:lpstr>2_Office</vt:lpstr>
      <vt:lpstr>6_Office</vt:lpstr>
      <vt:lpstr>Tätertypen und Gesetzgebung</vt:lpstr>
      <vt:lpstr>Der/die typische(r) Täter*in ist….</vt:lpstr>
      <vt:lpstr>Vielleicht schon mal gehört…</vt:lpstr>
      <vt:lpstr>…eine typische(n) Täter*in gibt es nicht…</vt:lpstr>
      <vt:lpstr>Die Täter*innen</vt:lpstr>
      <vt:lpstr>Situationsmotivierte(r) Täter*in</vt:lpstr>
      <vt:lpstr>Pädosexuelle (= fixierte(r) Täter*in)</vt:lpstr>
      <vt:lpstr>Cybergroomer</vt:lpstr>
      <vt:lpstr>Weitere Charakteristika</vt:lpstr>
      <vt:lpstr>Die deutsche Gesetzgebung</vt:lpstr>
      <vt:lpstr>„Definitionen (sexuelle Ausbeutung) im Recht für den Alltag“</vt:lpstr>
      <vt:lpstr>Exterritorialprinzip</vt:lpstr>
      <vt:lpstr>Exterritorialprinzip</vt:lpstr>
      <vt:lpstr>Sexuelle Ausbeutung von Kindern im Ausland ist ein Straftatbestand</vt:lpstr>
      <vt:lpstr>Weltverbrechen</vt:lpstr>
      <vt:lpstr>Das Exterritorialprinzip gilt nicht nur in der Bundesrepublik</vt:lpstr>
      <vt:lpstr>Verbindungsbeamte des Bundeskriminalamtes - BKA</vt:lpstr>
      <vt:lpstr>Internationale Zusammenarbeit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Tätertypen und Gesetzgebung</dc:title>
  <dc:creator>hamann</dc:creator>
  <cp:lastModifiedBy>hamann</cp:lastModifiedBy>
  <cp:revision>3</cp:revision>
  <dcterms:created xsi:type="dcterms:W3CDTF">2022-04-12T13:11:15Z</dcterms:created>
  <dcterms:modified xsi:type="dcterms:W3CDTF">2022-05-06T08:50:40Z</dcterms:modified>
</cp:coreProperties>
</file>