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686" r:id="rId4"/>
    <p:sldId id="825" r:id="rId5"/>
    <p:sldId id="741" r:id="rId6"/>
    <p:sldId id="745" r:id="rId7"/>
    <p:sldId id="746" r:id="rId8"/>
    <p:sldId id="740" r:id="rId9"/>
    <p:sldId id="591" r:id="rId10"/>
    <p:sldId id="593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D64A9-BBC6-44DF-B7DF-9E9D25314EEF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F1715-023F-47DD-95F5-C0975ACC21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09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>
            <a:extLst>
              <a:ext uri="{FF2B5EF4-FFF2-40B4-BE49-F238E27FC236}">
                <a16:creationId xmlns:a16="http://schemas.microsoft.com/office/drawing/2014/main" id="{7904D5EC-1BBD-4B7B-9668-273AE834EE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izenplatzhalter 2">
            <a:extLst>
              <a:ext uri="{FF2B5EF4-FFF2-40B4-BE49-F238E27FC236}">
                <a16:creationId xmlns:a16="http://schemas.microsoft.com/office/drawing/2014/main" id="{DD6DC87F-EE6D-4336-8D19-8F0971A8FF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131076" name="Foliennummernplatzhalter 3">
            <a:extLst>
              <a:ext uri="{FF2B5EF4-FFF2-40B4-BE49-F238E27FC236}">
                <a16:creationId xmlns:a16="http://schemas.microsoft.com/office/drawing/2014/main" id="{55AC34A5-8472-4A15-A2FA-CBABBBACC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A82ED8-1B5D-47F7-AE28-D3C1AE9851F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DB2FB-C356-49E0-B0D5-10621D47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1800830-107B-4042-9FCD-0D36D9E95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461183-8C04-4415-B136-24C68033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96773F-3DA8-4039-87DD-8E8E6B80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302239-3D6F-40CA-853B-5B4B8671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97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42B07-3022-4202-B863-623A1EB0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9AEB881-4FF7-4C37-A422-F5185D1C6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803347-CC9B-43E3-8201-9ABBAA0C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BB5371-1AB7-4E8E-B76B-27FB297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BF9F48-82E6-43C9-809C-6564D706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95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A0A732D-D225-4458-A991-D3EB13E38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FAEF8C3-BA4D-465B-8B56-9B8007188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303C99-5FA4-40A7-8ED2-ABC32085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6748F8-771F-49B5-AB9C-6FD38A17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73F037-3E33-4227-B07C-D38362B3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107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8506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0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8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9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0146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5876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6840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1038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0E937-0190-4AD9-92F2-A3EBEB6A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30CCBD-8137-42C0-A2AE-C568B2412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1684B9-E073-41B1-9D55-E72F9AA4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749328-80D0-40B9-BC4D-428A05A9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FC4C2C-834D-4783-BCF6-7CC89AC8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890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1392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6881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0546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k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2"/>
            <a:ext cx="5814643" cy="48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315384" y="998553"/>
            <a:ext cx="4663016" cy="1228725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/>
          </p:nvPr>
        </p:nvSpPr>
        <p:spPr>
          <a:xfrm>
            <a:off x="5666319" y="2786063"/>
            <a:ext cx="5194300" cy="2641600"/>
          </a:xfrm>
        </p:spPr>
        <p:txBody>
          <a:bodyPr/>
          <a:lstStyle/>
          <a:p>
            <a:pPr lvl="0"/>
            <a:endParaRPr lang="de-DE" noProof="0"/>
          </a:p>
        </p:txBody>
      </p:sp>
      <p:pic>
        <p:nvPicPr>
          <p:cNvPr id="6" name="Picture 9" descr="M:\Eigene Dateien\Administration\Vorlagen, Logos\Logos (alle Partner,Geldgeber, ECPAT)\ECPAT International\ECPAT LOGO_RES300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31" y="166688"/>
            <a:ext cx="733184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992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6415103"/>
            <a:ext cx="12192000" cy="504825"/>
          </a:xfrm>
          <a:prstGeom prst="rect">
            <a:avLst/>
          </a:prstGeom>
          <a:solidFill>
            <a:srgbClr val="146B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Textfeld 2"/>
          <p:cNvSpPr txBox="1">
            <a:spLocks noChangeArrowheads="1"/>
          </p:cNvSpPr>
          <p:nvPr userDrawn="1"/>
        </p:nvSpPr>
        <p:spPr bwMode="auto">
          <a:xfrm>
            <a:off x="10437284" y="6489700"/>
            <a:ext cx="142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1B4A7BF0-53B5-4FBF-BA2F-B6415BF75C2E}" type="slidenum">
              <a:rPr lang="de-DE" altLang="de-DE" sz="1600" smtClean="0">
                <a:solidFill>
                  <a:prstClr val="white"/>
                </a:solidFill>
              </a:rPr>
              <a:pPr algn="r">
                <a:defRPr/>
              </a:pPr>
              <a:t>‹Nr.›</a:t>
            </a:fld>
            <a:endParaRPr lang="de-DE" altLang="de-DE">
              <a:solidFill>
                <a:prstClr val="white"/>
              </a:solidFill>
            </a:endParaRPr>
          </a:p>
        </p:txBody>
      </p:sp>
      <p:sp>
        <p:nvSpPr>
          <p:cNvPr id="4" name="Ellipse 3"/>
          <p:cNvSpPr>
            <a:spLocks noChangeAspect="1"/>
          </p:cNvSpPr>
          <p:nvPr userDrawn="1"/>
        </p:nvSpPr>
        <p:spPr>
          <a:xfrm>
            <a:off x="1375843" y="1703403"/>
            <a:ext cx="2680351" cy="2593975"/>
          </a:xfrm>
          <a:prstGeom prst="ellipse">
            <a:avLst/>
          </a:prstGeom>
          <a:solidFill>
            <a:srgbClr val="146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5619751" y="2538428"/>
            <a:ext cx="5981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altLang="de-DE" sz="5400" b="1">
                <a:solidFill>
                  <a:prstClr val="black"/>
                </a:solidFill>
                <a:latin typeface="Calibri Light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690222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10" y="381759"/>
            <a:ext cx="9846431" cy="57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altLang="de-DE" dirty="0"/>
              <a:t>Mastertitelformat 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050353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 noChangeArrowheads="1"/>
          </p:cNvSpPr>
          <p:nvPr userDrawn="1"/>
        </p:nvSpPr>
        <p:spPr bwMode="auto">
          <a:xfrm>
            <a:off x="838200" y="390525"/>
            <a:ext cx="984673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146B4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46B42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de-DE" altLang="de-DE" sz="3200" dirty="0"/>
              <a:t>Mastertitelformat</a:t>
            </a:r>
            <a:r>
              <a:rPr lang="de-DE" altLang="de-DE" dirty="0"/>
              <a:t> </a:t>
            </a:r>
            <a:r>
              <a:rPr lang="de-DE" altLang="de-DE" sz="3200" dirty="0"/>
              <a:t>bearbeiten</a:t>
            </a:r>
            <a:endParaRPr lang="en-US" altLang="de-DE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217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5144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90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3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lieder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3"/>
            <a:ext cx="12192000" cy="1071563"/>
          </a:xfrm>
          <a:prstGeom prst="rect">
            <a:avLst/>
          </a:prstGeom>
          <a:solidFill>
            <a:srgbClr val="399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594"/>
          </a:xfrm>
        </p:spPr>
        <p:txBody>
          <a:bodyPr wrap="none">
            <a:noAutofit/>
          </a:bodyPr>
          <a:lstStyle>
            <a:lvl1pPr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Technik und Tools in Go-</a:t>
            </a:r>
            <a:r>
              <a:rPr lang="de-DE" dirty="0" err="1"/>
              <a:t>ToWebinar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33673" y="1571613"/>
            <a:ext cx="6724659" cy="4525963"/>
          </a:xfrm>
        </p:spPr>
        <p:txBody>
          <a:bodyPr/>
          <a:lstStyle>
            <a:lvl1pPr marL="514350" indent="-514350">
              <a:spcBef>
                <a:spcPts val="0"/>
              </a:spcBef>
              <a:spcAft>
                <a:spcPts val="600"/>
              </a:spcAft>
              <a:buClr>
                <a:srgbClr val="D2003C"/>
              </a:buClr>
              <a:buSzPct val="120000"/>
              <a:buFont typeface="Arial" pitchFamily="34" charset="0"/>
              <a:buChar char="•"/>
              <a:defRPr sz="2400"/>
            </a:lvl1pPr>
            <a:lvl2pPr>
              <a:buClr>
                <a:srgbClr val="808080"/>
              </a:buClr>
              <a:buSzPct val="120000"/>
              <a:buFont typeface="Arial" pitchFamily="34" charset="0"/>
              <a:buChar char="•"/>
              <a:defRPr sz="2400"/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/>
          </p:nvPr>
        </p:nvSpPr>
        <p:spPr>
          <a:xfrm>
            <a:off x="571464" y="1142985"/>
            <a:ext cx="11049077" cy="85725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Clr>
                <a:srgbClr val="D2003C"/>
              </a:buClr>
              <a:buSzPct val="120000"/>
              <a:buFont typeface="Arial" pitchFamily="34" charset="0"/>
              <a:buNone/>
              <a:defRPr sz="3200"/>
            </a:lvl1pPr>
            <a:lvl2pPr>
              <a:buClr>
                <a:srgbClr val="808080"/>
              </a:buClr>
              <a:buSzPct val="120000"/>
              <a:buFont typeface="Arial" pitchFamily="34" charset="0"/>
              <a:buChar char="•"/>
              <a:defRPr sz="2400"/>
            </a:lvl2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054C-F0D6-4F79-B763-1421B376F60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2535" y="124631"/>
            <a:ext cx="5857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148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nkerfolie">
  <p:cSld name="1_Ankerfoli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12"/>
            <a:ext cx="5814643" cy="480774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3"/>
          <p:cNvSpPr txBox="1">
            <a:spLocks noGrp="1"/>
          </p:cNvSpPr>
          <p:nvPr>
            <p:ph type="body" idx="1"/>
          </p:nvPr>
        </p:nvSpPr>
        <p:spPr>
          <a:xfrm>
            <a:off x="315384" y="998553"/>
            <a:ext cx="4663016" cy="12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03"/>
          <p:cNvSpPr>
            <a:spLocks noGrp="1"/>
          </p:cNvSpPr>
          <p:nvPr>
            <p:ph type="pic" idx="2"/>
          </p:nvPr>
        </p:nvSpPr>
        <p:spPr>
          <a:xfrm>
            <a:off x="5666319" y="2786063"/>
            <a:ext cx="5194300" cy="2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" name="Google Shape;75;p103" descr="M:\Eigene Dateien\Administration\Vorlagen, Logos\Logos (alle Partner,Geldgeber, ECPAT)\ECPAT International\ECPAT LOGO_RES3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6931" y="166688"/>
            <a:ext cx="733184" cy="935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14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ACD90-EC2E-474A-B5A2-6B808B8C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168B44-B206-4CC7-95A8-A19AD0284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DFD769-AD31-41F8-8154-5C9E1153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0D8CBF-7064-4901-A19E-0B96C505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9D5450-03FD-4848-B0AD-1D8B46C9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28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B9CE0-8243-41E1-96A8-2415A995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FBE123-BDF7-42B9-B96F-FF0B2B20E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7B5E71-0A37-455E-AFDC-7D6C93FCA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154DC6-7DD0-4337-B609-B555FAE0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CD871C-81A3-42CE-AC4C-4BADCA62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C0FD0E-3A00-4C8C-8D74-163622C9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26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8F946-1D67-4B56-82B4-C816973F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699327-7B21-452A-973B-59855D738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0B2D63E-BB07-49F5-9BF9-52922BC20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99316B-A0EB-4170-BA53-02EE60F43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501CF1E-3E1F-4AAA-89DE-D391BD580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D935672-EFE2-4979-AA15-97A7B0A3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30F4ED-3CF3-42DA-B2BB-B67239A8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94AB83E-ED3D-463D-9EB1-6C294842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33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E0F9A-CE8C-427C-B441-46203E38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7BD783-6854-4D6B-A7FB-85DD6BAB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8E5631-A1D6-4B58-A15F-A68E93A2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B50C8A-9DC8-43F0-A44C-7ADF5AFC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85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66F6EA-5E74-49EE-9686-72C14C5B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5D2902-C1E8-47D5-A7F2-37C58380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86BFF5-55AD-4C92-832B-EEA0E153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30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345FC-252A-44F2-B37A-A9BFA455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1299E5-7347-4A5F-84CE-A68A6F7DF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A162CE-B9CF-4090-8F11-5AFA0611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5CFEB8-44AF-46CA-98A1-0AD13C6E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67C5B-BCA6-46E3-90F6-31A5D115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54E72D-5EAE-4FC5-9495-458966C4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56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5ABC1-B9F0-44E1-877C-4C16CA25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D91E3B7-0BC6-4DE6-BEEE-926429D71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202C8D-15C4-4FFD-BD14-338045B1E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66D9E9-B14D-42C4-8872-ADC60CC1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39095D-DF8D-49E2-8B75-09C964C4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29A827-F6C1-436A-9814-4C279DD9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26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9C99C9-FB6D-4025-898B-663A1A1A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52A08D-62F5-46C1-A593-1028AE41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AD5DD3-F85C-402F-B024-1AF622E01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92F8E-FC0A-4DE3-90CA-5E63DF5B2452}" type="datetimeFigureOut">
              <a:rPr lang="de-DE" smtClean="0"/>
              <a:t>12.04.2022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D8EEB3-7BAD-456C-8EC5-91DA21B4D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EAC3AA-7B4F-4BCB-9DEA-F55D9A40E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81A99-6CBD-4C04-B58C-F807D9698B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74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415103"/>
            <a:ext cx="12192000" cy="504825"/>
          </a:xfrm>
          <a:prstGeom prst="rect">
            <a:avLst/>
          </a:prstGeom>
          <a:solidFill>
            <a:srgbClr val="146B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251885" y="969963"/>
            <a:ext cx="10574867" cy="0"/>
          </a:xfrm>
          <a:prstGeom prst="line">
            <a:avLst/>
          </a:prstGeom>
          <a:ln w="19050">
            <a:solidFill>
              <a:srgbClr val="146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M:\Eigene Dateien\Administration\Vorlagen, Logos\Logos (alle Partner,Geldgeber, ECPAT)\ECPAT International\ECPAT LOGO_RES300.jp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31" y="166688"/>
            <a:ext cx="733184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"/>
          <p:cNvSpPr txBox="1">
            <a:spLocks noChangeArrowheads="1"/>
          </p:cNvSpPr>
          <p:nvPr userDrawn="1"/>
        </p:nvSpPr>
        <p:spPr bwMode="auto">
          <a:xfrm>
            <a:off x="10437284" y="6489700"/>
            <a:ext cx="142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2271354C-7245-4F77-981D-EE96B9D5F6C0}" type="slidenum">
              <a:rPr lang="de-DE" altLang="de-DE" sz="1600" smtClean="0">
                <a:solidFill>
                  <a:prstClr val="white"/>
                </a:solidFill>
              </a:rPr>
              <a:pPr algn="r">
                <a:defRPr/>
              </a:pPr>
              <a:t>‹Nr.›</a:t>
            </a:fld>
            <a:endParaRPr lang="de-DE" alt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hyperlink" Target="http://www.nicht-wegsehen.net/" TargetMode="External"/><Relationship Id="rId4" Type="http://schemas.openxmlformats.org/officeDocument/2006/relationships/hyperlink" Target="http://www.dontlookaway.repor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nicht-wegsehen.net/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27A2C-B357-484D-B7CC-7C4D8FC094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Meldeplattform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343806-E2BE-461C-8584-BE52FAA735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81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08897" y="935491"/>
            <a:ext cx="4663016" cy="122872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Was können Sie tun?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B354E3D-2A79-4C6C-A945-15F036579163}"/>
              </a:ext>
            </a:extLst>
          </p:cNvPr>
          <p:cNvSpPr/>
          <p:nvPr/>
        </p:nvSpPr>
        <p:spPr>
          <a:xfrm>
            <a:off x="4871913" y="1980741"/>
            <a:ext cx="343651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Nicht wegsehen!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5724" r="7802" b="36690"/>
          <a:stretch/>
        </p:blipFill>
        <p:spPr bwMode="auto">
          <a:xfrm>
            <a:off x="2899050" y="2873293"/>
            <a:ext cx="8229601" cy="2723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0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el 4">
            <a:extLst>
              <a:ext uri="{FF2B5EF4-FFF2-40B4-BE49-F238E27FC236}">
                <a16:creationId xmlns:a16="http://schemas.microsoft.com/office/drawing/2014/main" id="{14ED7DBC-137B-49C1-AA26-67FF68ECE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19075"/>
            <a:ext cx="8975725" cy="8667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de-DE" altLang="en-US" sz="3200" b="1" dirty="0">
                <a:solidFill>
                  <a:srgbClr val="146B42"/>
                </a:solidFill>
              </a:rPr>
              <a:t>Was tun bei einem Verdacht im Ausland?</a:t>
            </a:r>
          </a:p>
        </p:txBody>
      </p:sp>
      <p:sp>
        <p:nvSpPr>
          <p:cNvPr id="130051" name="Foliennummernplatzhalter 1">
            <a:extLst>
              <a:ext uri="{FF2B5EF4-FFF2-40B4-BE49-F238E27FC236}">
                <a16:creationId xmlns:a16="http://schemas.microsoft.com/office/drawing/2014/main" id="{8DA62D74-1B53-48FF-BF3B-E1A715F1D2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2667000" y="1982788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2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12738" indent="-119063" defTabSz="192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81013" indent="-95250" defTabSz="192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674688" indent="-95250" defTabSz="192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866775" indent="-95250" defTabSz="192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323975" indent="-95250" defTabSz="192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781175" indent="-95250" defTabSz="192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238375" indent="-95250" defTabSz="192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695575" indent="-95250" defTabSz="192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92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B24942-1A18-4554-85F3-78C2C3A32B83}" type="slidenum">
              <a:rPr kumimoji="0" lang="de-DE" altLang="de-D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920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2A16AA7-6C1B-45B5-A808-1D74F10AC6AC}"/>
              </a:ext>
            </a:extLst>
          </p:cNvPr>
          <p:cNvSpPr/>
          <p:nvPr/>
        </p:nvSpPr>
        <p:spPr>
          <a:xfrm>
            <a:off x="2152650" y="2063013"/>
            <a:ext cx="793115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marR="0" lvl="6" indent="-342900" algn="l" defTabSz="3857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46B4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An Ort und Stelle über Verdachtsmomente sprechen</a:t>
            </a:r>
          </a:p>
          <a:p>
            <a:pPr marL="685800" marR="0" lvl="6" indent="-342900" algn="l" defTabSz="3857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46B4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Anzeige bei der lokalen (Touristen-)Polizei erstatten</a:t>
            </a:r>
          </a:p>
          <a:p>
            <a:pPr marL="685800" marR="0" lvl="6" indent="-342900" algn="l" defTabSz="3857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46B4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Mit der deutschen Vertretung vor Ort Kontakt aufnehmen</a:t>
            </a:r>
          </a:p>
          <a:p>
            <a:pPr marL="685800" marR="0" lvl="6" indent="-342900" algn="l" defTabSz="3857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46B4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Mit lokalen Kinderschutzorganisationen oder NGOs Kontakt aufnehmen</a:t>
            </a:r>
          </a:p>
          <a:p>
            <a:pPr marL="685800" marR="0" lvl="6" indent="-342900" algn="l" defTabSz="3857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46B4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Verdachtsfälle melden unter 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  <a:hlinkClick r:id="rId4"/>
              </a:rPr>
              <a:t>www.dontlookaway.report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– 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  <a:hlinkClick r:id="rId5"/>
              </a:rPr>
              <a:t>www.nicht-wegsehen.net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2009" algn="ctr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6DBDE6B-BD8D-4351-824C-4D3CB27572BC}"/>
              </a:ext>
            </a:extLst>
          </p:cNvPr>
          <p:cNvSpPr/>
          <p:nvPr/>
        </p:nvSpPr>
        <p:spPr>
          <a:xfrm>
            <a:off x="3744914" y="1539876"/>
            <a:ext cx="42005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2009" algn="ctr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217D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Nicht jeder Kontakt eines Touristen mit lokalen Minderjährigen bedeutet Missbrauchsabsichten!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217D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91466D-06E7-4505-8214-656E00CDD09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sz="3200" b="1" dirty="0">
                <a:solidFill>
                  <a:srgbClr val="146B42"/>
                </a:solidFill>
              </a:rPr>
              <a:t>Das können Sie tun - www.nicht-wegsehen.net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62" y="1466193"/>
            <a:ext cx="8792642" cy="451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36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D8A66-D73A-428B-9F3F-F72304C332D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sz="3200" b="1" dirty="0">
                <a:solidFill>
                  <a:srgbClr val="146B42"/>
                </a:solidFill>
              </a:rPr>
              <a:t>Die Meldeplattform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1CE5733-A4B1-4084-B8E1-20291923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968" y="4475959"/>
            <a:ext cx="79343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567DFF-0B43-4076-B424-7A71004F8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4869" y="1739096"/>
            <a:ext cx="2087563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7AFE6C7-DF49-4398-8EB0-539582D0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2525" y="1523196"/>
            <a:ext cx="1708151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7D62D7C5-5AC7-435A-9B70-9C73639DE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692" y="3128172"/>
            <a:ext cx="163087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Link zum BKA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1B78AE8-3FE0-4C13-A994-EA2A250B7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551" y="3107534"/>
            <a:ext cx="171204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Link zu ECPAT</a:t>
            </a:r>
          </a:p>
        </p:txBody>
      </p:sp>
    </p:spTree>
    <p:extLst>
      <p:ext uri="{BB962C8B-B14F-4D97-AF65-F5344CB8AC3E}">
        <p14:creationId xmlns:p14="http://schemas.microsoft.com/office/powerpoint/2010/main" val="2401777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91466D-06E7-4505-8214-656E00CDD09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sz="3200" b="1" dirty="0">
                <a:solidFill>
                  <a:srgbClr val="146B42"/>
                </a:solidFill>
              </a:rPr>
              <a:t>Das können Sie tun - www.nicht-wegsehen.net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62" y="1466193"/>
            <a:ext cx="8792642" cy="451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74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91466D-06E7-4505-8214-656E00CDD09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sz="3200" b="1" dirty="0">
                <a:solidFill>
                  <a:srgbClr val="146B42"/>
                </a:solidFill>
              </a:rPr>
              <a:t>Das können Sie tun - www.nicht.wegsehen.net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86" y="1176337"/>
            <a:ext cx="9116511" cy="524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33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28C28-5A70-4D3C-BEE0-ACEEAE89893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altLang="de-DE" sz="3200" b="1" dirty="0">
                <a:solidFill>
                  <a:srgbClr val="146B42"/>
                </a:solidFill>
              </a:rPr>
              <a:t>Nicht wegsehen, sondern melden</a:t>
            </a:r>
            <a:endParaRPr lang="de-DE" sz="3200" b="1" dirty="0">
              <a:solidFill>
                <a:srgbClr val="146B42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255BDB0A-7368-4CD3-9F2C-E6DCAA763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Internationale  Meldeadressen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: </a:t>
            </a:r>
            <a:r>
              <a:rPr kumimoji="0" lang="de-DE" alt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https://dontlookaway.report/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	Deutsche Meldeplattform: 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www.nicht-wegsehen.net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CCCC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17E7936-7F7F-4801-8FFB-A12F908F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361" y="1600212"/>
            <a:ext cx="6477000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F7C6235-E48D-4CE9-B7F9-CCBE83A8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357" y="4845060"/>
            <a:ext cx="2713039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C86FCF7-B05B-40DF-81C2-8E409C63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314" y="4748239"/>
            <a:ext cx="19335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294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56F76D-BD36-404E-874A-872A551C873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sz="3200" b="1" dirty="0">
                <a:solidFill>
                  <a:srgbClr val="146B42"/>
                </a:solidFill>
              </a:rPr>
              <a:t>Die Meldeplattform</a:t>
            </a:r>
          </a:p>
        </p:txBody>
      </p:sp>
      <p:pic>
        <p:nvPicPr>
          <p:cNvPr id="5" name="Meldeseite">
            <a:hlinkClick r:id="" action="ppaction://media"/>
            <a:extLst>
              <a:ext uri="{FF2B5EF4-FFF2-40B4-BE49-F238E27FC236}">
                <a16:creationId xmlns:a16="http://schemas.microsoft.com/office/drawing/2014/main" id="{B529DE59-363D-4798-852C-51C463AE5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971" y="140459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Application>Microsoft Office PowerPoint</Application>
  <PresentationFormat>Breitbild</PresentationFormat>
  <Paragraphs>27</Paragraphs>
  <Slides>9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Microsoft YaHei</vt:lpstr>
      <vt:lpstr>Arial</vt:lpstr>
      <vt:lpstr>Calibri</vt:lpstr>
      <vt:lpstr>Calibri Light</vt:lpstr>
      <vt:lpstr>Wingdings</vt:lpstr>
      <vt:lpstr>Office</vt:lpstr>
      <vt:lpstr>2_Office</vt:lpstr>
      <vt:lpstr>Meldeplattform </vt:lpstr>
      <vt:lpstr>PowerPoint-Präsentation</vt:lpstr>
      <vt:lpstr>Was tun bei einem Verdacht im Ausland?</vt:lpstr>
      <vt:lpstr>Das können Sie tun - www.nicht-wegsehen.net</vt:lpstr>
      <vt:lpstr>Die Meldeplattform</vt:lpstr>
      <vt:lpstr>Das können Sie tun - www.nicht-wegsehen.net</vt:lpstr>
      <vt:lpstr>Das können Sie tun - www.nicht.wegsehen.net</vt:lpstr>
      <vt:lpstr>Nicht wegsehen, sondern melden</vt:lpstr>
      <vt:lpstr>Die Meldeplattform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Meldeplattform </dc:title>
  <dc:creator>hamann</dc:creator>
  <cp:lastModifiedBy>hamann</cp:lastModifiedBy>
  <cp:revision>1</cp:revision>
  <dcterms:created xsi:type="dcterms:W3CDTF">2022-04-12T13:31:09Z</dcterms:created>
  <dcterms:modified xsi:type="dcterms:W3CDTF">2022-04-12T13:31:22Z</dcterms:modified>
</cp:coreProperties>
</file>