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6" r:id="rId4"/>
  </p:sldMasterIdLst>
  <p:notesMasterIdLst>
    <p:notesMasterId r:id="rId15"/>
  </p:notesMasterIdLst>
  <p:sldIdLst>
    <p:sldId id="256" r:id="rId5"/>
    <p:sldId id="359" r:id="rId6"/>
    <p:sldId id="340" r:id="rId7"/>
    <p:sldId id="747" r:id="rId8"/>
    <p:sldId id="318" r:id="rId9"/>
    <p:sldId id="397" r:id="rId10"/>
    <p:sldId id="399" r:id="rId11"/>
    <p:sldId id="750" r:id="rId12"/>
    <p:sldId id="852" r:id="rId13"/>
    <p:sldId id="850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16FB599-4874-4A71-8139-BD99F0DAD234}">
          <p14:sldIdLst>
            <p14:sldId id="256"/>
            <p14:sldId id="359"/>
          </p14:sldIdLst>
        </p14:section>
        <p14:section name="Menschenrechte im Tourismus" id="{27BD147F-1570-4EB5-8A02-590F4C4275C2}">
          <p14:sldIdLst>
            <p14:sldId id="340"/>
            <p14:sldId id="747"/>
            <p14:sldId id="318"/>
          </p14:sldIdLst>
        </p14:section>
        <p14:section name="Kinderrechte" id="{E8C45F98-9670-4A97-857A-5E19310903E9}">
          <p14:sldIdLst>
            <p14:sldId id="397"/>
            <p14:sldId id="399"/>
            <p14:sldId id="750"/>
            <p14:sldId id="852"/>
            <p14:sldId id="8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3EE4E-6AEC-426E-840E-9087D36956C5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5B8F8-BE53-40BA-85CE-7D858777E7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70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AE38DE9E-E04D-46E6-A228-E95C54ED7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924E4FCF-31D9-48AC-834E-98CC0E0E1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Tourismus bringt Menschen an die Produktionsorte des Reiseprodukts</a:t>
            </a:r>
          </a:p>
          <a:p>
            <a:r>
              <a:rPr lang="de-DE" altLang="de-DE" dirty="0"/>
              <a:t>Lieferkette einer Reise ist kleinteilig und international </a:t>
            </a:r>
          </a:p>
          <a:p>
            <a:r>
              <a:rPr lang="de-DE" altLang="de-DE" dirty="0">
                <a:sym typeface="Wingdings" panose="05000000000000000000" pitchFamily="2" charset="2"/>
              </a:rPr>
              <a:t> </a:t>
            </a:r>
            <a:r>
              <a:rPr lang="de-DE" altLang="de-DE" dirty="0"/>
              <a:t>Risiken für Menschenrechtsverletzungen in Zusammenhang mit der lokalen Tourismusentwicklung und während des Tourismusbetriebs</a:t>
            </a:r>
          </a:p>
          <a:p>
            <a:endParaRPr lang="de-DE" altLang="de-DE" b="1" dirty="0"/>
          </a:p>
          <a:p>
            <a:r>
              <a:rPr lang="de-DE" altLang="de-DE" b="1" dirty="0"/>
              <a:t>z.B.</a:t>
            </a:r>
          </a:p>
          <a:p>
            <a:r>
              <a:rPr lang="de-DE" altLang="de-DE" b="1" dirty="0"/>
              <a:t>Recht auf Partizipation: </a:t>
            </a:r>
          </a:p>
          <a:p>
            <a:r>
              <a:rPr lang="de-DE" altLang="de-DE" dirty="0"/>
              <a:t>Lokale Gemeinschaften haben das Recht, über die Entwicklungspläne ihrer Regierungen informiert zu werden, das Recht, konsultiert zu werden und diese mitzugestalten. Besonders verletzliche Gruppen müssen einbezogen werden. </a:t>
            </a:r>
          </a:p>
          <a:p>
            <a:r>
              <a:rPr lang="de-DE" altLang="de-DE" dirty="0"/>
              <a:t>Insbesondere wenn Tourismus in fragilen Kontexten stattfindet und staatliche Schutzmechanismen schwach sind, ist die Tourismusindustrie gefordert  </a:t>
            </a:r>
          </a:p>
          <a:p>
            <a:r>
              <a:rPr lang="de-DE" altLang="de-DE" dirty="0"/>
              <a:t>ABER: Tourismus in Sonderwirtschaftszonen; hohe Korruption in vielen Reiseländern; Tourismus in (Post-)Konfliktregionen oder autoritären Staaten.</a:t>
            </a:r>
          </a:p>
          <a:p>
            <a:endParaRPr lang="de-DE" altLang="de-DE" b="1" dirty="0"/>
          </a:p>
          <a:p>
            <a:endParaRPr lang="de-DE" altLang="de-DE" b="1" dirty="0"/>
          </a:p>
          <a:p>
            <a:endParaRPr lang="de-DE" altLang="de-DE" b="1" dirty="0"/>
          </a:p>
          <a:p>
            <a:r>
              <a:rPr lang="de-DE" altLang="de-DE" b="1" dirty="0"/>
              <a:t>Kinderrechte: </a:t>
            </a:r>
            <a:r>
              <a:rPr lang="de-DE" altLang="de-DE" dirty="0"/>
              <a:t>13-19 Millionen Kinder arbeiten im Tourismus; 1-2 Millionen Kinder werden in der Prostitution sexuell ausgebeutet. Der Tourismus ist nach wie vor eine wichtige Antriebskraft. Ausbeuterische Arbeitsbedingungen betreffen auch die Kinder der Arbeiter.</a:t>
            </a:r>
          </a:p>
          <a:p>
            <a:endParaRPr lang="de-DE" altLang="de-DE" dirty="0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0ED36181-52A2-4240-8703-13B115AB76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06431-C26C-45E3-BC19-A1E13FB0D39D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>
            <a:extLst>
              <a:ext uri="{FF2B5EF4-FFF2-40B4-BE49-F238E27FC236}">
                <a16:creationId xmlns:a16="http://schemas.microsoft.com/office/drawing/2014/main" id="{527DA4BB-E0DE-4FC9-8629-7FE24923FD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>
            <a:extLst>
              <a:ext uri="{FF2B5EF4-FFF2-40B4-BE49-F238E27FC236}">
                <a16:creationId xmlns:a16="http://schemas.microsoft.com/office/drawing/2014/main" id="{2277CBEA-FF5E-4BF8-9E4D-54575CF69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3316" name="Foliennummernplatzhalter 3">
            <a:extLst>
              <a:ext uri="{FF2B5EF4-FFF2-40B4-BE49-F238E27FC236}">
                <a16:creationId xmlns:a16="http://schemas.microsoft.com/office/drawing/2014/main" id="{97B1F0FF-A8D6-4910-A6EC-19B41333E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EE14A6-E8A1-40B9-8121-A6915A88C13E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>
            <a:extLst>
              <a:ext uri="{FF2B5EF4-FFF2-40B4-BE49-F238E27FC236}">
                <a16:creationId xmlns:a16="http://schemas.microsoft.com/office/drawing/2014/main" id="{DEFC8C88-BEBC-4C63-8290-E1A06D9D3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>
            <a:extLst>
              <a:ext uri="{FF2B5EF4-FFF2-40B4-BE49-F238E27FC236}">
                <a16:creationId xmlns:a16="http://schemas.microsoft.com/office/drawing/2014/main" id="{1A0DD046-DF7F-4456-8062-0AB31B171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5364" name="Foliennummernplatzhalter 3">
            <a:extLst>
              <a:ext uri="{FF2B5EF4-FFF2-40B4-BE49-F238E27FC236}">
                <a16:creationId xmlns:a16="http://schemas.microsoft.com/office/drawing/2014/main" id="{FE5DC1D1-7353-4CE4-A9C4-273E297A4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AED8E8-4CC6-4A85-B343-BD4427E95E67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9858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1A61EA83-2C8E-46D9-9AD5-98517113D4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14F14EB4-1F4F-4FD6-BAA4-6B603ED251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37C7E3F2-09E3-4D8D-B48D-0B639D1E12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21AF46-66BD-4604-8C6B-B0022FB1C526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17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4943A-AE86-4111-9CD7-35BCDCE91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C7F5A4-9CAC-4219-BA21-0F719C7D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04FEA-A657-4CED-B693-8098594B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18E-D54A-4EA8-92D4-3162FA4DBEBF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18E57E-C997-478E-89D3-E0AEFF71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7C1BD1-233C-42B8-B9F0-77607CA2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3C30-473F-4F21-A802-359C02718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71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6C594-97D9-414E-B490-6F5E0E992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5AE65B-700E-467A-B0BE-7F5F39194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43195-0BDD-4D8B-9F21-0356A94A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18E-D54A-4EA8-92D4-3162FA4DBEBF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23787D-C580-486C-87A0-26C4847C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8B37B4-8EE7-4040-9309-2F86BD3C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3C30-473F-4F21-A802-359C02718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49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24EEAF5-8082-47B9-86FE-BE5A24302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C8AD53-72F9-48B1-A1EB-03E8A84E9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FFC727-B484-4037-88D4-9D2561A5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18E-D54A-4EA8-92D4-3162FA4DBEBF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3855DC-3753-4F03-B19C-4CF8C7882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C531C9-ADE1-4807-A667-47C4AEF7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3C30-473F-4F21-A802-359C02718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35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9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158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56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447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4787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410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074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1D556-4151-4DE8-BF11-9309FF36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3DED06-3822-445D-BB1B-8B04782C9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1443C6-2755-42D9-A91E-4AA5E5CC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18E-D54A-4EA8-92D4-3162FA4DBEBF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B23877-37B5-4792-BC82-6879C7A6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33DC79-B294-44E5-8CA7-5695A905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3C30-473F-4F21-A802-359C02718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280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825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4209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895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k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2"/>
            <a:ext cx="5814643" cy="48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15384" y="998553"/>
            <a:ext cx="4663016" cy="12287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Formatvorlagen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5666319" y="2786063"/>
            <a:ext cx="5194300" cy="2641600"/>
          </a:xfrm>
        </p:spPr>
        <p:txBody>
          <a:bodyPr/>
          <a:lstStyle/>
          <a:p>
            <a:pPr lvl="0"/>
            <a:endParaRPr lang="de-DE" noProof="0"/>
          </a:p>
        </p:txBody>
      </p:sp>
      <p:pic>
        <p:nvPicPr>
          <p:cNvPr id="6" name="Picture 9" descr="M:\Eigene Dateien\Administration\Vorlagen, Logos\Logos (alle Partner,Geldgeber, ECPAT)\ECPAT International\ECPAT LOGO_RES300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931" y="166688"/>
            <a:ext cx="733184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564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415103"/>
            <a:ext cx="12192000" cy="504825"/>
          </a:xfrm>
          <a:prstGeom prst="rect">
            <a:avLst/>
          </a:prstGeom>
          <a:solidFill>
            <a:srgbClr val="146B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>
            <a:spLocks noChangeArrowheads="1"/>
          </p:cNvSpPr>
          <p:nvPr userDrawn="1"/>
        </p:nvSpPr>
        <p:spPr bwMode="auto">
          <a:xfrm>
            <a:off x="10437284" y="6489700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fld id="{1B4A7BF0-53B5-4FBF-BA2F-B6415BF75C2E}" type="slidenum">
              <a:rPr lang="de-DE" altLang="de-DE" sz="16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de-DE" altLang="de-DE">
              <a:solidFill>
                <a:prstClr val="white"/>
              </a:solidFill>
            </a:endParaRPr>
          </a:p>
        </p:txBody>
      </p:sp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1375843" y="1703403"/>
            <a:ext cx="2680351" cy="2593975"/>
          </a:xfrm>
          <a:prstGeom prst="ellipse">
            <a:avLst/>
          </a:prstGeom>
          <a:solidFill>
            <a:srgbClr val="146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5619751" y="2538428"/>
            <a:ext cx="5981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z="5400" b="1">
                <a:solidFill>
                  <a:prstClr val="black"/>
                </a:solidFill>
                <a:latin typeface="Calibri Light" pitchFamily="34" charset="0"/>
              </a:rPr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2584304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10" y="381759"/>
            <a:ext cx="9846431" cy="5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dirty="0"/>
              <a:t>Mastertitelformat 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792353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 noChangeArrowheads="1"/>
          </p:cNvSpPr>
          <p:nvPr userDrawn="1"/>
        </p:nvSpPr>
        <p:spPr bwMode="auto">
          <a:xfrm>
            <a:off x="838200" y="390525"/>
            <a:ext cx="9846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46B4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de-DE" altLang="de-DE" sz="3200" dirty="0"/>
              <a:t>Mastertitelformat</a:t>
            </a:r>
            <a:r>
              <a:rPr lang="de-DE" altLang="de-DE" dirty="0"/>
              <a:t> </a:t>
            </a:r>
            <a:r>
              <a:rPr lang="de-DE" altLang="de-DE" sz="3200" dirty="0"/>
              <a:t>bearbeiten</a:t>
            </a:r>
            <a:endParaRPr lang="en-US" altLang="de-DE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217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5144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9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00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ieder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3"/>
            <a:ext cx="12192000" cy="1071563"/>
          </a:xfrm>
          <a:prstGeom prst="rect">
            <a:avLst/>
          </a:prstGeom>
          <a:solidFill>
            <a:srgbClr val="39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594"/>
          </a:xfrm>
        </p:spPr>
        <p:txBody>
          <a:bodyPr wrap="none">
            <a:noAutofit/>
          </a:bodyPr>
          <a:lstStyle>
            <a:lvl1pPr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Technik und Tools in Go-</a:t>
            </a:r>
            <a:r>
              <a:rPr lang="de-DE" dirty="0" err="1"/>
              <a:t>ToWebinar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673" y="1571613"/>
            <a:ext cx="6724659" cy="4525963"/>
          </a:xfrm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600"/>
              </a:spcAft>
              <a:buClr>
                <a:srgbClr val="D2003C"/>
              </a:buClr>
              <a:buSzPct val="120000"/>
              <a:buFont typeface="Arial" pitchFamily="34" charset="0"/>
              <a:buChar char="•"/>
              <a:defRPr sz="2400"/>
            </a:lvl1pPr>
            <a:lvl2pPr>
              <a:buClr>
                <a:srgbClr val="808080"/>
              </a:buClr>
              <a:buSzPct val="120000"/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571464" y="1142985"/>
            <a:ext cx="11049077" cy="8572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D2003C"/>
              </a:buClr>
              <a:buSzPct val="120000"/>
              <a:buFont typeface="Arial" pitchFamily="34" charset="0"/>
              <a:buNone/>
              <a:defRPr sz="3200"/>
            </a:lvl1pPr>
            <a:lvl2pPr>
              <a:buClr>
                <a:srgbClr val="808080"/>
              </a:buClr>
              <a:buSzPct val="120000"/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054C-F0D6-4F79-B763-1421B376F6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2535" y="124631"/>
            <a:ext cx="585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986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nkerfolie">
  <p:cSld name="1_Ankerfoli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12"/>
            <a:ext cx="5814643" cy="4807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3"/>
          <p:cNvSpPr txBox="1">
            <a:spLocks noGrp="1"/>
          </p:cNvSpPr>
          <p:nvPr>
            <p:ph type="body" idx="1"/>
          </p:nvPr>
        </p:nvSpPr>
        <p:spPr>
          <a:xfrm>
            <a:off x="315384" y="998553"/>
            <a:ext cx="4663016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3"/>
          <p:cNvSpPr>
            <a:spLocks noGrp="1"/>
          </p:cNvSpPr>
          <p:nvPr>
            <p:ph type="pic" idx="2"/>
          </p:nvPr>
        </p:nvSpPr>
        <p:spPr>
          <a:xfrm>
            <a:off x="5666319" y="2786063"/>
            <a:ext cx="5194300" cy="2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p103" descr="M:\Eigene Dateien\Administration\Vorlagen, Logos\Logos (alle Partner,Geldgeber, ECPAT)\ECPAT International\ECPAT LOGO_RES3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6931" y="166688"/>
            <a:ext cx="733184" cy="935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28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5FD2C-FEC2-410B-8C3D-E3DD5DD3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01CBD0-7F6F-4236-86D6-7941B316A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943D3-BEA8-4773-BB01-E7B7E6CA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18E-D54A-4EA8-92D4-3162FA4DBEBF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43E650-7AFF-4BCE-9E57-EB6A08AF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6F350C-D5B8-4A93-BF48-7FDB9C30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3C30-473F-4F21-A802-359C02718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146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nkerfolie">
  <p:cSld name="Ankerfoli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12"/>
            <a:ext cx="5814643" cy="4807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3"/>
          <p:cNvSpPr txBox="1">
            <a:spLocks noGrp="1"/>
          </p:cNvSpPr>
          <p:nvPr>
            <p:ph type="body" idx="1"/>
          </p:nvPr>
        </p:nvSpPr>
        <p:spPr>
          <a:xfrm>
            <a:off x="315384" y="998553"/>
            <a:ext cx="4663016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3"/>
          <p:cNvSpPr>
            <a:spLocks noGrp="1"/>
          </p:cNvSpPr>
          <p:nvPr>
            <p:ph type="pic" idx="2"/>
          </p:nvPr>
        </p:nvSpPr>
        <p:spPr>
          <a:xfrm>
            <a:off x="5666319" y="2786063"/>
            <a:ext cx="5194300" cy="2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p103" descr="M:\Eigene Dateien\Administration\Vorlagen, Logos\Logos (alle Partner,Geldgeber, ECPAT)\ECPAT International\ECPAT LOGO_RES3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6931" y="166688"/>
            <a:ext cx="733184" cy="935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4"/>
          <p:cNvSpPr txBox="1">
            <a:spLocks noGrp="1"/>
          </p:cNvSpPr>
          <p:nvPr>
            <p:ph type="title"/>
          </p:nvPr>
        </p:nvSpPr>
        <p:spPr>
          <a:xfrm>
            <a:off x="838210" y="381759"/>
            <a:ext cx="9846431" cy="57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365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gefolie">
  <p:cSld name="Fragefoli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7"/>
          <p:cNvSpPr/>
          <p:nvPr/>
        </p:nvSpPr>
        <p:spPr>
          <a:xfrm>
            <a:off x="0" y="6415103"/>
            <a:ext cx="12192000" cy="504825"/>
          </a:xfrm>
          <a:prstGeom prst="rect">
            <a:avLst/>
          </a:prstGeom>
          <a:solidFill>
            <a:srgbClr val="146B4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07"/>
          <p:cNvSpPr txBox="1"/>
          <p:nvPr/>
        </p:nvSpPr>
        <p:spPr>
          <a:xfrm>
            <a:off x="10437284" y="6489700"/>
            <a:ext cx="1422400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07"/>
          <p:cNvSpPr/>
          <p:nvPr/>
        </p:nvSpPr>
        <p:spPr>
          <a:xfrm>
            <a:off x="1375843" y="1703403"/>
            <a:ext cx="2680351" cy="2593975"/>
          </a:xfrm>
          <a:prstGeom prst="ellipse">
            <a:avLst/>
          </a:prstGeom>
          <a:solidFill>
            <a:srgbClr val="146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3" name="Google Shape;83;p107"/>
          <p:cNvSpPr txBox="1"/>
          <p:nvPr/>
        </p:nvSpPr>
        <p:spPr>
          <a:xfrm>
            <a:off x="5619751" y="2538428"/>
            <a:ext cx="59817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Fragen?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6710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elfoli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5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115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5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5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014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6"/>
          <p:cNvSpPr txBox="1"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6"/>
          <p:cNvSpPr txBox="1"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16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6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16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434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17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7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7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993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8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1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18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18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18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18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8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310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Le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9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19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9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457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0"/>
          <p:cNvSpPr txBox="1">
            <a:spLocks noGrp="1"/>
          </p:cNvSpPr>
          <p:nvPr>
            <p:ph type="body" idx="1"/>
          </p:nvPr>
        </p:nvSpPr>
        <p:spPr>
          <a:xfrm>
            <a:off x="5183188" y="98743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4" name="Google Shape;124;p1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120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0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0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8308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21"/>
          <p:cNvSpPr>
            <a:spLocks noGrp="1"/>
          </p:cNvSpPr>
          <p:nvPr>
            <p:ph type="pic" idx="2"/>
          </p:nvPr>
        </p:nvSpPr>
        <p:spPr>
          <a:xfrm>
            <a:off x="5183188" y="98743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121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21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21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00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B205E-DD1B-42F5-9966-1E835E47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EBD26A-2306-47E2-9995-236EBC7BC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3ED423-8887-4DBA-95BC-74DABFB3F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464589-4942-4101-B01D-33A3AF1E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18E-D54A-4EA8-92D4-3162FA4DBEBF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EC6175-8357-40AF-89C6-4193DBDD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30910D-7F76-4C9F-A137-75C91568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3C30-473F-4F21-A802-359C02718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563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22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22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22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190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kaler Titel und 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3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23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23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23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23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4706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gleich">
  <p:cSld name="1_Vergleich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4"/>
          <p:cNvSpPr txBox="1"/>
          <p:nvPr/>
        </p:nvSpPr>
        <p:spPr>
          <a:xfrm>
            <a:off x="838200" y="390525"/>
            <a:ext cx="9846733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>
                <a:solidFill>
                  <a:srgbClr val="146B42"/>
                </a:solidFill>
                <a:latin typeface="Calibri"/>
                <a:ea typeface="Calibri"/>
                <a:cs typeface="Calibri"/>
                <a:sym typeface="Calibri"/>
              </a:rPr>
              <a:t>Mastertitelformat</a:t>
            </a:r>
            <a:r>
              <a:rPr lang="de-DE" sz="4400" b="1">
                <a:solidFill>
                  <a:srgbClr val="146B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3200" b="1">
                <a:solidFill>
                  <a:srgbClr val="146B42"/>
                </a:solidFill>
                <a:latin typeface="Calibri"/>
                <a:ea typeface="Calibri"/>
                <a:cs typeface="Calibri"/>
                <a:sym typeface="Calibri"/>
              </a:rPr>
              <a:t>bearbeiten</a:t>
            </a:r>
            <a:endParaRPr sz="3200" b="1">
              <a:solidFill>
                <a:srgbClr val="146B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24"/>
          <p:cNvSpPr txBox="1">
            <a:spLocks noGrp="1"/>
          </p:cNvSpPr>
          <p:nvPr>
            <p:ph type="body" idx="1"/>
          </p:nvPr>
        </p:nvSpPr>
        <p:spPr>
          <a:xfrm>
            <a:off x="839789" y="152173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p12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24"/>
          <p:cNvSpPr txBox="1">
            <a:spLocks noGrp="1"/>
          </p:cNvSpPr>
          <p:nvPr>
            <p:ph type="body" idx="3"/>
          </p:nvPr>
        </p:nvSpPr>
        <p:spPr>
          <a:xfrm>
            <a:off x="6172203" y="1514476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Google Shape;152;p124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877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lie">
  <p:cSld name="Foli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35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iederung 1">
  <p:cSld name="Gliederung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6"/>
          <p:cNvSpPr/>
          <p:nvPr/>
        </p:nvSpPr>
        <p:spPr>
          <a:xfrm>
            <a:off x="0" y="13"/>
            <a:ext cx="12192000" cy="1071563"/>
          </a:xfrm>
          <a:prstGeom prst="rect">
            <a:avLst/>
          </a:prstGeom>
          <a:solidFill>
            <a:srgbClr val="3999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26"/>
          <p:cNvSpPr txBox="1">
            <a:spLocks noGrp="1"/>
          </p:cNvSpPr>
          <p:nvPr>
            <p:ph type="body" idx="1"/>
          </p:nvPr>
        </p:nvSpPr>
        <p:spPr>
          <a:xfrm>
            <a:off x="2733673" y="1571613"/>
            <a:ext cx="672465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3C"/>
              </a:buClr>
              <a:buSzPts val="2880"/>
              <a:buFont typeface="Arial"/>
              <a:buChar char="•"/>
              <a:defRPr sz="2400"/>
            </a:lvl1pPr>
            <a:lvl2pPr marL="914400" lvl="1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ts val="2880"/>
              <a:buFont typeface="Arial"/>
              <a:buChar char="•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126"/>
          <p:cNvSpPr txBox="1">
            <a:spLocks noGrp="1"/>
          </p:cNvSpPr>
          <p:nvPr>
            <p:ph type="body" idx="2"/>
          </p:nvPr>
        </p:nvSpPr>
        <p:spPr>
          <a:xfrm>
            <a:off x="571464" y="1142985"/>
            <a:ext cx="11049077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3C"/>
              </a:buClr>
              <a:buSzPts val="3840"/>
              <a:buFont typeface="Arial"/>
              <a:buNone/>
              <a:defRPr sz="3200"/>
            </a:lvl1pPr>
            <a:lvl2pPr marL="914400" lvl="1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ts val="2880"/>
              <a:buFont typeface="Arial"/>
              <a:buChar char="•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126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61" name="Google Shape;161;p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2535" y="124631"/>
            <a:ext cx="585788" cy="82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846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381759"/>
            <a:ext cx="9846431" cy="57104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dirty="0"/>
              <a:t>Mastertitelformat 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82118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>
            <a:extLst>
              <a:ext uri="{FF2B5EF4-FFF2-40B4-BE49-F238E27FC236}">
                <a16:creationId xmlns:a16="http://schemas.microsoft.com/office/drawing/2014/main" id="{CF70D107-95B9-4C50-84E0-27E178C5F2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4764"/>
            <a:ext cx="12204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60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381759"/>
            <a:ext cx="9846431" cy="57104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dirty="0"/>
              <a:t>Mastertitelformat 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668548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10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78F4AF7-F567-470E-BF1C-959D7732EB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8200" y="390525"/>
            <a:ext cx="9846733" cy="571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46B4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de-DE" altLang="de-DE" sz="3200" dirty="0"/>
              <a:t>Mastertitelformat</a:t>
            </a:r>
            <a:r>
              <a:rPr lang="de-DE" altLang="de-DE" sz="4400" dirty="0"/>
              <a:t> </a:t>
            </a:r>
            <a:r>
              <a:rPr lang="de-DE" altLang="de-DE" sz="3200" dirty="0"/>
              <a:t>bearbeiten</a:t>
            </a:r>
            <a:endParaRPr lang="en-US" altLang="de-DE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217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144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2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42286-71AB-419F-B39E-C04A22058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F6F179-D998-45FA-A352-0EF32D1CB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2B9A3B-C4A5-4678-ADF2-C57150E9F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EF232B-AE3A-4AD3-B21C-5AC261358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9DBB25-129B-4794-8A98-8FF206BB5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494F7B-686B-4577-B9FC-012E5379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18E-D54A-4EA8-92D4-3162FA4DBEBF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1C59C82-D1B5-450C-B059-E00D1768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A4D9AA4-7716-4C30-8EB5-F4619EAC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3C30-473F-4F21-A802-359C02718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612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k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>
            <a:extLst>
              <a:ext uri="{FF2B5EF4-FFF2-40B4-BE49-F238E27FC236}">
                <a16:creationId xmlns:a16="http://schemas.microsoft.com/office/drawing/2014/main" id="{0B73CD19-60BC-45DB-AA69-2D8AF34BC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134" y="133351"/>
            <a:ext cx="87841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69143685-DD74-4447-A34D-B03A3B9CB6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1261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15384" y="998539"/>
            <a:ext cx="4663016" cy="12287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Formatvorlagen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5666318" y="2786063"/>
            <a:ext cx="5194300" cy="26416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61213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637A887-4CFB-4AC0-B8B4-6F95A0EE5A96}"/>
              </a:ext>
            </a:extLst>
          </p:cNvPr>
          <p:cNvSpPr/>
          <p:nvPr userDrawn="1"/>
        </p:nvSpPr>
        <p:spPr>
          <a:xfrm>
            <a:off x="0" y="6415089"/>
            <a:ext cx="12192000" cy="504825"/>
          </a:xfrm>
          <a:prstGeom prst="rect">
            <a:avLst/>
          </a:prstGeom>
          <a:solidFill>
            <a:srgbClr val="146B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48E5545-C2E8-4F4E-B71F-42F26B20B2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37284" y="6489700"/>
            <a:ext cx="14224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98FC5BCE-6CC1-40F5-A0F8-96AC8419E909}" type="slidenum">
              <a:rPr lang="de-DE" altLang="de-DE" sz="1600">
                <a:solidFill>
                  <a:schemeClr val="bg1"/>
                </a:solidFill>
              </a:rPr>
              <a:pPr algn="r"/>
              <a:t>‹Nr.›</a:t>
            </a:fld>
            <a:endParaRPr lang="de-DE" altLang="de-DE" sz="1800">
              <a:solidFill>
                <a:schemeClr val="bg1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121BEF6-CA13-45BA-BB21-1A54DE6AECF8}"/>
              </a:ext>
            </a:extLst>
          </p:cNvPr>
          <p:cNvSpPr>
            <a:spLocks noChangeAspect="1"/>
          </p:cNvSpPr>
          <p:nvPr userDrawn="1"/>
        </p:nvSpPr>
        <p:spPr>
          <a:xfrm>
            <a:off x="1375834" y="1703389"/>
            <a:ext cx="3456517" cy="2593975"/>
          </a:xfrm>
          <a:prstGeom prst="ellipse">
            <a:avLst/>
          </a:prstGeom>
          <a:solidFill>
            <a:srgbClr val="146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7ACCB9F-73D8-4475-AC69-E4BD54AA1A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9751" y="2538414"/>
            <a:ext cx="59817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z="5400" b="1">
                <a:latin typeface="Calibri Light" pitchFamily="34" charset="0"/>
              </a:rPr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247793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9D7B4B9-4B15-460B-B23D-D5FA22FC82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841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CC2D0-808D-4396-98DE-AEA81529A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8B1D0E-57CD-41CE-8EF3-81124A79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18E-D54A-4EA8-92D4-3162FA4DBEBF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ACFE4D-F9C2-4674-9D15-FD4E2331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99322D-1FD6-43F2-8F46-322F0B53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3C30-473F-4F21-A802-359C02718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95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095DF6-AB9D-455C-97BF-E8B881B5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18E-D54A-4EA8-92D4-3162FA4DBEBF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0F6390-A9E0-44D1-9EFC-A5800F58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71733D-A60E-440E-835B-91B785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3C30-473F-4F21-A802-359C02718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16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59708-B673-47CA-BA7A-072E5B01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EA8DA3-B635-44B9-9DA8-E6127AEAA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D4AC22-1109-4A92-8681-606A1A917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A8D5EC-221D-4EC7-AB8E-D4F68BBA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18E-D54A-4EA8-92D4-3162FA4DBEBF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DFE825-7AA7-41DE-9864-B5F8CA37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89A33A-C675-46D5-ADE7-6648D4E1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3C30-473F-4F21-A802-359C02718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91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2EF08-7398-45E0-8E17-3C40DB46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59DB4DB-B0AD-472C-AD8F-2E8DBE0FA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AEA235-7278-455D-BD4F-86BDAEA09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F75B9B-C72C-486A-B073-0568BF9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18E-D54A-4EA8-92D4-3162FA4DBEBF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7BBC6C-BBD9-4911-A645-061F1E6A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3C225A-8FD1-44A0-B662-0D87ECBC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3C30-473F-4F21-A802-359C02718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57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3A5319B-B777-4109-A651-5D8D083C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256ADD-39BD-4AE2-BBB3-02D8E71D6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878896-3526-4762-AD7A-83A45DBA8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418E-D54A-4EA8-92D4-3162FA4DBEBF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F3012B-FED5-4EDE-95CC-C4DDF307D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15ACCE-7461-4D52-8277-C9489A879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3C30-473F-4F21-A802-359C02718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6415103"/>
            <a:ext cx="12192000" cy="504825"/>
          </a:xfrm>
          <a:prstGeom prst="rect">
            <a:avLst/>
          </a:prstGeom>
          <a:solidFill>
            <a:srgbClr val="146B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251885" y="969963"/>
            <a:ext cx="10574867" cy="0"/>
          </a:xfrm>
          <a:prstGeom prst="line">
            <a:avLst/>
          </a:prstGeom>
          <a:ln w="19050">
            <a:solidFill>
              <a:srgbClr val="146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M:\Eigene Dateien\Administration\Vorlagen, Logos\Logos (alle Partner,Geldgeber, ECPAT)\ECPAT International\ECPAT LOGO_RES300.jp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931" y="166688"/>
            <a:ext cx="733184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2"/>
          <p:cNvSpPr txBox="1">
            <a:spLocks noChangeArrowheads="1"/>
          </p:cNvSpPr>
          <p:nvPr userDrawn="1"/>
        </p:nvSpPr>
        <p:spPr bwMode="auto">
          <a:xfrm>
            <a:off x="10437284" y="6489700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fld id="{2271354C-7245-4F77-981D-EE96B9D5F6C0}" type="slidenum">
              <a:rPr lang="de-DE" altLang="de-DE" sz="16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de-DE" alt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1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1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1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1" name="Google Shape;61;p101"/>
          <p:cNvSpPr/>
          <p:nvPr/>
        </p:nvSpPr>
        <p:spPr>
          <a:xfrm>
            <a:off x="0" y="6415103"/>
            <a:ext cx="12192000" cy="504825"/>
          </a:xfrm>
          <a:prstGeom prst="rect">
            <a:avLst/>
          </a:prstGeom>
          <a:solidFill>
            <a:srgbClr val="146B4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" name="Google Shape;62;p101"/>
          <p:cNvCxnSpPr/>
          <p:nvPr/>
        </p:nvCxnSpPr>
        <p:spPr>
          <a:xfrm>
            <a:off x="251885" y="969963"/>
            <a:ext cx="10574867" cy="0"/>
          </a:xfrm>
          <a:prstGeom prst="straightConnector1">
            <a:avLst/>
          </a:prstGeom>
          <a:noFill/>
          <a:ln w="19050" cap="flat" cmpd="sng">
            <a:solidFill>
              <a:srgbClr val="146B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" name="Google Shape;63;p101" descr="M:\Eigene Dateien\Administration\Vorlagen, Logos\Logos (alle Partner,Geldgeber, ECPAT)\ECPAT International\ECPAT LOGO_RES300.jp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206931" y="166688"/>
            <a:ext cx="733184" cy="93503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1"/>
          <p:cNvSpPr txBox="1"/>
          <p:nvPr/>
        </p:nvSpPr>
        <p:spPr>
          <a:xfrm>
            <a:off x="10437284" y="6489700"/>
            <a:ext cx="1422400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7790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08DDB53-C830-4077-9CB5-5BC11D85BC31}"/>
              </a:ext>
            </a:extLst>
          </p:cNvPr>
          <p:cNvSpPr/>
          <p:nvPr userDrawn="1"/>
        </p:nvSpPr>
        <p:spPr>
          <a:xfrm>
            <a:off x="0" y="6415089"/>
            <a:ext cx="12192000" cy="504825"/>
          </a:xfrm>
          <a:prstGeom prst="rect">
            <a:avLst/>
          </a:prstGeom>
          <a:solidFill>
            <a:srgbClr val="146B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C07A5A6-E6DA-456D-A980-773284214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398463"/>
            <a:ext cx="102425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8F637FE-2C33-4E81-B815-3F3DABD6C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17626"/>
            <a:ext cx="105156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1B696707-54A3-4412-8179-E808D0A3544F}"/>
              </a:ext>
            </a:extLst>
          </p:cNvPr>
          <p:cNvCxnSpPr/>
          <p:nvPr userDrawn="1"/>
        </p:nvCxnSpPr>
        <p:spPr>
          <a:xfrm>
            <a:off x="251884" y="969963"/>
            <a:ext cx="10574867" cy="0"/>
          </a:xfrm>
          <a:prstGeom prst="line">
            <a:avLst/>
          </a:prstGeom>
          <a:ln w="19050">
            <a:solidFill>
              <a:srgbClr val="146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9" descr="M:\Eigene Dateien\Administration\Vorlagen, Logos\Logos (alle Partner,Geldgeber, ECPAT)\ECPAT International\ECPAT LOGO_RES300.jpg">
            <a:extLst>
              <a:ext uri="{FF2B5EF4-FFF2-40B4-BE49-F238E27FC236}">
                <a16:creationId xmlns:a16="http://schemas.microsoft.com/office/drawing/2014/main" id="{22AE8654-5864-4F8A-8FDB-58B524C61C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134" y="133350"/>
            <a:ext cx="87841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2">
            <a:extLst>
              <a:ext uri="{FF2B5EF4-FFF2-40B4-BE49-F238E27FC236}">
                <a16:creationId xmlns:a16="http://schemas.microsoft.com/office/drawing/2014/main" id="{CB010719-E911-4CAB-8C04-8376E9EBA7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37284" y="6489700"/>
            <a:ext cx="14224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086BF6F-C1B9-4D69-9100-7BEAD6598F16}" type="slidenum">
              <a:rPr lang="de-DE" altLang="de-DE" sz="1600">
                <a:solidFill>
                  <a:schemeClr val="bg1"/>
                </a:solidFill>
              </a:rPr>
              <a:pPr algn="r"/>
              <a:t>‹Nr.›</a:t>
            </a:fld>
            <a:endParaRPr lang="de-DE" altLang="de-DE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2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46B4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46B42"/>
          </a:solidFill>
          <a:latin typeface="Calibri Light" panose="020F030202020403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46B42"/>
          </a:solidFill>
          <a:latin typeface="Calibri Light" panose="020F030202020403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46B42"/>
          </a:solidFill>
          <a:latin typeface="Calibri Light" panose="020F030202020403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46B42"/>
          </a:solidFill>
          <a:latin typeface="Calibri Light" panose="020F030202020403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46B42"/>
          </a:solidFill>
          <a:latin typeface="Calibri Light" panose="020F030202020403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46B42"/>
          </a:solidFill>
          <a:latin typeface="Calibri Light" panose="020F030202020403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46B42"/>
          </a:solidFill>
          <a:latin typeface="Calibri Light" panose="020F030202020403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46B42"/>
          </a:solidFill>
          <a:latin typeface="Calibri Light" panose="020F0302020204030204" pitchFamily="34" charset="0"/>
        </a:defRPr>
      </a:lvl9pPr>
    </p:titleStyle>
    <p:bodyStyle>
      <a:lvl1pPr marL="514350" indent="-5143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146B4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146B4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146B4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146B4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146B4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BE647-9951-4FAC-99E5-96363B896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Menschen-und</a:t>
            </a:r>
            <a:r>
              <a:rPr lang="de-DE"/>
              <a:t> Kinderrechte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F7CE1E-9502-4946-88AB-7F0CCE528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43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191466D-06E7-4505-8214-656E00CDD09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sz="3200" b="1" dirty="0">
                <a:solidFill>
                  <a:srgbClr val="146B42"/>
                </a:solidFill>
              </a:rPr>
              <a:t>Folgen sexueller Gewalt</a:t>
            </a:r>
          </a:p>
        </p:txBody>
      </p:sp>
      <p:sp>
        <p:nvSpPr>
          <p:cNvPr id="3" name="CustomShape 4"/>
          <p:cNvSpPr/>
          <p:nvPr/>
        </p:nvSpPr>
        <p:spPr>
          <a:xfrm>
            <a:off x="1193533" y="910057"/>
            <a:ext cx="9114647" cy="58919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Körperliche Schäden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573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Geschlechtskrankheiten (HIV/AIDS)</a:t>
            </a:r>
          </a:p>
          <a:p>
            <a:pPr marL="12573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Verletzungen im Genitalbereich</a:t>
            </a:r>
          </a:p>
          <a:p>
            <a:pPr marL="12573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ungewollte Schwangerschaften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Soziale Schäden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356110" marR="0" lvl="5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Verlust der Heiratsfähigkeit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356110" marR="0" lvl="5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Ausgrenzung</a:t>
            </a:r>
          </a:p>
          <a:p>
            <a:pPr marL="2356110" marR="0" lvl="5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Stigmatisierung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Psychosomatische und psychische Schäden</a:t>
            </a:r>
          </a:p>
          <a:p>
            <a:pPr marL="3784860" marR="0" lvl="8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Gefühl eigener Wertlosigkeit</a:t>
            </a:r>
          </a:p>
          <a:p>
            <a:pPr marL="3784860" marR="0" lvl="8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Essstörungen</a:t>
            </a:r>
          </a:p>
          <a:p>
            <a:pPr marL="3784860" marR="0" lvl="8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Etc.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727710" marR="0" lvl="8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9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52323" y="650088"/>
            <a:ext cx="4663016" cy="1228725"/>
          </a:xfrm>
        </p:spPr>
        <p:txBody>
          <a:bodyPr/>
          <a:lstStyle/>
          <a:p>
            <a:pPr marL="0" indent="0">
              <a:buNone/>
            </a:pPr>
            <a:r>
              <a:rPr lang="de-DE" altLang="de-DE" dirty="0"/>
              <a:t>Kinderrechte sind Menschenrechte!</a:t>
            </a:r>
            <a:endParaRPr lang="de-DE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BEC2DCF-8A30-455A-8156-357270B04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1" y="126444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175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  <a:p>
            <a:pPr marL="3429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  <a:p>
            <a:pPr marL="3429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  <a:p>
            <a:pPr marL="3429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7D5F270-4D10-4C53-A1B2-8C2F58205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793" y="2783623"/>
            <a:ext cx="73628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46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2">
            <a:extLst>
              <a:ext uri="{FF2B5EF4-FFF2-40B4-BE49-F238E27FC236}">
                <a16:creationId xmlns:a16="http://schemas.microsoft.com/office/drawing/2014/main" id="{127CD82A-BAA0-4210-966E-AF895D9FC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81000"/>
            <a:ext cx="7385050" cy="571500"/>
          </a:xfrm>
        </p:spPr>
        <p:txBody>
          <a:bodyPr/>
          <a:lstStyle/>
          <a:p>
            <a:r>
              <a:rPr lang="de-DE" altLang="de-DE"/>
              <a:t>Menschenrechte im Tourismus</a:t>
            </a:r>
          </a:p>
        </p:txBody>
      </p:sp>
      <p:sp>
        <p:nvSpPr>
          <p:cNvPr id="10243" name="Foliennummernplatzhalter 3">
            <a:extLst>
              <a:ext uri="{FF2B5EF4-FFF2-40B4-BE49-F238E27FC236}">
                <a16:creationId xmlns:a16="http://schemas.microsoft.com/office/drawing/2014/main" id="{C3942A65-1EF2-467B-AF4E-E405B0DFA3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6EECA8-A625-4C25-B8B8-F7B01F9CAA8E}" type="slidenum"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244" name="Grafik 4">
            <a:extLst>
              <a:ext uri="{FF2B5EF4-FFF2-40B4-BE49-F238E27FC236}">
                <a16:creationId xmlns:a16="http://schemas.microsoft.com/office/drawing/2014/main" id="{260087A3-B17C-4880-9E78-D78BF60D2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2400300"/>
            <a:ext cx="698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64525105-F03D-4FCE-82B7-124785A4AB08}"/>
              </a:ext>
            </a:extLst>
          </p:cNvPr>
          <p:cNvSpPr/>
          <p:nvPr/>
        </p:nvSpPr>
        <p:spPr>
          <a:xfrm>
            <a:off x="1795464" y="1074738"/>
            <a:ext cx="2109787" cy="520700"/>
          </a:xfrm>
          <a:prstGeom prst="roundRect">
            <a:avLst/>
          </a:prstGeom>
          <a:solidFill>
            <a:srgbClr val="146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Recht auf Teilhabe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F35E029-DD69-4CCD-B99A-5D24A69AC5FA}"/>
              </a:ext>
            </a:extLst>
          </p:cNvPr>
          <p:cNvSpPr/>
          <p:nvPr/>
        </p:nvSpPr>
        <p:spPr>
          <a:xfrm>
            <a:off x="4254500" y="5645150"/>
            <a:ext cx="1943100" cy="520700"/>
          </a:xfrm>
          <a:prstGeom prst="roundRect">
            <a:avLst/>
          </a:prstGeom>
          <a:solidFill>
            <a:srgbClr val="146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Landrechte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B22FA7C-8F3C-4DE5-B817-C2AE600891AF}"/>
              </a:ext>
            </a:extLst>
          </p:cNvPr>
          <p:cNvSpPr/>
          <p:nvPr/>
        </p:nvSpPr>
        <p:spPr>
          <a:xfrm>
            <a:off x="6081714" y="4468813"/>
            <a:ext cx="1978025" cy="520700"/>
          </a:xfrm>
          <a:prstGeom prst="roundRect">
            <a:avLst/>
          </a:prstGeom>
          <a:solidFill>
            <a:srgbClr val="146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Arbeitsrechte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7A6FF6B-6097-4FE3-A110-C9285C36C363}"/>
              </a:ext>
            </a:extLst>
          </p:cNvPr>
          <p:cNvSpPr/>
          <p:nvPr/>
        </p:nvSpPr>
        <p:spPr>
          <a:xfrm>
            <a:off x="1679575" y="4483101"/>
            <a:ext cx="1944688" cy="555625"/>
          </a:xfrm>
          <a:prstGeom prst="roundRect">
            <a:avLst/>
          </a:prstGeom>
          <a:solidFill>
            <a:srgbClr val="146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Kinderrechte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6084A4A-EBEB-4EFC-A041-0B38255B550B}"/>
              </a:ext>
            </a:extLst>
          </p:cNvPr>
          <p:cNvSpPr/>
          <p:nvPr/>
        </p:nvSpPr>
        <p:spPr>
          <a:xfrm>
            <a:off x="6810376" y="1104900"/>
            <a:ext cx="1978025" cy="520700"/>
          </a:xfrm>
          <a:prstGeom prst="roundRect">
            <a:avLst/>
          </a:prstGeom>
          <a:solidFill>
            <a:srgbClr val="146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Frauenrechte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B0A98DC-E8A5-42EE-BCC8-CE16B180DF9D}"/>
              </a:ext>
            </a:extLst>
          </p:cNvPr>
          <p:cNvSpPr/>
          <p:nvPr/>
        </p:nvSpPr>
        <p:spPr>
          <a:xfrm>
            <a:off x="8180389" y="4537075"/>
            <a:ext cx="2084387" cy="522288"/>
          </a:xfrm>
          <a:prstGeom prst="roundRect">
            <a:avLst/>
          </a:prstGeom>
          <a:solidFill>
            <a:srgbClr val="146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Moderne Sklaverei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49C0790-8F02-4AB0-9F59-23F3D638D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1757364"/>
            <a:ext cx="3059112" cy="522287"/>
          </a:xfrm>
          <a:prstGeom prst="rect">
            <a:avLst/>
          </a:prstGeom>
          <a:solidFill>
            <a:srgbClr val="146B42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Kulturelle Ausbeutung, Verletzung der Privatsphäre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6B9885-94BB-4563-AB2D-20FFE8D78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5189539"/>
            <a:ext cx="1649412" cy="307975"/>
          </a:xfrm>
          <a:prstGeom prst="rect">
            <a:avLst/>
          </a:prstGeom>
          <a:solidFill>
            <a:srgbClr val="146B42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Ressourcenkonflikte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B2FBAA3-C9EF-4354-AFC7-CA63DCAC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4" y="5002214"/>
            <a:ext cx="1487487" cy="522287"/>
          </a:xfrm>
          <a:prstGeom prst="rect">
            <a:avLst/>
          </a:prstGeom>
          <a:solidFill>
            <a:srgbClr val="146B42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Recht auf Wasser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und Hygiene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8F0F503-3B00-42F8-85B7-9A51215C3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6" y="1757364"/>
            <a:ext cx="4556125" cy="522287"/>
          </a:xfrm>
          <a:prstGeom prst="rect">
            <a:avLst/>
          </a:prstGeom>
          <a:solidFill>
            <a:srgbClr val="146B42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Wirtschaftliche Ausbeutung durch ausländische Investoren,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lokale Eliten oder ungerechte Steuerabkommen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C7BFE28-505D-4C4A-B717-93BFD5F8F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425" y="5232401"/>
            <a:ext cx="1606550" cy="523875"/>
          </a:xfrm>
          <a:prstGeom prst="rect">
            <a:avLst/>
          </a:prstGeom>
          <a:solidFill>
            <a:srgbClr val="146B42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Menschenhandel, Zwangsarbeit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0ABC910-436A-430A-BC20-B147056DA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6011864"/>
            <a:ext cx="3016250" cy="307975"/>
          </a:xfrm>
          <a:prstGeom prst="rect">
            <a:avLst/>
          </a:prstGeom>
          <a:solidFill>
            <a:srgbClr val="146B42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Klimawandel und seine Konsequenzen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2BDE6E6-D733-4EA9-87DC-3213F5B95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9" y="1260476"/>
            <a:ext cx="2522537" cy="307975"/>
          </a:xfrm>
          <a:prstGeom prst="rect">
            <a:avLst/>
          </a:prstGeom>
          <a:solidFill>
            <a:srgbClr val="146B42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Tourismus in fragilen Kontexten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71DED68-460D-488F-982F-BB2A2D2E3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6" y="5259389"/>
            <a:ext cx="2225675" cy="523875"/>
          </a:xfrm>
          <a:prstGeom prst="rect">
            <a:avLst/>
          </a:prstGeom>
          <a:solidFill>
            <a:srgbClr val="146B42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Kinderarbeit, sexuelle Ausbeutung von Kindern</a:t>
            </a:r>
          </a:p>
        </p:txBody>
      </p:sp>
      <p:pic>
        <p:nvPicPr>
          <p:cNvPr id="10259" name="Grafik 8">
            <a:extLst>
              <a:ext uri="{FF2B5EF4-FFF2-40B4-BE49-F238E27FC236}">
                <a16:creationId xmlns:a16="http://schemas.microsoft.com/office/drawing/2014/main" id="{0CC051B5-8827-40B3-843D-CCFE3421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4" y="179388"/>
            <a:ext cx="89693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2">
            <a:extLst>
              <a:ext uri="{FF2B5EF4-FFF2-40B4-BE49-F238E27FC236}">
                <a16:creationId xmlns:a16="http://schemas.microsoft.com/office/drawing/2014/main" id="{31671949-CB6C-4CE8-A6AC-EAD1042E3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81000"/>
            <a:ext cx="7385050" cy="571500"/>
          </a:xfrm>
        </p:spPr>
        <p:txBody>
          <a:bodyPr/>
          <a:lstStyle/>
          <a:p>
            <a:r>
              <a:rPr lang="de-DE" altLang="de-DE"/>
              <a:t>Menschenrechte im Tourismus</a:t>
            </a:r>
          </a:p>
        </p:txBody>
      </p:sp>
      <p:sp>
        <p:nvSpPr>
          <p:cNvPr id="12291" name="Foliennummernplatzhalter 3">
            <a:extLst>
              <a:ext uri="{FF2B5EF4-FFF2-40B4-BE49-F238E27FC236}">
                <a16:creationId xmlns:a16="http://schemas.microsoft.com/office/drawing/2014/main" id="{A17ED8D7-8677-488E-ADA4-B93832BABE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8E7FB-0526-4E2C-9FFF-36CA464E214A}" type="slidenum"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20" name="Inhaltsplatzhalter 1">
            <a:extLst>
              <a:ext uri="{FF2B5EF4-FFF2-40B4-BE49-F238E27FC236}">
                <a16:creationId xmlns:a16="http://schemas.microsoft.com/office/drawing/2014/main" id="{13A4EE87-5408-4742-9939-AB1A05C16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6" y="1743076"/>
            <a:ext cx="7496175" cy="2551113"/>
          </a:xfrm>
        </p:spPr>
        <p:txBody>
          <a:bodyPr/>
          <a:lstStyle/>
          <a:p>
            <a:pPr marL="266700" indent="-266700">
              <a:spcAft>
                <a:spcPts val="600"/>
              </a:spcAft>
              <a:defRPr/>
            </a:pPr>
            <a:r>
              <a:rPr lang="de-DE" sz="1800" u="sng" dirty="0">
                <a:solidFill>
                  <a:srgbClr val="146B42"/>
                </a:solidFill>
              </a:rPr>
              <a:t>Artikel 17 </a:t>
            </a:r>
            <a:r>
              <a:rPr lang="de-DE" sz="1800" u="sng" dirty="0" err="1">
                <a:solidFill>
                  <a:srgbClr val="146B42"/>
                </a:solidFill>
              </a:rPr>
              <a:t>AEdMR</a:t>
            </a:r>
            <a:r>
              <a:rPr lang="de-DE" sz="1800" u="sng" dirty="0">
                <a:solidFill>
                  <a:srgbClr val="146B42"/>
                </a:solidFill>
              </a:rPr>
              <a:t> : </a:t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800" dirty="0"/>
              <a:t>Recht auf Eigentum (auch Gemeinschaftseigentum)</a:t>
            </a:r>
          </a:p>
          <a:p>
            <a:pPr marL="266700" indent="-266700">
              <a:defRPr/>
            </a:pPr>
            <a:r>
              <a:rPr lang="de-DE" sz="1800" u="sng" dirty="0">
                <a:solidFill>
                  <a:srgbClr val="146B42"/>
                </a:solidFill>
              </a:rPr>
              <a:t>Artikel 25 </a:t>
            </a:r>
            <a:r>
              <a:rPr lang="de-DE" sz="1800" u="sng" dirty="0" err="1">
                <a:solidFill>
                  <a:srgbClr val="146B42"/>
                </a:solidFill>
              </a:rPr>
              <a:t>AEdMR</a:t>
            </a:r>
            <a:r>
              <a:rPr lang="de-DE" sz="1800" u="sng" dirty="0">
                <a:solidFill>
                  <a:srgbClr val="146B42"/>
                </a:solidFill>
              </a:rPr>
              <a:t> : </a:t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800" dirty="0"/>
              <a:t>Recht auf angemessenen Lebensstandard, inkl. </a:t>
            </a:r>
          </a:p>
          <a:p>
            <a:pPr marL="723900" lvl="2" indent="-266700">
              <a:defRPr/>
            </a:pPr>
            <a:r>
              <a:rPr lang="de-DE" sz="1400" dirty="0"/>
              <a:t>Recht auf Gesundheit </a:t>
            </a:r>
          </a:p>
          <a:p>
            <a:pPr marL="723900" lvl="2" indent="-266700">
              <a:defRPr/>
            </a:pPr>
            <a:r>
              <a:rPr lang="de-DE" sz="1400" dirty="0"/>
              <a:t>Recht auf Wohnung </a:t>
            </a:r>
          </a:p>
          <a:p>
            <a:pPr marL="723900" lvl="2" indent="-266700">
              <a:defRPr/>
            </a:pPr>
            <a:r>
              <a:rPr lang="de-DE" sz="1400" dirty="0"/>
              <a:t>Recht auf Nahrung </a:t>
            </a:r>
          </a:p>
          <a:p>
            <a:pPr marL="723900" lvl="2" indent="-266700">
              <a:defRPr/>
            </a:pPr>
            <a:r>
              <a:rPr lang="de-DE" sz="1400" dirty="0"/>
              <a:t>Recht auf Wasser </a:t>
            </a:r>
          </a:p>
          <a:p>
            <a:pPr lvl="1">
              <a:defRPr/>
            </a:pPr>
            <a:endParaRPr lang="de-DE" sz="1800" dirty="0">
              <a:solidFill>
                <a:schemeClr val="tx2"/>
              </a:solidFill>
            </a:endParaRPr>
          </a:p>
          <a:p>
            <a:pPr>
              <a:defRPr/>
            </a:pPr>
            <a:endParaRPr lang="de-DE" altLang="de-DE" dirty="0"/>
          </a:p>
        </p:txBody>
      </p:sp>
      <p:pic>
        <p:nvPicPr>
          <p:cNvPr id="12293" name="Grafik 15">
            <a:extLst>
              <a:ext uri="{FF2B5EF4-FFF2-40B4-BE49-F238E27FC236}">
                <a16:creationId xmlns:a16="http://schemas.microsoft.com/office/drawing/2014/main" id="{5940B1A8-B062-46A6-9ABD-190AADA0F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236663"/>
            <a:ext cx="3344862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Bildergebnis für ITE eviction sri lanka">
            <a:extLst>
              <a:ext uri="{FF2B5EF4-FFF2-40B4-BE49-F238E27FC236}">
                <a16:creationId xmlns:a16="http://schemas.microsoft.com/office/drawing/2014/main" id="{23FEBCCF-506A-4447-A3B1-FC15F342B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9374"/>
          <a:stretch/>
        </p:blipFill>
        <p:spPr bwMode="auto">
          <a:xfrm>
            <a:off x="7632971" y="4578322"/>
            <a:ext cx="2723579" cy="164578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2D6E448-A405-4542-A605-28FA689987B2}"/>
              </a:ext>
            </a:extLst>
          </p:cNvPr>
          <p:cNvSpPr/>
          <p:nvPr/>
        </p:nvSpPr>
        <p:spPr>
          <a:xfrm>
            <a:off x="1835150" y="1087438"/>
            <a:ext cx="1943100" cy="520700"/>
          </a:xfrm>
          <a:prstGeom prst="roundRect">
            <a:avLst/>
          </a:prstGeom>
          <a:solidFill>
            <a:srgbClr val="146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Landrechte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CB4588-5665-40B0-B2A4-8516542358E8}"/>
              </a:ext>
            </a:extLst>
          </p:cNvPr>
          <p:cNvSpPr txBox="1"/>
          <p:nvPr/>
        </p:nvSpPr>
        <p:spPr>
          <a:xfrm>
            <a:off x="1835150" y="4175125"/>
            <a:ext cx="5176838" cy="229242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146B42"/>
              </a:buClr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ABER: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Bsp. Küsten </a:t>
            </a:r>
            <a:b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= 2% der Erdoberfläche = 10% der Weltbevölkerung = mehr als 50% des Tourismus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Bsp. Overtourismus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146B42"/>
              </a:buClr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	= Konflikte um Wohnraum und Verlust an Einrichtungen des 					täglichen Bedarfs</a:t>
            </a: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146B42"/>
              </a:buClr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335B7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2297" name="Grafik 8">
            <a:extLst>
              <a:ext uri="{FF2B5EF4-FFF2-40B4-BE49-F238E27FC236}">
                <a16:creationId xmlns:a16="http://schemas.microsoft.com/office/drawing/2014/main" id="{82F4A312-8D15-436F-B553-6A27B6C3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4" y="179388"/>
            <a:ext cx="89693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2">
            <a:extLst>
              <a:ext uri="{FF2B5EF4-FFF2-40B4-BE49-F238E27FC236}">
                <a16:creationId xmlns:a16="http://schemas.microsoft.com/office/drawing/2014/main" id="{E6988364-A462-4E5B-8FCB-77BB30334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81000"/>
            <a:ext cx="7385050" cy="571500"/>
          </a:xfrm>
        </p:spPr>
        <p:txBody>
          <a:bodyPr/>
          <a:lstStyle/>
          <a:p>
            <a:r>
              <a:rPr lang="de-DE" altLang="de-DE"/>
              <a:t>Menschenrechte im Tourismus</a:t>
            </a:r>
          </a:p>
        </p:txBody>
      </p:sp>
      <p:sp>
        <p:nvSpPr>
          <p:cNvPr id="14339" name="Foliennummernplatzhalter 3">
            <a:extLst>
              <a:ext uri="{FF2B5EF4-FFF2-40B4-BE49-F238E27FC236}">
                <a16:creationId xmlns:a16="http://schemas.microsoft.com/office/drawing/2014/main" id="{D4082159-37BF-4541-B4AD-96B33285A9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BC558B-C09E-4167-A66E-E033B0964052}" type="slidenum"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20" name="Inhaltsplatzhalter 1">
            <a:extLst>
              <a:ext uri="{FF2B5EF4-FFF2-40B4-BE49-F238E27FC236}">
                <a16:creationId xmlns:a16="http://schemas.microsoft.com/office/drawing/2014/main" id="{B0DAB061-26F4-4FA1-8C9C-A88A198EF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743075"/>
            <a:ext cx="4630738" cy="1843088"/>
          </a:xfrm>
        </p:spPr>
        <p:txBody>
          <a:bodyPr/>
          <a:lstStyle/>
          <a:p>
            <a:pPr>
              <a:defRPr/>
            </a:pPr>
            <a:r>
              <a:rPr lang="de-DE" altLang="de-DE" sz="1800" u="sng" dirty="0">
                <a:solidFill>
                  <a:srgbClr val="146B42"/>
                </a:solidFill>
              </a:rPr>
              <a:t>Artikel 23 </a:t>
            </a:r>
            <a:r>
              <a:rPr lang="de-DE" altLang="de-DE" sz="1800" u="sng" dirty="0" err="1">
                <a:solidFill>
                  <a:srgbClr val="146B42"/>
                </a:solidFill>
              </a:rPr>
              <a:t>AEdMR</a:t>
            </a:r>
            <a:r>
              <a:rPr lang="de-DE" altLang="de-DE" sz="1800" u="sng" dirty="0">
                <a:solidFill>
                  <a:srgbClr val="146B42"/>
                </a:solidFill>
              </a:rPr>
              <a:t> : </a:t>
            </a:r>
            <a:br>
              <a:rPr lang="de-DE" altLang="de-DE" dirty="0"/>
            </a:br>
            <a:r>
              <a:rPr lang="de-DE" altLang="de-DE" sz="1800" dirty="0"/>
              <a:t>Jeder hat das Recht auf Arbeit, auf freie Berufswahl, auf gerechte und befriedigende Arbeitsbedingungen sowie auf Schutz vor Arbeitslosigkeit. </a:t>
            </a:r>
          </a:p>
          <a:p>
            <a:pPr lvl="1">
              <a:defRPr/>
            </a:pPr>
            <a:r>
              <a:rPr lang="de-DE" altLang="de-DE" sz="1400" dirty="0"/>
              <a:t>Recht auf Gesundheit </a:t>
            </a:r>
          </a:p>
          <a:p>
            <a:pPr lvl="1">
              <a:defRPr/>
            </a:pPr>
            <a:r>
              <a:rPr lang="de-DE" altLang="de-DE" sz="1400" dirty="0"/>
              <a:t>Recht auf Erholung </a:t>
            </a:r>
          </a:p>
          <a:p>
            <a:pPr lvl="1">
              <a:defRPr/>
            </a:pPr>
            <a:endParaRPr lang="de-DE" altLang="de-DE" sz="1400" dirty="0"/>
          </a:p>
          <a:p>
            <a:pPr lvl="1">
              <a:defRPr/>
            </a:pPr>
            <a:endParaRPr lang="de-DE" altLang="de-DE" sz="1400" dirty="0"/>
          </a:p>
          <a:p>
            <a:pPr marL="457200" lvl="1" indent="0">
              <a:buNone/>
              <a:defRPr/>
            </a:pPr>
            <a:endParaRPr lang="de-DE" altLang="de-DE" sz="1400" dirty="0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2126840F-463F-4224-8298-F35C7CACEDD2}"/>
              </a:ext>
            </a:extLst>
          </p:cNvPr>
          <p:cNvSpPr/>
          <p:nvPr/>
        </p:nvSpPr>
        <p:spPr>
          <a:xfrm>
            <a:off x="1835150" y="1087438"/>
            <a:ext cx="1943100" cy="520700"/>
          </a:xfrm>
          <a:prstGeom prst="roundRect">
            <a:avLst/>
          </a:prstGeom>
          <a:solidFill>
            <a:srgbClr val="146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Arbeitsrechte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6A6C13A-2554-483A-8DB7-3C223DAB0134}"/>
              </a:ext>
            </a:extLst>
          </p:cNvPr>
          <p:cNvSpPr txBox="1"/>
          <p:nvPr/>
        </p:nvSpPr>
        <p:spPr>
          <a:xfrm>
            <a:off x="1524001" y="4170363"/>
            <a:ext cx="5476875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ABER: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Keine Anstellung aufgrund von Gewerkschaftszugehörigkeit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Keine festen Verträge, nur saisonal nach Bedarf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Keine soziale Sicherung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Keine existenzsichernden Löhne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Diskriminierung </a:t>
            </a:r>
          </a:p>
        </p:txBody>
      </p:sp>
      <p:pic>
        <p:nvPicPr>
          <p:cNvPr id="14343" name="Grafik 22">
            <a:extLst>
              <a:ext uri="{FF2B5EF4-FFF2-40B4-BE49-F238E27FC236}">
                <a16:creationId xmlns:a16="http://schemas.microsoft.com/office/drawing/2014/main" id="{DADD1F0C-3094-4F7B-9138-E613A130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4" y="1300163"/>
            <a:ext cx="3462337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45EB9E-C808-4F3D-84F4-5E7B4FC75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491" y="3429000"/>
            <a:ext cx="2093058" cy="27963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345" name="Grafik 8">
            <a:extLst>
              <a:ext uri="{FF2B5EF4-FFF2-40B4-BE49-F238E27FC236}">
                <a16:creationId xmlns:a16="http://schemas.microsoft.com/office/drawing/2014/main" id="{26D8CA26-6662-4C5D-9B14-36E10334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4" y="179388"/>
            <a:ext cx="89693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4B4B6-7B66-409A-B186-27D7C785E6B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altLang="de-DE" sz="3200" b="1" dirty="0">
                <a:solidFill>
                  <a:srgbClr val="146B42"/>
                </a:solidFill>
              </a:rPr>
              <a:t>Definition - Kind sein </a:t>
            </a:r>
            <a:endParaRPr lang="de-DE" sz="3200" b="1" dirty="0">
              <a:solidFill>
                <a:srgbClr val="146B42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90F6EF8-9CF0-4E7E-8770-37346A9ADC01}"/>
              </a:ext>
            </a:extLst>
          </p:cNvPr>
          <p:cNvSpPr/>
          <p:nvPr/>
        </p:nvSpPr>
        <p:spPr>
          <a:xfrm>
            <a:off x="1617807" y="1761215"/>
            <a:ext cx="7230823" cy="285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K</a:t>
            </a:r>
            <a:r>
              <a:rPr kumimoji="0" lang="de-DE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nd</a:t>
            </a:r>
            <a:r>
              <a:rPr kumimoji="0" lang="de-DE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</a:t>
            </a:r>
            <a:r>
              <a:rPr kumimoji="0" lang="de-DE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si</a:t>
            </a:r>
            <a:r>
              <a:rPr kumimoji="0" lang="de-DE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d: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439420" marR="0" lvl="0" indent="-42672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>
                <a:tab pos="440055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laut Artikel 1 der UN-Kinderrechtskonvention (KRK)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40055" algn="l"/>
              </a:tabLst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40055" algn="l"/>
              </a:tabLs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	“</a:t>
            </a:r>
            <a:r>
              <a:rPr kumimoji="0" lang="de-DE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lle</a:t>
            </a:r>
            <a:r>
              <a:rPr kumimoji="0" lang="de-DE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de-DE" sz="2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</a:t>
            </a:r>
            <a:r>
              <a:rPr kumimoji="0" lang="de-DE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n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</a:t>
            </a:r>
            <a:r>
              <a:rPr kumimoji="0" lang="de-DE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h</a:t>
            </a:r>
            <a:r>
              <a:rPr kumimoji="0" lang="de-DE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n</a:t>
            </a:r>
            <a:r>
              <a:rPr kumimoji="0" lang="de-DE" sz="24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</a:t>
            </a:r>
            <a:r>
              <a:rPr kumimoji="0" lang="de-DE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n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ter 18 Ja</a:t>
            </a:r>
            <a:r>
              <a:rPr kumimoji="0" lang="de-DE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h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ren“</a:t>
            </a:r>
            <a:r>
              <a:rPr kumimoji="0" lang="de-DE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1255" algn="l"/>
              </a:tabLst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5D30237-DC23-488B-93CD-25AFC1F8975A}"/>
              </a:ext>
            </a:extLst>
          </p:cNvPr>
          <p:cNvGrpSpPr/>
          <p:nvPr/>
        </p:nvGrpSpPr>
        <p:grpSpPr>
          <a:xfrm>
            <a:off x="8566995" y="1099015"/>
            <a:ext cx="3528392" cy="2088232"/>
            <a:chOff x="5292080" y="404664"/>
            <a:chExt cx="3528392" cy="2088232"/>
          </a:xfrm>
        </p:grpSpPr>
        <p:sp>
          <p:nvSpPr>
            <p:cNvPr id="9" name="Wolkenförmige Legende 7">
              <a:extLst>
                <a:ext uri="{FF2B5EF4-FFF2-40B4-BE49-F238E27FC236}">
                  <a16:creationId xmlns:a16="http://schemas.microsoft.com/office/drawing/2014/main" id="{3B4CCCCB-8C36-4D28-9111-9942A2122687}"/>
                </a:ext>
              </a:extLst>
            </p:cNvPr>
            <p:cNvSpPr/>
            <p:nvPr/>
          </p:nvSpPr>
          <p:spPr>
            <a:xfrm>
              <a:off x="5292080" y="404664"/>
              <a:ext cx="3528392" cy="2088232"/>
            </a:xfrm>
            <a:prstGeom prst="cloudCallout">
              <a:avLst>
                <a:gd name="adj1" fmla="val -79143"/>
                <a:gd name="adj2" fmla="val -32375"/>
              </a:avLst>
            </a:prstGeom>
            <a:solidFill>
              <a:srgbClr val="217D44">
                <a:alpha val="31000"/>
              </a:srgbClr>
            </a:solidFill>
            <a:ln>
              <a:solidFill>
                <a:srgbClr val="217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91E7F22-B99B-488C-930A-7CCA0B4EA9B2}"/>
                </a:ext>
              </a:extLst>
            </p:cNvPr>
            <p:cNvSpPr/>
            <p:nvPr/>
          </p:nvSpPr>
          <p:spPr>
            <a:xfrm rot="21123125">
              <a:off x="5476460" y="909474"/>
              <a:ext cx="3159631" cy="1008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6350" lvl="0" indent="0" algn="ctr" defTabSz="914400" rtl="0" eaLnBrk="1" fontAlgn="auto" latinLnBrk="0" hangingPunct="1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„</a:t>
              </a:r>
              <a:r>
                <a:rPr kumimoji="0" lang="de-DE" sz="16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K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inder</a:t>
              </a:r>
              <a:r>
                <a:rPr kumimoji="0" lang="de-DE" sz="1600" b="0" i="0" u="none" strike="noStrike" kern="1200" cap="none" spc="-35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haben das</a:t>
              </a:r>
              <a:r>
                <a:rPr kumimoji="0" lang="de-DE" sz="16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Recht</a:t>
              </a:r>
              <a:r>
                <a:rPr kumimoji="0" lang="de-DE" sz="16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ohne</a:t>
              </a:r>
              <a:r>
                <a:rPr kumimoji="0" lang="de-DE" sz="16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Gewalt</a:t>
              </a:r>
              <a:r>
                <a:rPr kumimoji="0" lang="de-DE" sz="1600" b="0" i="0" u="none" strike="noStrike" kern="1200" cap="none" spc="-35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und Ausbeutung</a:t>
              </a:r>
              <a:r>
                <a:rPr kumimoji="0" lang="de-DE" sz="16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auf</a:t>
              </a:r>
              <a:r>
                <a:rPr kumimoji="0" lang="de-DE" sz="16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z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uwachsen.</a:t>
              </a:r>
              <a:r>
                <a:rPr kumimoji="0" lang="de-DE" sz="1600" b="0" i="0" u="none" strike="noStrike" kern="1200" cap="none" spc="-55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 </a:t>
              </a:r>
              <a:r>
                <a:rPr kumimoji="0" lang="de-DE" sz="1600" b="0" i="0" u="none" strike="noStrike" kern="1200" cap="none" spc="-35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W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eltwei</a:t>
              </a:r>
              <a:r>
                <a:rPr kumimoji="0" lang="de-DE" sz="1600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t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/>
                </a:rPr>
                <a:t>.“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2AFF095F-2FA9-4B04-9414-DEAC1EF05BCC}"/>
              </a:ext>
            </a:extLst>
          </p:cNvPr>
          <p:cNvSpPr txBox="1"/>
          <p:nvPr/>
        </p:nvSpPr>
        <p:spPr>
          <a:xfrm>
            <a:off x="2070287" y="4645717"/>
            <a:ext cx="7704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46B4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Wingdings"/>
              </a:rPr>
              <a:t>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Wingdings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sie gelten als bes</a:t>
            </a:r>
            <a:r>
              <a:rPr kumimoji="0" lang="de-DE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nd</a:t>
            </a:r>
            <a:r>
              <a:rPr kumimoji="0" lang="de-DE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rs</a:t>
            </a:r>
            <a:r>
              <a:rPr kumimoji="0" lang="de-DE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verletzl</a:t>
            </a:r>
            <a:r>
              <a:rPr kumimoji="0" lang="de-DE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i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ch</a:t>
            </a:r>
            <a:r>
              <a:rPr kumimoji="0" lang="de-DE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und</a:t>
            </a:r>
            <a:r>
              <a:rPr kumimoji="0" lang="de-DE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daher</a:t>
            </a:r>
            <a:r>
              <a:rPr kumimoji="0" lang="de-DE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sc</a:t>
            </a:r>
            <a:r>
              <a:rPr kumimoji="0" lang="de-DE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utzbed</a:t>
            </a:r>
            <a:r>
              <a:rPr kumimoji="0" lang="de-DE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ü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rf</a:t>
            </a:r>
            <a:r>
              <a:rPr kumimoji="0" lang="de-DE" sz="20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ig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21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D2784-2437-4931-ADEA-C2430C98729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altLang="de-DE" sz="3200" b="1" dirty="0">
                <a:solidFill>
                  <a:srgbClr val="146B42"/>
                </a:solidFill>
              </a:rPr>
              <a:t>UN - Kinderrechtskonvention</a:t>
            </a:r>
            <a:endParaRPr lang="de-DE" sz="3200" b="1" dirty="0">
              <a:solidFill>
                <a:srgbClr val="146B42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B5A8EB-3DCA-4DA5-8E2E-A43691ECA76D}"/>
              </a:ext>
            </a:extLst>
          </p:cNvPr>
          <p:cNvSpPr/>
          <p:nvPr/>
        </p:nvSpPr>
        <p:spPr>
          <a:xfrm>
            <a:off x="571463" y="1304006"/>
            <a:ext cx="1144249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Bezeichnung Kinderrechtskonvention ist eine Abkürzung für das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Übereinkommen über die Rechte des Kindes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Convention on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Rights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Child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CRC) und ist das wichtigste internationale Menschenrechtsinstrumentarium für Kinder.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Kinderrechtskonvention wurde am 20. November 1989 von der Generalversammlung der Vereinten Nationen verabschiedet. Bis auf einen einzigen Staat – die USA – haben alle Mitgliedsstaaten der Vereinten Nationen die Kinderrechtskonvention ratifiziert.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Vereinte Nationen – Wikipedia">
            <a:extLst>
              <a:ext uri="{FF2B5EF4-FFF2-40B4-BE49-F238E27FC236}">
                <a16:creationId xmlns:a16="http://schemas.microsoft.com/office/drawing/2014/main" id="{1EE4D22E-BCF5-40C2-8AAA-87DD6A23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181" y="280234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6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3"/>
          <p:cNvSpPr txBox="1">
            <a:spLocks noGrp="1"/>
          </p:cNvSpPr>
          <p:nvPr>
            <p:ph type="title"/>
          </p:nvPr>
        </p:nvSpPr>
        <p:spPr>
          <a:xfrm>
            <a:off x="838210" y="381759"/>
            <a:ext cx="9846431" cy="57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Pts val="3200"/>
              <a:buFont typeface="Calibri"/>
              <a:buNone/>
            </a:pPr>
            <a:r>
              <a:rPr lang="de-DE" sz="3200" b="1" dirty="0">
                <a:solidFill>
                  <a:srgbClr val="146B4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- Kinderrechtskonvention</a:t>
            </a:r>
            <a:endParaRPr sz="3200" b="1" dirty="0">
              <a:solidFill>
                <a:srgbClr val="146B4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4" name="Google Shape;414;p23"/>
          <p:cNvSpPr/>
          <p:nvPr/>
        </p:nvSpPr>
        <p:spPr>
          <a:xfrm>
            <a:off x="1437753" y="5501076"/>
            <a:ext cx="114424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146B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Artikel 34: Schutz von Kindern vor allen Formen der sexuellen Ausbeutung und des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Missbrauchs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C61AA4FA-11FC-4515-AFF3-6C2CBC66ABC5}"/>
              </a:ext>
            </a:extLst>
          </p:cNvPr>
          <p:cNvSpPr/>
          <p:nvPr/>
        </p:nvSpPr>
        <p:spPr>
          <a:xfrm>
            <a:off x="159480" y="1305000"/>
            <a:ext cx="8228160" cy="47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B6C9B11-9781-4285-A6EA-95BBA9D7D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53" y="1204601"/>
            <a:ext cx="9173727" cy="45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9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552E2-C075-4D33-924E-0E6C4690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443608"/>
            <a:ext cx="10677525" cy="436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3200" b="1" dirty="0">
                <a:solidFill>
                  <a:srgbClr val="146B42"/>
                </a:solidFill>
              </a:rPr>
              <a:t>Schutzaltersstufen in Deutschland</a:t>
            </a:r>
          </a:p>
        </p:txBody>
      </p:sp>
      <p:sp>
        <p:nvSpPr>
          <p:cNvPr id="19458" name="Foliennummernplatzhalter 1">
            <a:extLst>
              <a:ext uri="{FF2B5EF4-FFF2-40B4-BE49-F238E27FC236}">
                <a16:creationId xmlns:a16="http://schemas.microsoft.com/office/drawing/2014/main" id="{418A3EF6-4423-4D1D-B5C0-7A077732E6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0" y="1500188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defTabSz="2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defTabSz="2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defTabSz="2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defTabSz="2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71393-7D6D-4F4D-AB8A-F5D76950F3AE}" type="slidenum">
              <a:rPr kumimoji="0" lang="de-DE" altLang="de-DE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257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A090396-7C8B-42F6-AC2F-85C97DA1209C}"/>
              </a:ext>
            </a:extLst>
          </p:cNvPr>
          <p:cNvSpPr txBox="1"/>
          <p:nvPr/>
        </p:nvSpPr>
        <p:spPr>
          <a:xfrm>
            <a:off x="676275" y="1531558"/>
            <a:ext cx="6533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Vier Schutzaltersstufen: </a:t>
            </a:r>
          </a:p>
          <a:p>
            <a:pPr marL="0" marR="0" lvl="0" indent="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Kinder bis 14 Jahre</a:t>
            </a:r>
          </a:p>
          <a:p>
            <a:pPr marL="342900" marR="0" lvl="0" indent="-34290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Jugendliche zwischen 14 und 16 Jahre</a:t>
            </a:r>
          </a:p>
          <a:p>
            <a:pPr marL="342900" marR="0" lvl="0" indent="-34290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Jugendliche zwischen 16 und 18 Jahre</a:t>
            </a:r>
          </a:p>
          <a:p>
            <a:pPr marL="342900" marR="0" lvl="0" indent="-34290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Volljährige ab 18 Jahre</a:t>
            </a:r>
          </a:p>
        </p:txBody>
      </p:sp>
      <p:pic>
        <p:nvPicPr>
          <p:cNvPr id="5" name="Grafik 4" descr="Ein Bild, das Baum enthält.&#10;&#10;Automatisch generierte Beschreibung">
            <a:extLst>
              <a:ext uri="{FF2B5EF4-FFF2-40B4-BE49-F238E27FC236}">
                <a16:creationId xmlns:a16="http://schemas.microsoft.com/office/drawing/2014/main" id="{E2675270-E85F-4F7A-8E7F-EF944E1072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>
          <a:xfrm>
            <a:off x="7320754" y="2437607"/>
            <a:ext cx="2515143" cy="1982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F7FBF86-58E5-41DE-8EB9-3F1481C61BCC}"/>
              </a:ext>
            </a:extLst>
          </p:cNvPr>
          <p:cNvSpPr txBox="1">
            <a:spLocks/>
          </p:cNvSpPr>
          <p:nvPr/>
        </p:nvSpPr>
        <p:spPr>
          <a:xfrm>
            <a:off x="5164397" y="5121059"/>
            <a:ext cx="2308757" cy="2053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257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ECPAT Training</a:t>
            </a: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686A6F4-F8A7-475A-9F7E-A41FE8BF0A09}"/>
              </a:ext>
            </a:extLst>
          </p:cNvPr>
          <p:cNvSpPr txBox="1">
            <a:spLocks/>
          </p:cNvSpPr>
          <p:nvPr/>
        </p:nvSpPr>
        <p:spPr>
          <a:xfrm>
            <a:off x="3625226" y="5121059"/>
            <a:ext cx="1200150" cy="2053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57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02.03.2021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61886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">
  <a:themeElements>
    <a:clrScheme name="Bla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Breitbild</PresentationFormat>
  <Paragraphs>117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Wingdings</vt:lpstr>
      <vt:lpstr>Office</vt:lpstr>
      <vt:lpstr>2_Office</vt:lpstr>
      <vt:lpstr>6_Office</vt:lpstr>
      <vt:lpstr>5_Office</vt:lpstr>
      <vt:lpstr>Menschen-und Kinderrechte</vt:lpstr>
      <vt:lpstr>PowerPoint-Präsentation</vt:lpstr>
      <vt:lpstr>Menschenrechte im Tourismus</vt:lpstr>
      <vt:lpstr>Menschenrechte im Tourismus</vt:lpstr>
      <vt:lpstr>Menschenrechte im Tourismus</vt:lpstr>
      <vt:lpstr>Definition - Kind sein </vt:lpstr>
      <vt:lpstr>UN - Kinderrechtskonvention</vt:lpstr>
      <vt:lpstr>UN - Kinderrechtskonvention</vt:lpstr>
      <vt:lpstr>Schutzaltersstufen in Deutschland</vt:lpstr>
      <vt:lpstr>Folgen sexueller Gewalt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Menschen-und Kinderrechte</dc:title>
  <dc:creator>hamann</dc:creator>
  <cp:lastModifiedBy>hamann</cp:lastModifiedBy>
  <cp:revision>2</cp:revision>
  <dcterms:created xsi:type="dcterms:W3CDTF">2022-04-12T13:14:03Z</dcterms:created>
  <dcterms:modified xsi:type="dcterms:W3CDTF">2022-04-12T13:20:01Z</dcterms:modified>
</cp:coreProperties>
</file>