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63" r:id="rId4"/>
    <p:sldId id="264" r:id="rId5"/>
    <p:sldId id="265" r:id="rId6"/>
    <p:sldId id="266" r:id="rId7"/>
    <p:sldId id="267"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5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3102B3-F4A0-419C-96FA-0C0036B306FF}" type="datetimeFigureOut">
              <a:rPr lang="de-DE" smtClean="0"/>
              <a:t>12.04.2022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E85A5F-E889-4E4C-A04B-535F38D78F20}" type="slidenum">
              <a:rPr lang="de-DE" smtClean="0"/>
              <a:t>‹Nr.›</a:t>
            </a:fld>
            <a:endParaRPr lang="de-DE"/>
          </a:p>
        </p:txBody>
      </p:sp>
    </p:spTree>
    <p:extLst>
      <p:ext uri="{BB962C8B-B14F-4D97-AF65-F5344CB8AC3E}">
        <p14:creationId xmlns:p14="http://schemas.microsoft.com/office/powerpoint/2010/main" val="1259035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234" name="Google Shape;23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de-DE" sz="1200" b="0" i="0" u="none" strike="noStrike" cap="none" dirty="0">
                <a:solidFill>
                  <a:schemeClr val="dk1"/>
                </a:solidFill>
                <a:effectLst/>
                <a:latin typeface="Calibri"/>
                <a:ea typeface="Calibri"/>
                <a:cs typeface="Calibri"/>
                <a:sym typeface="Calibri"/>
              </a:rPr>
              <a:t>Zeigen Sie den Teilnehmer*innen die Übung. Bitten Sie die Teilnehmenden die ursprünglich verwendeten Begriffe mit der von den Luxemburg Richtlinien empfohlenen Terminologie zu verbinden. Die Pfeile erscheinen der Reihe nach zu den richtigen, besser zu verwendenden Begriffen. </a:t>
            </a:r>
            <a:endParaRPr dirty="0"/>
          </a:p>
        </p:txBody>
      </p:sp>
      <p:sp>
        <p:nvSpPr>
          <p:cNvPr id="242" name="Google Shape;24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sz="1200" dirty="0">
                <a:solidFill>
                  <a:schemeClr val="dk1"/>
                </a:solidFill>
                <a:latin typeface="Calibri"/>
                <a:ea typeface="Calibri"/>
                <a:cs typeface="Calibri"/>
                <a:sym typeface="Calibri"/>
              </a:rPr>
              <a:t>Übung 3: Geben Sie Begriffe vor und lassen Sie die Teilnehmenden nach den Definitionen nach den Luxemburger Richtlinien suchen. So bekommen die Teilnehmer*innen auch direkt ein Gefühl für den Umgang mit der Suchfunktion der Website der Luxemburger Richtlinien. Nutzen Sie hierfür folgenden Link:</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de-DE" sz="1200" dirty="0">
                <a:solidFill>
                  <a:schemeClr val="dk1"/>
                </a:solidFill>
                <a:latin typeface="Calibri"/>
                <a:ea typeface="Calibri"/>
                <a:cs typeface="Calibri"/>
                <a:sym typeface="Calibri"/>
              </a:rPr>
              <a:t>https://www.terminologie.ecpat.de/</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260" name="Google Shape;26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de-D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a:t>Übung </a:t>
            </a:r>
            <a:r>
              <a:rPr lang="de-DE" sz="1200">
                <a:solidFill>
                  <a:schemeClr val="dk1"/>
                </a:solidFill>
                <a:latin typeface="Calibri"/>
                <a:ea typeface="Calibri"/>
                <a:cs typeface="Calibri"/>
                <a:sym typeface="Calibri"/>
              </a:rPr>
              <a:t>4: Wieso beeinflusst die Terminologie die Art wie wir sexuelle Ausbeutung von Kindern auf Reisen und im Tourismus wahrnehmen?</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de-DE" sz="1200">
                <a:solidFill>
                  <a:schemeClr val="dk1"/>
                </a:solidFill>
                <a:latin typeface="Calibri"/>
                <a:ea typeface="Calibri"/>
                <a:cs typeface="Calibri"/>
                <a:sym typeface="Calibri"/>
              </a:rPr>
              <a:t>Führen Sie den Abschnitt zum Thema Terminologie fort, indem Sie die folgende Aufgabe stellen. Geben Sie den TN die beiden folgenden Texte mit der Information, dass sie nun zwei Texte über die Entwicklung der sexuellen Ausbeutung von Kindern auf Reisen und im Tourismus auf der fiktiven Insel Atlantis lesen werden. Teilen Sie die Texte aus und geben Sie den Teilnehmenden genug Zeit, um die Texte zu lesen.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de-DE" sz="1200">
                <a:solidFill>
                  <a:schemeClr val="dk1"/>
                </a:solidFill>
                <a:latin typeface="Calibri"/>
                <a:ea typeface="Calibri"/>
                <a:cs typeface="Calibri"/>
                <a:sym typeface="Calibri"/>
              </a:rPr>
              <a:t>Nachdem Sie den Teilnehmenden ausreichend Zeit gegeben haben die Texte zu lesen, lassen Sie sie ihre Gedanken und Emotionen bezüglich der beiden Geschichten mitteilen und diskutieren. Schaffen Sie Diskussionsgrundlagen: Worin unterscheiden sich die beiden Artikel? Verursacht einer der Artikel stärkere Emotionen als der andere? Wie haben Sie Täter und Oper in Artikel A wahrgenommen? Wie haben Sie Täter und Oper in Artikel B wahrgenommen? Als Touristiker*in, was würden Sie Ihrem Gefühl nach vorschlagen, sollte in Atla / Atlantis unternommen werden? Was denken Sie über die Relevanz der Worte? Erinnern Sie Ihre Teilnehmer*innen an dieser Stelle, dass es völlig okay und normal ist, unterschiedlicher Meinung und unterschiedliche Ansichten zu haben und das alle frei diskutiert werden.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70" name="Google Shape;270;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de-D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de-DE" dirty="0"/>
              <a:t>Übung </a:t>
            </a:r>
            <a:r>
              <a:rPr lang="de-DE" sz="1200" dirty="0">
                <a:solidFill>
                  <a:schemeClr val="dk1"/>
                </a:solidFill>
                <a:latin typeface="Calibri"/>
                <a:ea typeface="Calibri"/>
                <a:cs typeface="Calibri"/>
                <a:sym typeface="Calibri"/>
              </a:rPr>
              <a:t>4: Wieso </a:t>
            </a:r>
            <a:r>
              <a:rPr lang="de-DE" sz="1200" dirty="0" err="1">
                <a:solidFill>
                  <a:schemeClr val="dk1"/>
                </a:solidFill>
                <a:latin typeface="Calibri"/>
                <a:ea typeface="Calibri"/>
                <a:cs typeface="Calibri"/>
                <a:sym typeface="Calibri"/>
              </a:rPr>
              <a:t>beeinflusst</a:t>
            </a:r>
            <a:r>
              <a:rPr lang="de-DE" sz="1200" dirty="0">
                <a:solidFill>
                  <a:schemeClr val="dk1"/>
                </a:solidFill>
                <a:latin typeface="Calibri"/>
                <a:ea typeface="Calibri"/>
                <a:cs typeface="Calibri"/>
                <a:sym typeface="Calibri"/>
              </a:rPr>
              <a:t> die Terminologie die Art wie wir sexuelle Ausbeutung von Kindern auf Reisen und im Tourismus wahrnehmen?</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de-DE" sz="1200" dirty="0">
                <a:solidFill>
                  <a:schemeClr val="dk1"/>
                </a:solidFill>
                <a:latin typeface="Calibri"/>
                <a:ea typeface="Calibri"/>
                <a:cs typeface="Calibri"/>
                <a:sym typeface="Calibri"/>
              </a:rPr>
              <a:t>Führen Sie den Abschnitt zum Thema Terminologie fort, indem Sie die folgende Aufgabe stellen. Geben Sie den TN die beiden folgenden Texte mit der Information, dass sie nun zwei Texte über die Entwicklung der sexuellen Ausbeutung von Kindern auf Reisen und im Tourismus auf der fiktiven Insel Atlantis lesen werden. Teilen Sie die Texte aus und geben Sie den Teilnehmenden genug Zeit, um die Texte zu lesen. </a:t>
            </a:r>
            <a:endParaRPr dirty="0"/>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de-DE" sz="1200" dirty="0">
                <a:solidFill>
                  <a:schemeClr val="dk1"/>
                </a:solidFill>
                <a:latin typeface="Calibri"/>
                <a:ea typeface="Calibri"/>
                <a:cs typeface="Calibri"/>
                <a:sym typeface="Calibri"/>
              </a:rPr>
              <a:t>Nachdem Sie den Teilnehmenden ausreichend Zeit gegeben haben die Texte zu lesen, lassen Sie sie ihre Gedanken und Emotionen bezüglich der beiden Geschichten mitteilen und diskutieren. Schaffen Sie Diskussionsgrundlagen: Worin unterscheiden sich die beiden Artikel? Verursacht einer der Artikel stärkere Emotionen als der andere? Wie haben Sie Täter und Oper in Artikel A wahrgenommen? Wie haben Sie Täter und Oper in Artikel B wahrgenommen? Als Touristiker*in, was würden Sie Ihrem Gefühl nach vorschlagen, sollte in </a:t>
            </a:r>
            <a:r>
              <a:rPr lang="de-DE" sz="1200" dirty="0" err="1">
                <a:solidFill>
                  <a:schemeClr val="dk1"/>
                </a:solidFill>
                <a:latin typeface="Calibri"/>
                <a:ea typeface="Calibri"/>
                <a:cs typeface="Calibri"/>
                <a:sym typeface="Calibri"/>
              </a:rPr>
              <a:t>Atla</a:t>
            </a:r>
            <a:r>
              <a:rPr lang="de-DE" sz="1200" dirty="0">
                <a:solidFill>
                  <a:schemeClr val="dk1"/>
                </a:solidFill>
                <a:latin typeface="Calibri"/>
                <a:ea typeface="Calibri"/>
                <a:cs typeface="Calibri"/>
                <a:sym typeface="Calibri"/>
              </a:rPr>
              <a:t> / Atlantis unternommen werden? Was denken Sie über die Relevanz der Worte? Erinnern Sie Ihre Teilnehmer*innen an dieser Stelle, dass es völlig okay und normal ist, unterschiedlicher Meinung und unterschiedliche Ansichten zu haben und das alle frei diskutiert werden.</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277" name="Google Shape;277;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de-D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15B6E3-9A52-420A-ADA6-719B757014B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56030CC-C59E-40C1-A620-2FC508F41E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E3464A6-C5ED-4A28-8AFD-BFE1A69B1D0F}"/>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D8CAA45C-11F7-4E90-B060-5A9DC014166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44F257-A781-498F-AEA6-E6760453100C}"/>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8129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58649C-9712-4373-90FE-7580304CEB5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DFE959C-8993-45BD-B351-A1FFF9EE0BC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F3AE301-EA4C-4C0C-9C2E-E8844D08009C}"/>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B7A744A1-3C55-4C88-8540-ACBCEACB28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D0D5388-5F4C-49DF-8414-4F48011AEF61}"/>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288618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E98F8CA-B3EE-4519-859F-C7FBA24AD8F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9E4FE89-D01E-4EE1-8623-ABB58E6AF54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73D8586-CADF-4213-9C78-4BA6AB8B7271}"/>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0187B4FA-B8AF-4D0E-BCFF-7D5E792AF4D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C365BF2-0960-46EB-BAAE-444F56059A78}"/>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403337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el und Inhalt">
  <p:cSld name="1_Titel und Inhalt">
    <p:spTree>
      <p:nvGrpSpPr>
        <p:cNvPr id="1" name="Shape 65"/>
        <p:cNvGrpSpPr/>
        <p:nvPr/>
      </p:nvGrpSpPr>
      <p:grpSpPr>
        <a:xfrm>
          <a:off x="0" y="0"/>
          <a:ext cx="0" cy="0"/>
          <a:chOff x="0" y="0"/>
          <a:chExt cx="0" cy="0"/>
        </a:xfrm>
      </p:grpSpPr>
      <p:sp>
        <p:nvSpPr>
          <p:cNvPr id="66" name="Google Shape;66;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43"/>
          <p:cNvSpPr txBox="1">
            <a:spLocks noGrp="1"/>
          </p:cNvSpPr>
          <p:nvPr>
            <p:ph type="title"/>
          </p:nvPr>
        </p:nvSpPr>
        <p:spPr>
          <a:xfrm>
            <a:off x="838210" y="381759"/>
            <a:ext cx="9846431" cy="57104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35237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Ankerfolie">
  <p:cSld name="Ankerfolie">
    <p:spTree>
      <p:nvGrpSpPr>
        <p:cNvPr id="1" name="Shape 68"/>
        <p:cNvGrpSpPr/>
        <p:nvPr/>
      </p:nvGrpSpPr>
      <p:grpSpPr>
        <a:xfrm>
          <a:off x="0" y="0"/>
          <a:ext cx="0" cy="0"/>
          <a:chOff x="0" y="0"/>
          <a:chExt cx="0" cy="0"/>
        </a:xfrm>
      </p:grpSpPr>
      <p:pic>
        <p:nvPicPr>
          <p:cNvPr id="69" name="Google Shape;69;p44"/>
          <p:cNvPicPr preferRelativeResize="0"/>
          <p:nvPr/>
        </p:nvPicPr>
        <p:blipFill rotWithShape="1">
          <a:blip r:embed="rId2">
            <a:alphaModFix/>
          </a:blip>
          <a:srcRect/>
          <a:stretch/>
        </p:blipFill>
        <p:spPr>
          <a:xfrm>
            <a:off x="5" y="12"/>
            <a:ext cx="5814643" cy="4807741"/>
          </a:xfrm>
          <a:prstGeom prst="rect">
            <a:avLst/>
          </a:prstGeom>
          <a:noFill/>
          <a:ln>
            <a:noFill/>
          </a:ln>
        </p:spPr>
      </p:pic>
      <p:sp>
        <p:nvSpPr>
          <p:cNvPr id="70" name="Google Shape;70;p44"/>
          <p:cNvSpPr txBox="1">
            <a:spLocks noGrp="1"/>
          </p:cNvSpPr>
          <p:nvPr>
            <p:ph type="body" idx="1"/>
          </p:nvPr>
        </p:nvSpPr>
        <p:spPr>
          <a:xfrm>
            <a:off x="315384" y="998553"/>
            <a:ext cx="4663016" cy="12287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lt1"/>
              </a:buClr>
              <a:buSzPts val="3200"/>
              <a:buChar char="•"/>
              <a:defRPr sz="3200"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4"/>
          <p:cNvSpPr>
            <a:spLocks noGrp="1"/>
          </p:cNvSpPr>
          <p:nvPr>
            <p:ph type="pic" idx="2"/>
          </p:nvPr>
        </p:nvSpPr>
        <p:spPr>
          <a:xfrm>
            <a:off x="5666319" y="2786063"/>
            <a:ext cx="5194300" cy="26416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2" name="Google Shape;72;p44" descr="M:\Eigene Dateien\Administration\Vorlagen, Logos\Logos (alle Partner,Geldgeber, ECPAT)\ECPAT International\ECPAT LOGO_RES300.jpg"/>
          <p:cNvPicPr preferRelativeResize="0"/>
          <p:nvPr/>
        </p:nvPicPr>
        <p:blipFill rotWithShape="1">
          <a:blip r:embed="rId3">
            <a:alphaModFix/>
          </a:blip>
          <a:srcRect/>
          <a:stretch/>
        </p:blipFill>
        <p:spPr>
          <a:xfrm>
            <a:off x="11206931" y="166688"/>
            <a:ext cx="733184" cy="935038"/>
          </a:xfrm>
          <a:prstGeom prst="rect">
            <a:avLst/>
          </a:prstGeom>
          <a:noFill/>
          <a:ln>
            <a:noFill/>
          </a:ln>
        </p:spPr>
      </p:pic>
    </p:spTree>
    <p:extLst>
      <p:ext uri="{BB962C8B-B14F-4D97-AF65-F5344CB8AC3E}">
        <p14:creationId xmlns:p14="http://schemas.microsoft.com/office/powerpoint/2010/main" val="2179202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el und Inhalt" type="obj">
  <p:cSld name="Titel und Inhalt">
    <p:spTree>
      <p:nvGrpSpPr>
        <p:cNvPr id="1" name="Shape 73"/>
        <p:cNvGrpSpPr/>
        <p:nvPr/>
      </p:nvGrpSpPr>
      <p:grpSpPr>
        <a:xfrm>
          <a:off x="0" y="0"/>
          <a:ext cx="0" cy="0"/>
          <a:chOff x="0" y="0"/>
          <a:chExt cx="0" cy="0"/>
        </a:xfrm>
      </p:grpSpPr>
      <p:sp>
        <p:nvSpPr>
          <p:cNvPr id="74" name="Google Shape;74;p45"/>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4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45"/>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7" name="Google Shape;77;p45"/>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8" name="Google Shape;78;p45"/>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2136224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Folie">
  <p:cSld name="Folie">
    <p:spTree>
      <p:nvGrpSpPr>
        <p:cNvPr id="1" name="Shape 79"/>
        <p:cNvGrpSpPr/>
        <p:nvPr/>
      </p:nvGrpSpPr>
      <p:grpSpPr>
        <a:xfrm>
          <a:off x="0" y="0"/>
          <a:ext cx="0" cy="0"/>
          <a:chOff x="0" y="0"/>
          <a:chExt cx="0" cy="0"/>
        </a:xfrm>
      </p:grpSpPr>
      <p:sp>
        <p:nvSpPr>
          <p:cNvPr id="80" name="Google Shape;80;p46"/>
          <p:cNvSpPr txBox="1">
            <a:spLocks noGrp="1"/>
          </p:cNvSpPr>
          <p:nvPr>
            <p:ph type="sldNum" idx="12"/>
          </p:nvPr>
        </p:nvSpPr>
        <p:spPr>
          <a:xfrm>
            <a:off x="0" y="0"/>
            <a:ext cx="0" cy="0"/>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endParaRPr/>
          </a:p>
        </p:txBody>
      </p:sp>
    </p:spTree>
    <p:extLst>
      <p:ext uri="{BB962C8B-B14F-4D97-AF65-F5344CB8AC3E}">
        <p14:creationId xmlns:p14="http://schemas.microsoft.com/office/powerpoint/2010/main" val="2057973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Nur Titel" type="titleOnly">
  <p:cSld name="Nur Titel">
    <p:spTree>
      <p:nvGrpSpPr>
        <p:cNvPr id="1" name="Shape 81"/>
        <p:cNvGrpSpPr/>
        <p:nvPr/>
      </p:nvGrpSpPr>
      <p:grpSpPr>
        <a:xfrm>
          <a:off x="0" y="0"/>
          <a:ext cx="0" cy="0"/>
          <a:chOff x="0" y="0"/>
          <a:chExt cx="0" cy="0"/>
        </a:xfrm>
      </p:grpSpPr>
      <p:sp>
        <p:nvSpPr>
          <p:cNvPr id="82" name="Google Shape;82;p47"/>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47"/>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84" name="Google Shape;84;p47"/>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85" name="Google Shape;85;p47"/>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3120608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Fragefolie">
  <p:cSld name="Fragefolie">
    <p:spTree>
      <p:nvGrpSpPr>
        <p:cNvPr id="1" name="Shape 86"/>
        <p:cNvGrpSpPr/>
        <p:nvPr/>
      </p:nvGrpSpPr>
      <p:grpSpPr>
        <a:xfrm>
          <a:off x="0" y="0"/>
          <a:ext cx="0" cy="0"/>
          <a:chOff x="0" y="0"/>
          <a:chExt cx="0" cy="0"/>
        </a:xfrm>
      </p:grpSpPr>
      <p:sp>
        <p:nvSpPr>
          <p:cNvPr id="87" name="Google Shape;87;p48"/>
          <p:cNvSpPr/>
          <p:nvPr/>
        </p:nvSpPr>
        <p:spPr>
          <a:xfrm>
            <a:off x="0" y="6415103"/>
            <a:ext cx="12192000" cy="504825"/>
          </a:xfrm>
          <a:prstGeom prst="rect">
            <a:avLst/>
          </a:prstGeom>
          <a:solidFill>
            <a:srgbClr val="146B4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
        <p:nvSpPr>
          <p:cNvPr id="88" name="Google Shape;88;p48"/>
          <p:cNvSpPr txBox="1"/>
          <p:nvPr/>
        </p:nvSpPr>
        <p:spPr>
          <a:xfrm>
            <a:off x="10437284" y="6489700"/>
            <a:ext cx="1422400" cy="338138"/>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Clr>
                <a:srgbClr val="FFFFFF"/>
              </a:buClr>
              <a:buSzPts val="1600"/>
              <a:buFont typeface="Calibri"/>
              <a:buNone/>
            </a:pPr>
            <a:fld id="{00000000-1234-1234-1234-123412341234}" type="slidenum">
              <a:rPr lang="de-DE" sz="1600">
                <a:solidFill>
                  <a:srgbClr val="FFFFFF"/>
                </a:solidFill>
                <a:latin typeface="Calibri"/>
                <a:ea typeface="Calibri"/>
                <a:cs typeface="Calibri"/>
                <a:sym typeface="Calibri"/>
              </a:rPr>
              <a:t>‹Nr.›</a:t>
            </a:fld>
            <a:endParaRPr sz="1800">
              <a:solidFill>
                <a:srgbClr val="FFFFFF"/>
              </a:solidFill>
              <a:latin typeface="Calibri"/>
              <a:ea typeface="Calibri"/>
              <a:cs typeface="Calibri"/>
              <a:sym typeface="Calibri"/>
            </a:endParaRPr>
          </a:p>
        </p:txBody>
      </p:sp>
      <p:sp>
        <p:nvSpPr>
          <p:cNvPr id="89" name="Google Shape;89;p48"/>
          <p:cNvSpPr/>
          <p:nvPr/>
        </p:nvSpPr>
        <p:spPr>
          <a:xfrm>
            <a:off x="1375843" y="1703403"/>
            <a:ext cx="2680351" cy="2593975"/>
          </a:xfrm>
          <a:prstGeom prst="ellipse">
            <a:avLst/>
          </a:prstGeom>
          <a:solidFill>
            <a:srgbClr val="146B42"/>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FFFFFF"/>
              </a:buClr>
              <a:buSzPts val="15000"/>
              <a:buFont typeface="Arial"/>
              <a:buNone/>
            </a:pPr>
            <a:r>
              <a:rPr lang="de-DE" sz="15000">
                <a:solidFill>
                  <a:srgbClr val="FFFFFF"/>
                </a:solidFill>
                <a:latin typeface="Arial"/>
                <a:ea typeface="Arial"/>
                <a:cs typeface="Arial"/>
                <a:sym typeface="Arial"/>
              </a:rPr>
              <a:t>?</a:t>
            </a:r>
            <a:endParaRPr sz="1800">
              <a:solidFill>
                <a:schemeClr val="dk1"/>
              </a:solidFill>
              <a:latin typeface="Arial"/>
              <a:ea typeface="Arial"/>
              <a:cs typeface="Arial"/>
              <a:sym typeface="Arial"/>
            </a:endParaRPr>
          </a:p>
        </p:txBody>
      </p:sp>
      <p:sp>
        <p:nvSpPr>
          <p:cNvPr id="90" name="Google Shape;90;p48"/>
          <p:cNvSpPr txBox="1"/>
          <p:nvPr/>
        </p:nvSpPr>
        <p:spPr>
          <a:xfrm>
            <a:off x="5619751" y="2538428"/>
            <a:ext cx="5981700" cy="9239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5400"/>
              <a:buFont typeface="Calibri"/>
              <a:buNone/>
            </a:pPr>
            <a:r>
              <a:rPr lang="de-DE" sz="5400" b="1">
                <a:solidFill>
                  <a:srgbClr val="000000"/>
                </a:solidFill>
                <a:latin typeface="Calibri"/>
                <a:ea typeface="Calibri"/>
                <a:cs typeface="Calibri"/>
                <a:sym typeface="Calibri"/>
              </a:rPr>
              <a:t>Fragen?</a:t>
            </a:r>
            <a:endParaRPr sz="1800">
              <a:solidFill>
                <a:schemeClr val="dk1"/>
              </a:solidFill>
              <a:latin typeface="Arial"/>
              <a:ea typeface="Arial"/>
              <a:cs typeface="Arial"/>
              <a:sym typeface="Arial"/>
            </a:endParaRPr>
          </a:p>
        </p:txBody>
      </p:sp>
    </p:spTree>
    <p:extLst>
      <p:ext uri="{BB962C8B-B14F-4D97-AF65-F5344CB8AC3E}">
        <p14:creationId xmlns:p14="http://schemas.microsoft.com/office/powerpoint/2010/main" val="3885535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elfolie" type="title">
  <p:cSld name="Titelfolie">
    <p:spTree>
      <p:nvGrpSpPr>
        <p:cNvPr id="1" name="Shape 91"/>
        <p:cNvGrpSpPr/>
        <p:nvPr/>
      </p:nvGrpSpPr>
      <p:grpSpPr>
        <a:xfrm>
          <a:off x="0" y="0"/>
          <a:ext cx="0" cy="0"/>
          <a:chOff x="0" y="0"/>
          <a:chExt cx="0" cy="0"/>
        </a:xfrm>
      </p:grpSpPr>
      <p:sp>
        <p:nvSpPr>
          <p:cNvPr id="92" name="Google Shape;92;p49"/>
          <p:cNvSpPr txBox="1">
            <a:spLocks noGrp="1"/>
          </p:cNvSpPr>
          <p:nvPr>
            <p:ph type="ctrTitle"/>
          </p:nvPr>
        </p:nvSpPr>
        <p:spPr>
          <a:xfrm>
            <a:off x="914400" y="1122363"/>
            <a:ext cx="103632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4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4" name="Google Shape;94;p49"/>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95" name="Google Shape;95;p49"/>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96" name="Google Shape;96;p49"/>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2474923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Abschnitts-&#10;überschrift" type="secHead">
  <p:cSld name="Abschnitts-&#10;überschrift">
    <p:spTree>
      <p:nvGrpSpPr>
        <p:cNvPr id="1" name="Shape 97"/>
        <p:cNvGrpSpPr/>
        <p:nvPr/>
      </p:nvGrpSpPr>
      <p:grpSpPr>
        <a:xfrm>
          <a:off x="0" y="0"/>
          <a:ext cx="0" cy="0"/>
          <a:chOff x="0" y="0"/>
          <a:chExt cx="0" cy="0"/>
        </a:xfrm>
      </p:grpSpPr>
      <p:sp>
        <p:nvSpPr>
          <p:cNvPr id="98" name="Google Shape;98;p50"/>
          <p:cNvSpPr txBox="1">
            <a:spLocks noGrp="1"/>
          </p:cNvSpPr>
          <p:nvPr>
            <p:ph type="title"/>
          </p:nvPr>
        </p:nvSpPr>
        <p:spPr>
          <a:xfrm>
            <a:off x="831851" y="1709752"/>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50"/>
          <p:cNvSpPr txBox="1">
            <a:spLocks noGrp="1"/>
          </p:cNvSpPr>
          <p:nvPr>
            <p:ph type="body" idx="1"/>
          </p:nvPr>
        </p:nvSpPr>
        <p:spPr>
          <a:xfrm>
            <a:off x="831851" y="4589477"/>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00" name="Google Shape;100;p50"/>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01" name="Google Shape;101;p50"/>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02" name="Google Shape;102;p50"/>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341081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E95420-E18A-4A57-B95E-C4BA4C01F42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06DF544-E40F-4E31-9E8F-DDC233A7DC2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1FEBA48-E29E-42FC-9861-6893D5432EB7}"/>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894AAF81-2D1C-4790-958F-E7F1D55CB35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97A1133-8639-485A-A966-B8ACCC4F431B}"/>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871916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Zwei Inhalte" type="twoObj">
  <p:cSld name="Zwei Inhalte">
    <p:spTree>
      <p:nvGrpSpPr>
        <p:cNvPr id="1" name="Shape 103"/>
        <p:cNvGrpSpPr/>
        <p:nvPr/>
      </p:nvGrpSpPr>
      <p:grpSpPr>
        <a:xfrm>
          <a:off x="0" y="0"/>
          <a:ext cx="0" cy="0"/>
          <a:chOff x="0" y="0"/>
          <a:chExt cx="0" cy="0"/>
        </a:xfrm>
      </p:grpSpPr>
      <p:sp>
        <p:nvSpPr>
          <p:cNvPr id="104" name="Google Shape;104;p51"/>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5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5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7" name="Google Shape;107;p51"/>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08" name="Google Shape;108;p51"/>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09" name="Google Shape;109;p51"/>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4136851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gleich" type="twoTxTwoObj">
  <p:cSld name="Vergleich">
    <p:spTree>
      <p:nvGrpSpPr>
        <p:cNvPr id="1" name="Shape 110"/>
        <p:cNvGrpSpPr/>
        <p:nvPr/>
      </p:nvGrpSpPr>
      <p:grpSpPr>
        <a:xfrm>
          <a:off x="0" y="0"/>
          <a:ext cx="0" cy="0"/>
          <a:chOff x="0" y="0"/>
          <a:chExt cx="0" cy="0"/>
        </a:xfrm>
      </p:grpSpPr>
      <p:sp>
        <p:nvSpPr>
          <p:cNvPr id="111" name="Google Shape;111;p52"/>
          <p:cNvSpPr txBox="1">
            <a:spLocks noGrp="1"/>
          </p:cNvSpPr>
          <p:nvPr>
            <p:ph type="title"/>
          </p:nvPr>
        </p:nvSpPr>
        <p:spPr>
          <a:xfrm>
            <a:off x="839788"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2"/>
          <p:cNvSpPr txBox="1">
            <a:spLocks noGrp="1"/>
          </p:cNvSpPr>
          <p:nvPr>
            <p:ph type="body" idx="1"/>
          </p:nvPr>
        </p:nvSpPr>
        <p:spPr>
          <a:xfrm>
            <a:off x="839789"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3" name="Google Shape;113;p52"/>
          <p:cNvSpPr txBox="1">
            <a:spLocks noGrp="1"/>
          </p:cNvSpPr>
          <p:nvPr>
            <p:ph type="body" idx="2"/>
          </p:nvPr>
        </p:nvSpPr>
        <p:spPr>
          <a:xfrm>
            <a:off x="839789"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52"/>
          <p:cNvSpPr txBox="1">
            <a:spLocks noGrp="1"/>
          </p:cNvSpPr>
          <p:nvPr>
            <p:ph type="body" idx="3"/>
          </p:nvPr>
        </p:nvSpPr>
        <p:spPr>
          <a:xfrm>
            <a:off x="6172203"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5" name="Google Shape;115;p52"/>
          <p:cNvSpPr txBox="1">
            <a:spLocks noGrp="1"/>
          </p:cNvSpPr>
          <p:nvPr>
            <p:ph type="body" idx="4"/>
          </p:nvPr>
        </p:nvSpPr>
        <p:spPr>
          <a:xfrm>
            <a:off x="6172203"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52"/>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17" name="Google Shape;117;p52"/>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18" name="Google Shape;118;p52"/>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1117029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Leer" type="blank">
  <p:cSld name="Leer">
    <p:spTree>
      <p:nvGrpSpPr>
        <p:cNvPr id="1" name="Shape 119"/>
        <p:cNvGrpSpPr/>
        <p:nvPr/>
      </p:nvGrpSpPr>
      <p:grpSpPr>
        <a:xfrm>
          <a:off x="0" y="0"/>
          <a:ext cx="0" cy="0"/>
          <a:chOff x="0" y="0"/>
          <a:chExt cx="0" cy="0"/>
        </a:xfrm>
      </p:grpSpPr>
      <p:sp>
        <p:nvSpPr>
          <p:cNvPr id="120" name="Google Shape;120;p53"/>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21" name="Google Shape;121;p53"/>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22" name="Google Shape;122;p53"/>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3363898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Inhalt mit Überschrift" type="objTx">
  <p:cSld name="Inhalt mit Überschrift">
    <p:spTree>
      <p:nvGrpSpPr>
        <p:cNvPr id="1" name="Shape 123"/>
        <p:cNvGrpSpPr/>
        <p:nvPr/>
      </p:nvGrpSpPr>
      <p:grpSpPr>
        <a:xfrm>
          <a:off x="0" y="0"/>
          <a:ext cx="0" cy="0"/>
          <a:chOff x="0" y="0"/>
          <a:chExt cx="0" cy="0"/>
        </a:xfrm>
      </p:grpSpPr>
      <p:sp>
        <p:nvSpPr>
          <p:cNvPr id="124" name="Google Shape;124;p5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54"/>
          <p:cNvSpPr txBox="1">
            <a:spLocks noGrp="1"/>
          </p:cNvSpPr>
          <p:nvPr>
            <p:ph type="body" idx="1"/>
          </p:nvPr>
        </p:nvSpPr>
        <p:spPr>
          <a:xfrm>
            <a:off x="5183188" y="987439"/>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26" name="Google Shape;126;p5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7" name="Google Shape;127;p54"/>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28" name="Google Shape;128;p54"/>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29" name="Google Shape;129;p54"/>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17892853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ild mit Überschrift" type="picTx">
  <p:cSld name="Bild mit Überschrift">
    <p:spTree>
      <p:nvGrpSpPr>
        <p:cNvPr id="1" name="Shape 130"/>
        <p:cNvGrpSpPr/>
        <p:nvPr/>
      </p:nvGrpSpPr>
      <p:grpSpPr>
        <a:xfrm>
          <a:off x="0" y="0"/>
          <a:ext cx="0" cy="0"/>
          <a:chOff x="0" y="0"/>
          <a:chExt cx="0" cy="0"/>
        </a:xfrm>
      </p:grpSpPr>
      <p:sp>
        <p:nvSpPr>
          <p:cNvPr id="131" name="Google Shape;131;p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55"/>
          <p:cNvSpPr>
            <a:spLocks noGrp="1"/>
          </p:cNvSpPr>
          <p:nvPr>
            <p:ph type="pic" idx="2"/>
          </p:nvPr>
        </p:nvSpPr>
        <p:spPr>
          <a:xfrm>
            <a:off x="5183188" y="987439"/>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33" name="Google Shape;133;p5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4" name="Google Shape;134;p55"/>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35" name="Google Shape;135;p55"/>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36" name="Google Shape;136;p55"/>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13006744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el und vertikaler Text" type="vertTx">
  <p:cSld name="Titel und vertikaler Text">
    <p:spTree>
      <p:nvGrpSpPr>
        <p:cNvPr id="1" name="Shape 137"/>
        <p:cNvGrpSpPr/>
        <p:nvPr/>
      </p:nvGrpSpPr>
      <p:grpSpPr>
        <a:xfrm>
          <a:off x="0" y="0"/>
          <a:ext cx="0" cy="0"/>
          <a:chOff x="0" y="0"/>
          <a:chExt cx="0" cy="0"/>
        </a:xfrm>
      </p:grpSpPr>
      <p:sp>
        <p:nvSpPr>
          <p:cNvPr id="138" name="Google Shape;138;p56"/>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5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0" name="Google Shape;140;p56"/>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1" name="Google Shape;141;p56"/>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2" name="Google Shape;142;p56"/>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11798013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kaler Titel und Text">
    <p:spTree>
      <p:nvGrpSpPr>
        <p:cNvPr id="1" name="Shape 143"/>
        <p:cNvGrpSpPr/>
        <p:nvPr/>
      </p:nvGrpSpPr>
      <p:grpSpPr>
        <a:xfrm>
          <a:off x="0" y="0"/>
          <a:ext cx="0" cy="0"/>
          <a:chOff x="0" y="0"/>
          <a:chExt cx="0" cy="0"/>
        </a:xfrm>
      </p:grpSpPr>
      <p:sp>
        <p:nvSpPr>
          <p:cNvPr id="144" name="Google Shape;144;p57"/>
          <p:cNvSpPr txBox="1">
            <a:spLocks noGrp="1"/>
          </p:cNvSpPr>
          <p:nvPr>
            <p:ph type="title"/>
          </p:nvPr>
        </p:nvSpPr>
        <p:spPr>
          <a:xfrm rot="5400000">
            <a:off x="7133433"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57"/>
          <p:cNvSpPr txBox="1">
            <a:spLocks noGrp="1"/>
          </p:cNvSpPr>
          <p:nvPr>
            <p:ph type="body" idx="1"/>
          </p:nvPr>
        </p:nvSpPr>
        <p:spPr>
          <a:xfrm rot="5400000">
            <a:off x="1799434"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6" name="Google Shape;146;p57"/>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7" name="Google Shape;147;p57"/>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8" name="Google Shape;148;p57"/>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Tree>
    <p:extLst>
      <p:ext uri="{BB962C8B-B14F-4D97-AF65-F5344CB8AC3E}">
        <p14:creationId xmlns:p14="http://schemas.microsoft.com/office/powerpoint/2010/main" val="5613588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1_Vergleich">
  <p:cSld name="1_Vergleich">
    <p:spTree>
      <p:nvGrpSpPr>
        <p:cNvPr id="1" name="Shape 149"/>
        <p:cNvGrpSpPr/>
        <p:nvPr/>
      </p:nvGrpSpPr>
      <p:grpSpPr>
        <a:xfrm>
          <a:off x="0" y="0"/>
          <a:ext cx="0" cy="0"/>
          <a:chOff x="0" y="0"/>
          <a:chExt cx="0" cy="0"/>
        </a:xfrm>
      </p:grpSpPr>
      <p:sp>
        <p:nvSpPr>
          <p:cNvPr id="150" name="Google Shape;150;p58"/>
          <p:cNvSpPr txBox="1"/>
          <p:nvPr/>
        </p:nvSpPr>
        <p:spPr>
          <a:xfrm>
            <a:off x="838200" y="390525"/>
            <a:ext cx="9846733" cy="5715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146B42"/>
              </a:buClr>
              <a:buSzPts val="3200"/>
              <a:buFont typeface="Calibri"/>
              <a:buNone/>
            </a:pPr>
            <a:r>
              <a:rPr lang="de-DE" sz="3200" b="1">
                <a:solidFill>
                  <a:srgbClr val="146B42"/>
                </a:solidFill>
                <a:latin typeface="Calibri"/>
                <a:ea typeface="Calibri"/>
                <a:cs typeface="Calibri"/>
                <a:sym typeface="Calibri"/>
              </a:rPr>
              <a:t>Mastertitelformat</a:t>
            </a:r>
            <a:r>
              <a:rPr lang="de-DE" sz="4400" b="1">
                <a:solidFill>
                  <a:srgbClr val="146B42"/>
                </a:solidFill>
                <a:latin typeface="Calibri"/>
                <a:ea typeface="Calibri"/>
                <a:cs typeface="Calibri"/>
                <a:sym typeface="Calibri"/>
              </a:rPr>
              <a:t> </a:t>
            </a:r>
            <a:r>
              <a:rPr lang="de-DE" sz="3200" b="1">
                <a:solidFill>
                  <a:srgbClr val="146B42"/>
                </a:solidFill>
                <a:latin typeface="Calibri"/>
                <a:ea typeface="Calibri"/>
                <a:cs typeface="Calibri"/>
                <a:sym typeface="Calibri"/>
              </a:rPr>
              <a:t>bearbeiten</a:t>
            </a:r>
            <a:endParaRPr sz="3200" b="1">
              <a:solidFill>
                <a:srgbClr val="146B42"/>
              </a:solidFill>
              <a:latin typeface="Calibri"/>
              <a:ea typeface="Calibri"/>
              <a:cs typeface="Calibri"/>
              <a:sym typeface="Calibri"/>
            </a:endParaRPr>
          </a:p>
        </p:txBody>
      </p:sp>
      <p:sp>
        <p:nvSpPr>
          <p:cNvPr id="151" name="Google Shape;151;p58"/>
          <p:cNvSpPr txBox="1">
            <a:spLocks noGrp="1"/>
          </p:cNvSpPr>
          <p:nvPr>
            <p:ph type="body" idx="1"/>
          </p:nvPr>
        </p:nvSpPr>
        <p:spPr>
          <a:xfrm>
            <a:off x="839789" y="152173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52" name="Google Shape;152;p58"/>
          <p:cNvSpPr txBox="1">
            <a:spLocks noGrp="1"/>
          </p:cNvSpPr>
          <p:nvPr>
            <p:ph type="body" idx="2"/>
          </p:nvPr>
        </p:nvSpPr>
        <p:spPr>
          <a:xfrm>
            <a:off x="839789"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3" name="Google Shape;153;p58"/>
          <p:cNvSpPr txBox="1">
            <a:spLocks noGrp="1"/>
          </p:cNvSpPr>
          <p:nvPr>
            <p:ph type="body" idx="3"/>
          </p:nvPr>
        </p:nvSpPr>
        <p:spPr>
          <a:xfrm>
            <a:off x="6172203" y="1514476"/>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54" name="Google Shape;154;p58"/>
          <p:cNvSpPr txBox="1">
            <a:spLocks noGrp="1"/>
          </p:cNvSpPr>
          <p:nvPr>
            <p:ph type="body" idx="4"/>
          </p:nvPr>
        </p:nvSpPr>
        <p:spPr>
          <a:xfrm>
            <a:off x="6172203"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703396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Gliederung 1">
  <p:cSld name="Gliederung 1">
    <p:spTree>
      <p:nvGrpSpPr>
        <p:cNvPr id="1" name="Shape 155"/>
        <p:cNvGrpSpPr/>
        <p:nvPr/>
      </p:nvGrpSpPr>
      <p:grpSpPr>
        <a:xfrm>
          <a:off x="0" y="0"/>
          <a:ext cx="0" cy="0"/>
          <a:chOff x="0" y="0"/>
          <a:chExt cx="0" cy="0"/>
        </a:xfrm>
      </p:grpSpPr>
      <p:sp>
        <p:nvSpPr>
          <p:cNvPr id="156" name="Google Shape;156;p59"/>
          <p:cNvSpPr/>
          <p:nvPr/>
        </p:nvSpPr>
        <p:spPr>
          <a:xfrm>
            <a:off x="0" y="13"/>
            <a:ext cx="12192000" cy="1071563"/>
          </a:xfrm>
          <a:prstGeom prst="rect">
            <a:avLst/>
          </a:prstGeom>
          <a:solidFill>
            <a:srgbClr val="399944"/>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
        <p:nvSpPr>
          <p:cNvPr id="157" name="Google Shape;157;p59"/>
          <p:cNvSpPr txBox="1">
            <a:spLocks noGrp="1"/>
          </p:cNvSpPr>
          <p:nvPr>
            <p:ph type="title"/>
          </p:nvPr>
        </p:nvSpPr>
        <p:spPr>
          <a:xfrm>
            <a:off x="609600" y="274638"/>
            <a:ext cx="10972800" cy="58259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200"/>
              <a:buFont typeface="Calibri"/>
              <a:buNone/>
              <a:defRPr sz="3200" b="1" cap="none">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59"/>
          <p:cNvSpPr txBox="1">
            <a:spLocks noGrp="1"/>
          </p:cNvSpPr>
          <p:nvPr>
            <p:ph type="body" idx="1"/>
          </p:nvPr>
        </p:nvSpPr>
        <p:spPr>
          <a:xfrm>
            <a:off x="2733673" y="1571613"/>
            <a:ext cx="6724659" cy="4525963"/>
          </a:xfrm>
          <a:prstGeom prst="rect">
            <a:avLst/>
          </a:prstGeom>
          <a:noFill/>
          <a:ln>
            <a:noFill/>
          </a:ln>
        </p:spPr>
        <p:txBody>
          <a:bodyPr spcFirstLastPara="1" wrap="square" lIns="91425" tIns="45700" rIns="91425" bIns="45700" anchor="t" anchorCtr="0">
            <a:normAutofit/>
          </a:bodyPr>
          <a:lstStyle>
            <a:lvl1pPr marL="457200" lvl="0" indent="-411480" algn="l">
              <a:lnSpc>
                <a:spcPct val="90000"/>
              </a:lnSpc>
              <a:spcBef>
                <a:spcPts val="0"/>
              </a:spcBef>
              <a:spcAft>
                <a:spcPts val="0"/>
              </a:spcAft>
              <a:buClr>
                <a:srgbClr val="D2003C"/>
              </a:buClr>
              <a:buSzPts val="2880"/>
              <a:buFont typeface="Arial"/>
              <a:buChar char="•"/>
              <a:defRPr sz="2400"/>
            </a:lvl1pPr>
            <a:lvl2pPr marL="914400" lvl="1" indent="-411480" algn="l">
              <a:lnSpc>
                <a:spcPct val="90000"/>
              </a:lnSpc>
              <a:spcBef>
                <a:spcPts val="600"/>
              </a:spcBef>
              <a:spcAft>
                <a:spcPts val="0"/>
              </a:spcAft>
              <a:buClr>
                <a:srgbClr val="808080"/>
              </a:buClr>
              <a:buSzPts val="2880"/>
              <a:buFont typeface="Arial"/>
              <a:buChar char="•"/>
              <a:defRPr sz="24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9" name="Google Shape;159;p59"/>
          <p:cNvSpPr txBox="1">
            <a:spLocks noGrp="1"/>
          </p:cNvSpPr>
          <p:nvPr>
            <p:ph type="body" idx="2"/>
          </p:nvPr>
        </p:nvSpPr>
        <p:spPr>
          <a:xfrm>
            <a:off x="571464" y="1142985"/>
            <a:ext cx="11049077" cy="85725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0"/>
              </a:spcBef>
              <a:spcAft>
                <a:spcPts val="0"/>
              </a:spcAft>
              <a:buClr>
                <a:srgbClr val="D2003C"/>
              </a:buClr>
              <a:buSzPts val="3840"/>
              <a:buFont typeface="Arial"/>
              <a:buNone/>
              <a:defRPr sz="3200"/>
            </a:lvl1pPr>
            <a:lvl2pPr marL="914400" lvl="1" indent="-411480" algn="l">
              <a:lnSpc>
                <a:spcPct val="90000"/>
              </a:lnSpc>
              <a:spcBef>
                <a:spcPts val="600"/>
              </a:spcBef>
              <a:spcAft>
                <a:spcPts val="0"/>
              </a:spcAft>
              <a:buClr>
                <a:srgbClr val="808080"/>
              </a:buClr>
              <a:buSzPts val="2880"/>
              <a:buFont typeface="Arial"/>
              <a:buChar char="•"/>
              <a:defRPr sz="24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0" name="Google Shape;160;p59"/>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pic>
        <p:nvPicPr>
          <p:cNvPr id="161" name="Google Shape;161;p59"/>
          <p:cNvPicPr preferRelativeResize="0"/>
          <p:nvPr/>
        </p:nvPicPr>
        <p:blipFill rotWithShape="1">
          <a:blip r:embed="rId2">
            <a:alphaModFix/>
          </a:blip>
          <a:srcRect/>
          <a:stretch/>
        </p:blipFill>
        <p:spPr>
          <a:xfrm>
            <a:off x="11232535" y="124631"/>
            <a:ext cx="585788" cy="822325"/>
          </a:xfrm>
          <a:prstGeom prst="rect">
            <a:avLst/>
          </a:prstGeom>
          <a:noFill/>
          <a:ln>
            <a:noFill/>
          </a:ln>
        </p:spPr>
      </p:pic>
    </p:spTree>
    <p:extLst>
      <p:ext uri="{BB962C8B-B14F-4D97-AF65-F5344CB8AC3E}">
        <p14:creationId xmlns:p14="http://schemas.microsoft.com/office/powerpoint/2010/main" val="161304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C3AEE7-4C07-43BC-964B-51C23D904AA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91558F0A-9D0A-4AEC-A0BC-A1EAD50D3A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DD479A0-FA53-4C8E-98CE-95FCE11734BB}"/>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9D1506B4-669F-4AAF-98E2-1914281C40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C045C70-8E04-42D7-8750-50DA179CC593}"/>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5070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AB6280-3A62-4EB3-AF20-379E08DB87D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E340E4E-D8E3-478A-B3F1-6C16321006A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A0E9E07-456D-4794-8B3A-972897F0A7B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B2B052D-5DFC-4276-AFDD-A12A3ED076BB}"/>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6" name="Fußzeilenplatzhalter 5">
            <a:extLst>
              <a:ext uri="{FF2B5EF4-FFF2-40B4-BE49-F238E27FC236}">
                <a16:creationId xmlns:a16="http://schemas.microsoft.com/office/drawing/2014/main" id="{F3CEF6AA-287A-4E43-B9ED-FAE49C0E689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D0223DB-4B23-4DD4-AA88-5D8F46DEED04}"/>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67581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ABC039-138F-4072-9EE8-642992C6052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091C1A3-074B-4D2A-B613-501B2EE1D5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26A3B6D-29B7-48E5-8040-DCEB5ACAA89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B026302-20A7-4F14-B0F5-DC4721F2BF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94B7772-BF0A-4A0C-9791-C93395B9C9E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56B69BDB-7A95-42B5-86A6-9BD5B5ECDC48}"/>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8" name="Fußzeilenplatzhalter 7">
            <a:extLst>
              <a:ext uri="{FF2B5EF4-FFF2-40B4-BE49-F238E27FC236}">
                <a16:creationId xmlns:a16="http://schemas.microsoft.com/office/drawing/2014/main" id="{FC5F7998-12D6-462F-B402-296A9079681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C69E2CD-1DD5-457B-808B-A00B622CBC14}"/>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381858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9AAE32-981D-44E9-9F7B-33E22C53452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10C9AC4-EB54-4765-AE3C-A7B1534927C6}"/>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4" name="Fußzeilenplatzhalter 3">
            <a:extLst>
              <a:ext uri="{FF2B5EF4-FFF2-40B4-BE49-F238E27FC236}">
                <a16:creationId xmlns:a16="http://schemas.microsoft.com/office/drawing/2014/main" id="{29AE02E1-5914-4A3B-903F-1EBE0D432DC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6751D81-C1D5-43AB-97FF-CF09024A8EAC}"/>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37929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26651C2-EA6E-4E82-B41D-27B5B6F2E44A}"/>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3" name="Fußzeilenplatzhalter 2">
            <a:extLst>
              <a:ext uri="{FF2B5EF4-FFF2-40B4-BE49-F238E27FC236}">
                <a16:creationId xmlns:a16="http://schemas.microsoft.com/office/drawing/2014/main" id="{2EE1738B-3345-4B1E-921D-7F145901CCB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E32297D-2776-45EC-9120-39F39FEEE961}"/>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85446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071BA8-7BFF-49BD-B058-45DB01429CE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8FB1B73-8265-458D-80A8-A4E35CF706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92E5C8D-FD07-4B4A-B317-632892DAC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1A1F51-B595-49FD-8327-56B036963666}"/>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6" name="Fußzeilenplatzhalter 5">
            <a:extLst>
              <a:ext uri="{FF2B5EF4-FFF2-40B4-BE49-F238E27FC236}">
                <a16:creationId xmlns:a16="http://schemas.microsoft.com/office/drawing/2014/main" id="{BAC255C0-2B1C-49A4-8FDA-043A7515234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D8B8A84-37D4-4088-A260-E3CBF58AC029}"/>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131543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09A9F5-EE83-4CE6-B509-A1833A172BA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2B05A53-810F-4E34-A763-C48FED288B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5FF2427-4098-4F6C-B93E-A736798AC8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755FED8-8F57-4AE1-AB96-F3F9BFE3691B}"/>
              </a:ext>
            </a:extLst>
          </p:cNvPr>
          <p:cNvSpPr>
            <a:spLocks noGrp="1"/>
          </p:cNvSpPr>
          <p:nvPr>
            <p:ph type="dt" sz="half" idx="10"/>
          </p:nvPr>
        </p:nvSpPr>
        <p:spPr/>
        <p:txBody>
          <a:bodyPr/>
          <a:lstStyle/>
          <a:p>
            <a:fld id="{5AB5195D-C5BB-47D6-B441-9764F7C2387E}" type="datetimeFigureOut">
              <a:rPr lang="de-DE" smtClean="0"/>
              <a:t>12.04.2022</a:t>
            </a:fld>
            <a:endParaRPr lang="de-DE"/>
          </a:p>
        </p:txBody>
      </p:sp>
      <p:sp>
        <p:nvSpPr>
          <p:cNvPr id="6" name="Fußzeilenplatzhalter 5">
            <a:extLst>
              <a:ext uri="{FF2B5EF4-FFF2-40B4-BE49-F238E27FC236}">
                <a16:creationId xmlns:a16="http://schemas.microsoft.com/office/drawing/2014/main" id="{DA800379-3EC4-4263-9DEA-93C48208525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461E250-26DF-437C-888E-E1650FF05B14}"/>
              </a:ext>
            </a:extLst>
          </p:cNvPr>
          <p:cNvSpPr>
            <a:spLocks noGrp="1"/>
          </p:cNvSpPr>
          <p:nvPr>
            <p:ph type="sldNum" sz="quarter" idx="12"/>
          </p:nvPr>
        </p:nvSpPr>
        <p:spPr/>
        <p:txBody>
          <a:bodyPr/>
          <a:lstStyle/>
          <a:p>
            <a:fld id="{EFE8CB90-D7B5-4EA5-9546-61D0404DA157}" type="slidenum">
              <a:rPr lang="de-DE" smtClean="0"/>
              <a:t>‹Nr.›</a:t>
            </a:fld>
            <a:endParaRPr lang="de-DE"/>
          </a:p>
        </p:txBody>
      </p:sp>
    </p:spTree>
    <p:extLst>
      <p:ext uri="{BB962C8B-B14F-4D97-AF65-F5344CB8AC3E}">
        <p14:creationId xmlns:p14="http://schemas.microsoft.com/office/powerpoint/2010/main" val="2317157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023B8A4-74ED-462C-A12E-5EAE3B936D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D6C4113-531A-4115-9037-A27C8CB0E9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7D08614-52F6-4D77-B361-215FA4B101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5195D-C5BB-47D6-B441-9764F7C2387E}" type="datetimeFigureOut">
              <a:rPr lang="de-DE" smtClean="0"/>
              <a:t>12.04.2022</a:t>
            </a:fld>
            <a:endParaRPr lang="de-DE"/>
          </a:p>
        </p:txBody>
      </p:sp>
      <p:sp>
        <p:nvSpPr>
          <p:cNvPr id="5" name="Fußzeilenplatzhalter 4">
            <a:extLst>
              <a:ext uri="{FF2B5EF4-FFF2-40B4-BE49-F238E27FC236}">
                <a16:creationId xmlns:a16="http://schemas.microsoft.com/office/drawing/2014/main" id="{260E91A9-6E3C-459C-87E5-01972757A6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13E5174-1092-49C6-828A-EDF787794E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8CB90-D7B5-4EA5-9546-61D0404DA157}" type="slidenum">
              <a:rPr lang="de-DE" smtClean="0"/>
              <a:t>‹Nr.›</a:t>
            </a:fld>
            <a:endParaRPr lang="de-DE"/>
          </a:p>
        </p:txBody>
      </p:sp>
    </p:spTree>
    <p:extLst>
      <p:ext uri="{BB962C8B-B14F-4D97-AF65-F5344CB8AC3E}">
        <p14:creationId xmlns:p14="http://schemas.microsoft.com/office/powerpoint/2010/main" val="49307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
        <p:cNvGrpSpPr/>
        <p:nvPr/>
      </p:nvGrpSpPr>
      <p:grpSpPr>
        <a:xfrm>
          <a:off x="0" y="0"/>
          <a:ext cx="0" cy="0"/>
          <a:chOff x="0" y="0"/>
          <a:chExt cx="0" cy="0"/>
        </a:xfrm>
      </p:grpSpPr>
      <p:sp>
        <p:nvSpPr>
          <p:cNvPr id="56" name="Google Shape;56;p42"/>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7" name="Google Shape;57;p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8" name="Google Shape;58;p42"/>
          <p:cNvSpPr txBox="1">
            <a:spLocks noGrp="1"/>
          </p:cNvSpPr>
          <p:nvPr>
            <p:ph type="dt" idx="10"/>
          </p:nvPr>
        </p:nvSpPr>
        <p:spPr>
          <a:xfrm>
            <a:off x="838200" y="6356364"/>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Google Shape;59;p42"/>
          <p:cNvSpPr txBox="1">
            <a:spLocks noGrp="1"/>
          </p:cNvSpPr>
          <p:nvPr>
            <p:ph type="ftr" idx="11"/>
          </p:nvPr>
        </p:nvSpPr>
        <p:spPr>
          <a:xfrm>
            <a:off x="4038600" y="6356364"/>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42"/>
          <p:cNvSpPr txBox="1">
            <a:spLocks noGrp="1"/>
          </p:cNvSpPr>
          <p:nvPr>
            <p:ph type="sldNum" idx="12"/>
          </p:nvPr>
        </p:nvSpPr>
        <p:spPr>
          <a:xfrm>
            <a:off x="8610600" y="6356364"/>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DE"/>
              <a:t>‹Nr.›</a:t>
            </a:fld>
            <a:endParaRPr/>
          </a:p>
        </p:txBody>
      </p:sp>
      <p:sp>
        <p:nvSpPr>
          <p:cNvPr id="61" name="Google Shape;61;p42"/>
          <p:cNvSpPr/>
          <p:nvPr/>
        </p:nvSpPr>
        <p:spPr>
          <a:xfrm>
            <a:off x="0" y="6415103"/>
            <a:ext cx="12192000" cy="504825"/>
          </a:xfrm>
          <a:prstGeom prst="rect">
            <a:avLst/>
          </a:prstGeom>
          <a:solidFill>
            <a:srgbClr val="146B4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b="0" i="0" u="none" strike="noStrike" cap="none">
              <a:solidFill>
                <a:srgbClr val="FFFFFF"/>
              </a:solidFill>
              <a:latin typeface="Calibri"/>
              <a:ea typeface="Calibri"/>
              <a:cs typeface="Calibri"/>
              <a:sym typeface="Calibri"/>
            </a:endParaRPr>
          </a:p>
        </p:txBody>
      </p:sp>
      <p:cxnSp>
        <p:nvCxnSpPr>
          <p:cNvPr id="62" name="Google Shape;62;p42"/>
          <p:cNvCxnSpPr/>
          <p:nvPr/>
        </p:nvCxnSpPr>
        <p:spPr>
          <a:xfrm>
            <a:off x="251885" y="969963"/>
            <a:ext cx="10574867" cy="0"/>
          </a:xfrm>
          <a:prstGeom prst="straightConnector1">
            <a:avLst/>
          </a:prstGeom>
          <a:noFill/>
          <a:ln w="19050" cap="flat" cmpd="sng">
            <a:solidFill>
              <a:srgbClr val="146B42"/>
            </a:solidFill>
            <a:prstDash val="solid"/>
            <a:miter lim="800000"/>
            <a:headEnd type="none" w="sm" len="sm"/>
            <a:tailEnd type="none" w="sm" len="sm"/>
          </a:ln>
        </p:spPr>
      </p:cxnSp>
      <p:pic>
        <p:nvPicPr>
          <p:cNvPr id="63" name="Google Shape;63;p42" descr="M:\Eigene Dateien\Administration\Vorlagen, Logos\Logos (alle Partner,Geldgeber, ECPAT)\ECPAT International\ECPAT LOGO_RES300.jpg"/>
          <p:cNvPicPr preferRelativeResize="0"/>
          <p:nvPr/>
        </p:nvPicPr>
        <p:blipFill rotWithShape="1">
          <a:blip r:embed="rId19">
            <a:alphaModFix/>
          </a:blip>
          <a:srcRect/>
          <a:stretch/>
        </p:blipFill>
        <p:spPr>
          <a:xfrm>
            <a:off x="11206931" y="166688"/>
            <a:ext cx="733184" cy="935038"/>
          </a:xfrm>
          <a:prstGeom prst="rect">
            <a:avLst/>
          </a:prstGeom>
          <a:noFill/>
          <a:ln>
            <a:noFill/>
          </a:ln>
        </p:spPr>
      </p:pic>
      <p:sp>
        <p:nvSpPr>
          <p:cNvPr id="64" name="Google Shape;64;p42"/>
          <p:cNvSpPr txBox="1"/>
          <p:nvPr/>
        </p:nvSpPr>
        <p:spPr>
          <a:xfrm>
            <a:off x="10437284" y="6489700"/>
            <a:ext cx="1422400" cy="338138"/>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Clr>
                <a:srgbClr val="FFFFFF"/>
              </a:buClr>
              <a:buSzPts val="1600"/>
              <a:buFont typeface="Calibri"/>
              <a:buNone/>
            </a:pPr>
            <a:fld id="{00000000-1234-1234-1234-123412341234}" type="slidenum">
              <a:rPr lang="de-DE" sz="1600" b="0" i="0" u="none" strike="noStrike" cap="none">
                <a:solidFill>
                  <a:srgbClr val="FFFFFF"/>
                </a:solidFill>
                <a:latin typeface="Calibri"/>
                <a:ea typeface="Calibri"/>
                <a:cs typeface="Calibri"/>
                <a:sym typeface="Calibri"/>
              </a:rPr>
              <a:t>‹Nr.›</a:t>
            </a:fld>
            <a:endParaRPr sz="1800" b="0" i="0" u="none" strike="noStrike" cap="none">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128668677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F99F31-DFE1-479B-BAF7-649DE6896AB9}"/>
              </a:ext>
            </a:extLst>
          </p:cNvPr>
          <p:cNvSpPr>
            <a:spLocks noGrp="1"/>
          </p:cNvSpPr>
          <p:nvPr>
            <p:ph type="ctrTitle"/>
          </p:nvPr>
        </p:nvSpPr>
        <p:spPr/>
        <p:txBody>
          <a:bodyPr/>
          <a:lstStyle/>
          <a:p>
            <a:r>
              <a:rPr lang="de-DE" dirty="0"/>
              <a:t>Terminologie</a:t>
            </a:r>
          </a:p>
        </p:txBody>
      </p:sp>
      <p:sp>
        <p:nvSpPr>
          <p:cNvPr id="3" name="Untertitel 2">
            <a:extLst>
              <a:ext uri="{FF2B5EF4-FFF2-40B4-BE49-F238E27FC236}">
                <a16:creationId xmlns:a16="http://schemas.microsoft.com/office/drawing/2014/main" id="{29BF3F6C-3B14-4CE8-8041-CCEE97339F02}"/>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50568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8"/>
          <p:cNvSpPr txBox="1">
            <a:spLocks noGrp="1"/>
          </p:cNvSpPr>
          <p:nvPr>
            <p:ph type="body" idx="1"/>
          </p:nvPr>
        </p:nvSpPr>
        <p:spPr>
          <a:xfrm>
            <a:off x="319144" y="937952"/>
            <a:ext cx="3380400" cy="69857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3200"/>
              <a:buNone/>
            </a:pPr>
            <a:r>
              <a:rPr lang="de-DE" dirty="0"/>
              <a:t>Terminologie</a:t>
            </a:r>
            <a:endParaRPr dirty="0"/>
          </a:p>
        </p:txBody>
      </p:sp>
      <p:pic>
        <p:nvPicPr>
          <p:cNvPr id="237" name="Google Shape;237;p8"/>
          <p:cNvPicPr preferRelativeResize="0"/>
          <p:nvPr/>
        </p:nvPicPr>
        <p:blipFill rotWithShape="1">
          <a:blip r:embed="rId3">
            <a:alphaModFix/>
          </a:blip>
          <a:srcRect/>
          <a:stretch/>
        </p:blipFill>
        <p:spPr>
          <a:xfrm>
            <a:off x="5739471" y="1972712"/>
            <a:ext cx="3251235" cy="3479595"/>
          </a:xfrm>
          <a:prstGeom prst="rect">
            <a:avLst/>
          </a:prstGeom>
          <a:noFill/>
          <a:ln>
            <a:noFill/>
          </a:ln>
        </p:spPr>
      </p:pic>
      <p:sp>
        <p:nvSpPr>
          <p:cNvPr id="238" name="Google Shape;238;p8"/>
          <p:cNvSpPr txBox="1"/>
          <p:nvPr/>
        </p:nvSpPr>
        <p:spPr>
          <a:xfrm>
            <a:off x="4349513" y="1320608"/>
            <a:ext cx="6031149" cy="58473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3200" b="1" i="0" u="none" strike="noStrike" kern="0" cap="none" spc="0" normalizeH="0" baseline="0" noProof="0" dirty="0">
                <a:ln>
                  <a:noFill/>
                </a:ln>
                <a:solidFill>
                  <a:srgbClr val="146B42"/>
                </a:solidFill>
                <a:effectLst/>
                <a:uLnTx/>
                <a:uFillTx/>
                <a:latin typeface="Calibri"/>
                <a:ea typeface="Calibri"/>
                <a:cs typeface="Calibri"/>
                <a:sym typeface="Calibri"/>
              </a:rPr>
              <a:t>Worte schaffen Wirklichkeit!</a:t>
            </a:r>
            <a:endParaRPr kumimoji="0" sz="1800" b="0" i="0" u="none" strike="noStrike" kern="0" cap="none" spc="0" normalizeH="0" baseline="0" noProof="0" dirty="0">
              <a:ln>
                <a:noFill/>
              </a:ln>
              <a:solidFill>
                <a:srgbClr val="000000"/>
              </a:solidFill>
              <a:effectLst/>
              <a:uLnTx/>
              <a:uFillTx/>
              <a:latin typeface="Arial"/>
              <a:cs typeface="Arial"/>
              <a:sym typeface="Arial"/>
            </a:endParaRPr>
          </a:p>
        </p:txBody>
      </p:sp>
      <p:sp>
        <p:nvSpPr>
          <p:cNvPr id="239" name="Google Shape;239;p8"/>
          <p:cNvSpPr/>
          <p:nvPr/>
        </p:nvSpPr>
        <p:spPr>
          <a:xfrm>
            <a:off x="5515830" y="5656400"/>
            <a:ext cx="3698513" cy="369291"/>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800" b="0" i="0" u="none" strike="noStrike" kern="0" cap="none" spc="0" normalizeH="0" baseline="0" noProof="0" dirty="0">
                <a:ln>
                  <a:noFill/>
                </a:ln>
                <a:solidFill>
                  <a:srgbClr val="146B42"/>
                </a:solidFill>
                <a:effectLst/>
                <a:uLnTx/>
                <a:uFillTx/>
                <a:latin typeface="Calibri" panose="020F0502020204030204" pitchFamily="34" charset="0"/>
                <a:cs typeface="Calibri" panose="020F0502020204030204" pitchFamily="34" charset="0"/>
                <a:sym typeface="Arial"/>
              </a:rPr>
              <a:t>https://www.terminologie.ecpat.de/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9"/>
          <p:cNvSpPr txBox="1">
            <a:spLocks noGrp="1"/>
          </p:cNvSpPr>
          <p:nvPr>
            <p:ph type="title"/>
          </p:nvPr>
        </p:nvSpPr>
        <p:spPr>
          <a:xfrm>
            <a:off x="838210" y="381759"/>
            <a:ext cx="9846431" cy="57104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146B42"/>
              </a:buClr>
              <a:buSzPts val="3200"/>
              <a:buNone/>
            </a:pPr>
            <a:r>
              <a:rPr lang="de-DE" sz="3200" b="1" dirty="0">
                <a:solidFill>
                  <a:srgbClr val="146B42"/>
                </a:solidFill>
              </a:rPr>
              <a:t>Matchmaking!</a:t>
            </a:r>
            <a:endParaRPr dirty="0"/>
          </a:p>
        </p:txBody>
      </p:sp>
      <p:sp>
        <p:nvSpPr>
          <p:cNvPr id="245" name="Google Shape;245;p9"/>
          <p:cNvSpPr/>
          <p:nvPr/>
        </p:nvSpPr>
        <p:spPr>
          <a:xfrm>
            <a:off x="2385302" y="1563920"/>
            <a:ext cx="2491530"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Kindersextourismus</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6" name="Google Shape;246;p9"/>
          <p:cNvSpPr/>
          <p:nvPr/>
        </p:nvSpPr>
        <p:spPr>
          <a:xfrm>
            <a:off x="1007653" y="2782107"/>
            <a:ext cx="2491530"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Kinderpornografie</a:t>
            </a:r>
            <a:endParaRPr kumimoji="0"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7" name="Google Shape;247;p9"/>
          <p:cNvSpPr/>
          <p:nvPr/>
        </p:nvSpPr>
        <p:spPr>
          <a:xfrm>
            <a:off x="931159" y="5294080"/>
            <a:ext cx="2332561"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Kinderprostituierte*r</a:t>
            </a:r>
            <a:endParaRPr kumimoji="0"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8" name="Google Shape;248;p9"/>
          <p:cNvSpPr/>
          <p:nvPr/>
        </p:nvSpPr>
        <p:spPr>
          <a:xfrm>
            <a:off x="2249187" y="4038093"/>
            <a:ext cx="1956841"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Kindersextourist*in</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9" name="Google Shape;249;p9"/>
          <p:cNvSpPr/>
          <p:nvPr/>
        </p:nvSpPr>
        <p:spPr>
          <a:xfrm>
            <a:off x="8993183" y="3570810"/>
            <a:ext cx="2737606" cy="915769"/>
          </a:xfrm>
          <a:prstGeom prst="rect">
            <a:avLst/>
          </a:prstGeom>
          <a:solidFill>
            <a:srgbClr val="146B4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Darstellungen sexuellen </a:t>
            </a:r>
            <a:r>
              <a:rPr kumimoji="0" lang="de-DE" sz="1600" b="0" i="0" u="none" strike="noStrike" kern="0" cap="none" spc="0" normalizeH="0" baseline="0" noProof="0" dirty="0" err="1">
                <a:ln>
                  <a:noFill/>
                </a:ln>
                <a:solidFill>
                  <a:srgbClr val="FFFFFF"/>
                </a:solidFill>
                <a:effectLst/>
                <a:uLnTx/>
                <a:uFillTx/>
                <a:latin typeface="Calibri" panose="020F0502020204030204" pitchFamily="34" charset="0"/>
                <a:cs typeface="Calibri" panose="020F0502020204030204" pitchFamily="34" charset="0"/>
                <a:sym typeface="Arial"/>
              </a:rPr>
              <a:t>Kindesmissbrauchs</a:t>
            </a:r>
            <a:r>
              <a:rPr kumimoji="0" lang="de-DE" sz="16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 / sexueller Ausbeutung von Kindern</a:t>
            </a:r>
            <a:endParaRPr kumimoji="0" sz="16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250" name="Google Shape;250;p9"/>
          <p:cNvSpPr/>
          <p:nvPr/>
        </p:nvSpPr>
        <p:spPr>
          <a:xfrm>
            <a:off x="5590422" y="2842066"/>
            <a:ext cx="2737606" cy="892772"/>
          </a:xfrm>
          <a:prstGeom prst="rect">
            <a:avLst/>
          </a:prstGeom>
          <a:solidFill>
            <a:srgbClr val="146B42"/>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Reisende*r Sexualstraftäter*in</a:t>
            </a:r>
            <a:endParaRPr kumimoji="0"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251" name="Google Shape;251;p9"/>
          <p:cNvSpPr/>
          <p:nvPr/>
        </p:nvSpPr>
        <p:spPr>
          <a:xfrm>
            <a:off x="6846851" y="5181485"/>
            <a:ext cx="2737606" cy="892772"/>
          </a:xfrm>
          <a:prstGeom prst="rect">
            <a:avLst/>
          </a:prstGeom>
          <a:solidFill>
            <a:srgbClr val="146B4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Sexuelle Ausbeutung von Kindern auf Reisen und im Tourismus</a:t>
            </a:r>
            <a:endParaRPr kumimoji="0"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252" name="Google Shape;252;p9"/>
          <p:cNvSpPr/>
          <p:nvPr/>
        </p:nvSpPr>
        <p:spPr>
          <a:xfrm>
            <a:off x="7624380" y="1554353"/>
            <a:ext cx="2737606" cy="892772"/>
          </a:xfrm>
          <a:prstGeom prst="rect">
            <a:avLst/>
          </a:prstGeom>
          <a:solidFill>
            <a:srgbClr val="146B4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Kind, das zu Prostitutionszwecken ausgebeutet wird</a:t>
            </a:r>
            <a:endParaRPr kumimoji="0" sz="16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endParaRPr>
          </a:p>
        </p:txBody>
      </p:sp>
      <p:cxnSp>
        <p:nvCxnSpPr>
          <p:cNvPr id="4" name="Verbinder: gekrümmt 3">
            <a:extLst>
              <a:ext uri="{FF2B5EF4-FFF2-40B4-BE49-F238E27FC236}">
                <a16:creationId xmlns:a16="http://schemas.microsoft.com/office/drawing/2014/main" id="{590A9456-026A-4EFC-BA94-EF06A70E4F09}"/>
              </a:ext>
            </a:extLst>
          </p:cNvPr>
          <p:cNvCxnSpPr>
            <a:cxnSpLocks/>
            <a:endCxn id="251" idx="1"/>
          </p:cNvCxnSpPr>
          <p:nvPr/>
        </p:nvCxnSpPr>
        <p:spPr>
          <a:xfrm rot="16200000" flipH="1">
            <a:off x="3745978" y="2526998"/>
            <a:ext cx="3283772" cy="2917974"/>
          </a:xfrm>
          <a:prstGeom prst="curvedConnector2">
            <a:avLst/>
          </a:prstGeom>
          <a:ln>
            <a:solidFill>
              <a:srgbClr val="146B42"/>
            </a:solidFill>
            <a:tailEnd type="triangle"/>
          </a:ln>
        </p:spPr>
        <p:style>
          <a:lnRef idx="1">
            <a:schemeClr val="accent6"/>
          </a:lnRef>
          <a:fillRef idx="0">
            <a:schemeClr val="accent6"/>
          </a:fillRef>
          <a:effectRef idx="0">
            <a:schemeClr val="accent6"/>
          </a:effectRef>
          <a:fontRef idx="minor">
            <a:schemeClr val="tx1"/>
          </a:fontRef>
        </p:style>
      </p:cxnSp>
      <p:cxnSp>
        <p:nvCxnSpPr>
          <p:cNvPr id="22" name="Verbinder: gekrümmt 21">
            <a:extLst>
              <a:ext uri="{FF2B5EF4-FFF2-40B4-BE49-F238E27FC236}">
                <a16:creationId xmlns:a16="http://schemas.microsoft.com/office/drawing/2014/main" id="{6A5D7D81-3458-4D21-9885-4687B676F7D7}"/>
              </a:ext>
            </a:extLst>
          </p:cNvPr>
          <p:cNvCxnSpPr>
            <a:cxnSpLocks/>
          </p:cNvCxnSpPr>
          <p:nvPr/>
        </p:nvCxnSpPr>
        <p:spPr>
          <a:xfrm flipV="1">
            <a:off x="3268652" y="1954008"/>
            <a:ext cx="4072897" cy="3566776"/>
          </a:xfrm>
          <a:prstGeom prst="curvedConnector3">
            <a:avLst>
              <a:gd name="adj1" fmla="val 46009"/>
            </a:avLst>
          </a:prstGeom>
          <a:ln>
            <a:solidFill>
              <a:srgbClr val="146B42"/>
            </a:solidFill>
            <a:tailEnd type="triangle"/>
          </a:ln>
        </p:spPr>
        <p:style>
          <a:lnRef idx="1">
            <a:schemeClr val="accent6"/>
          </a:lnRef>
          <a:fillRef idx="0">
            <a:schemeClr val="accent6"/>
          </a:fillRef>
          <a:effectRef idx="0">
            <a:schemeClr val="accent6"/>
          </a:effectRef>
          <a:fontRef idx="minor">
            <a:schemeClr val="tx1"/>
          </a:fontRef>
        </p:style>
      </p:cxnSp>
      <p:cxnSp>
        <p:nvCxnSpPr>
          <p:cNvPr id="25" name="Verbinder: gekrümmt 24">
            <a:extLst>
              <a:ext uri="{FF2B5EF4-FFF2-40B4-BE49-F238E27FC236}">
                <a16:creationId xmlns:a16="http://schemas.microsoft.com/office/drawing/2014/main" id="{67D14D91-2BA0-4E2D-90A0-2278B2C49F45}"/>
              </a:ext>
            </a:extLst>
          </p:cNvPr>
          <p:cNvCxnSpPr>
            <a:cxnSpLocks/>
          </p:cNvCxnSpPr>
          <p:nvPr/>
        </p:nvCxnSpPr>
        <p:spPr>
          <a:xfrm flipV="1">
            <a:off x="4462940" y="3774276"/>
            <a:ext cx="1956841" cy="712303"/>
          </a:xfrm>
          <a:prstGeom prst="curvedConnector3">
            <a:avLst>
              <a:gd name="adj1" fmla="val 99373"/>
            </a:avLst>
          </a:prstGeom>
          <a:ln>
            <a:solidFill>
              <a:srgbClr val="146B42"/>
            </a:solidFill>
            <a:tailEnd type="triangle"/>
          </a:ln>
        </p:spPr>
        <p:style>
          <a:lnRef idx="1">
            <a:schemeClr val="accent6"/>
          </a:lnRef>
          <a:fillRef idx="0">
            <a:schemeClr val="accent6"/>
          </a:fillRef>
          <a:effectRef idx="0">
            <a:schemeClr val="accent6"/>
          </a:effectRef>
          <a:fontRef idx="minor">
            <a:schemeClr val="tx1"/>
          </a:fontRef>
        </p:style>
      </p:cxnSp>
      <p:cxnSp>
        <p:nvCxnSpPr>
          <p:cNvPr id="32" name="Verbinder: gekrümmt 31">
            <a:extLst>
              <a:ext uri="{FF2B5EF4-FFF2-40B4-BE49-F238E27FC236}">
                <a16:creationId xmlns:a16="http://schemas.microsoft.com/office/drawing/2014/main" id="{122111A0-D750-4532-AC52-D3EA33BA2903}"/>
              </a:ext>
            </a:extLst>
          </p:cNvPr>
          <p:cNvCxnSpPr>
            <a:cxnSpLocks/>
          </p:cNvCxnSpPr>
          <p:nvPr/>
        </p:nvCxnSpPr>
        <p:spPr>
          <a:xfrm>
            <a:off x="3586480" y="3342640"/>
            <a:ext cx="5212463" cy="847937"/>
          </a:xfrm>
          <a:prstGeom prst="curvedConnector3">
            <a:avLst>
              <a:gd name="adj1" fmla="val 37330"/>
            </a:avLst>
          </a:prstGeom>
          <a:ln>
            <a:solidFill>
              <a:srgbClr val="146B42"/>
            </a:solidFill>
            <a:tailEnd type="triangle"/>
          </a:ln>
        </p:spPr>
        <p:style>
          <a:lnRef idx="1">
            <a:schemeClr val="accent6"/>
          </a:lnRef>
          <a:fillRef idx="0">
            <a:schemeClr val="accent6"/>
          </a:fillRef>
          <a:effectRef idx="0">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0"/>
          <p:cNvSpPr txBox="1">
            <a:spLocks noGrp="1"/>
          </p:cNvSpPr>
          <p:nvPr>
            <p:ph type="title"/>
          </p:nvPr>
        </p:nvSpPr>
        <p:spPr>
          <a:xfrm>
            <a:off x="838210" y="381759"/>
            <a:ext cx="9846431" cy="57104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146B42"/>
              </a:buClr>
              <a:buSzPts val="3200"/>
              <a:buNone/>
            </a:pPr>
            <a:r>
              <a:rPr lang="de-DE" sz="3200" b="1" dirty="0">
                <a:solidFill>
                  <a:srgbClr val="146B42"/>
                </a:solidFill>
                <a:latin typeface="Calibri" panose="020F0502020204030204" pitchFamily="34" charset="0"/>
                <a:cs typeface="Calibri" panose="020F0502020204030204" pitchFamily="34" charset="0"/>
              </a:rPr>
              <a:t>Suche nach dem richtigen Begriff</a:t>
            </a:r>
            <a:endParaRPr dirty="0">
              <a:latin typeface="Calibri" panose="020F0502020204030204" pitchFamily="34" charset="0"/>
              <a:cs typeface="Calibri" panose="020F0502020204030204" pitchFamily="34" charset="0"/>
            </a:endParaRPr>
          </a:p>
        </p:txBody>
      </p:sp>
      <p:sp>
        <p:nvSpPr>
          <p:cNvPr id="263" name="Google Shape;263;p10"/>
          <p:cNvSpPr/>
          <p:nvPr/>
        </p:nvSpPr>
        <p:spPr>
          <a:xfrm>
            <a:off x="4741640" y="1669428"/>
            <a:ext cx="2491530"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Kindersextourismus</a:t>
            </a: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64" name="Google Shape;264;p10"/>
          <p:cNvSpPr/>
          <p:nvPr/>
        </p:nvSpPr>
        <p:spPr>
          <a:xfrm>
            <a:off x="1007653" y="2782107"/>
            <a:ext cx="2491530"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Kinderpornografie</a:t>
            </a:r>
            <a:endParaRPr kumimoji="0" sz="24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65" name="Google Shape;265;p10"/>
          <p:cNvSpPr/>
          <p:nvPr/>
        </p:nvSpPr>
        <p:spPr>
          <a:xfrm>
            <a:off x="2607559" y="4798483"/>
            <a:ext cx="2332561"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Kinderprostituierte*r</a:t>
            </a:r>
            <a:endParaRPr kumimoji="0" sz="14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66" name="Google Shape;266;p10"/>
          <p:cNvSpPr/>
          <p:nvPr/>
        </p:nvSpPr>
        <p:spPr>
          <a:xfrm>
            <a:off x="6979921" y="3777556"/>
            <a:ext cx="2161182" cy="780177"/>
          </a:xfrm>
          <a:prstGeom prst="roundRect">
            <a:avLst>
              <a:gd name="adj" fmla="val 16667"/>
            </a:avLst>
          </a:prstGeom>
          <a:solidFill>
            <a:srgbClr val="A8D08C"/>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de-DE"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Kindersextourist*in</a:t>
            </a: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11"/>
          <p:cNvSpPr txBox="1">
            <a:spLocks noGrp="1"/>
          </p:cNvSpPr>
          <p:nvPr>
            <p:ph type="body" idx="1"/>
          </p:nvPr>
        </p:nvSpPr>
        <p:spPr>
          <a:xfrm>
            <a:off x="464445" y="1316772"/>
            <a:ext cx="10381034" cy="5084028"/>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ct val="69498"/>
              <a:buNone/>
            </a:pPr>
            <a:r>
              <a:rPr lang="de-DE" b="1" dirty="0">
                <a:solidFill>
                  <a:srgbClr val="146B42"/>
                </a:solidFill>
              </a:rPr>
              <a:t>Geschichte A</a:t>
            </a:r>
            <a:endParaRPr b="1" dirty="0">
              <a:solidFill>
                <a:srgbClr val="146B42"/>
              </a:solidFill>
            </a:endParaRPr>
          </a:p>
          <a:p>
            <a:pPr marL="114300" lvl="0" indent="0" algn="l" rtl="0">
              <a:lnSpc>
                <a:spcPct val="90000"/>
              </a:lnSpc>
              <a:spcBef>
                <a:spcPts val="1000"/>
              </a:spcBef>
              <a:spcAft>
                <a:spcPts val="0"/>
              </a:spcAft>
              <a:buClr>
                <a:schemeClr val="dk1"/>
              </a:buClr>
              <a:buSzPct val="69498"/>
              <a:buNone/>
            </a:pPr>
            <a:r>
              <a:rPr lang="de-DE" sz="2400" dirty="0"/>
              <a:t>Mit steigendem Zugang zu Atlantis steigt auch die Anzahl der Touristen, die nicht wegen der Natur und Tierwelt das Land besuchen möchten. Auf den Straßen von Atlantis` Hauptstadt </a:t>
            </a:r>
            <a:r>
              <a:rPr lang="de-DE" sz="2400" dirty="0" err="1"/>
              <a:t>Atla</a:t>
            </a:r>
            <a:r>
              <a:rPr lang="de-DE" sz="2400" dirty="0"/>
              <a:t> können Sie Kinderprostituierte sehen, welche sich einer Zahl internationaler Touristen anbieten, die für Kindersextourismus angereist sind. </a:t>
            </a:r>
            <a:endParaRPr sz="2400" dirty="0"/>
          </a:p>
          <a:p>
            <a:pPr marL="114300" lvl="0" indent="0" algn="l" rtl="0">
              <a:lnSpc>
                <a:spcPct val="90000"/>
              </a:lnSpc>
              <a:spcBef>
                <a:spcPts val="1000"/>
              </a:spcBef>
              <a:spcAft>
                <a:spcPts val="0"/>
              </a:spcAft>
              <a:buClr>
                <a:schemeClr val="dk1"/>
              </a:buClr>
              <a:buSzPct val="69498"/>
              <a:buNone/>
            </a:pPr>
            <a:r>
              <a:rPr lang="de-DE" sz="2400" dirty="0"/>
              <a:t>Mit fehlender Infrastruktur und technologischer Entwicklung um diesen Trend zu bekämpfen macht es den Anschein, dass Pädophile sich diese unterentwickelte Region zu Nutze machen. </a:t>
            </a:r>
            <a:endParaRPr sz="2400" dirty="0"/>
          </a:p>
          <a:p>
            <a:pPr marL="114300" lvl="0" indent="0" algn="l" rtl="0">
              <a:lnSpc>
                <a:spcPct val="90000"/>
              </a:lnSpc>
              <a:spcBef>
                <a:spcPts val="1000"/>
              </a:spcBef>
              <a:spcAft>
                <a:spcPts val="0"/>
              </a:spcAft>
              <a:buClr>
                <a:schemeClr val="dk1"/>
              </a:buClr>
              <a:buSzPct val="69498"/>
              <a:buNone/>
            </a:pPr>
            <a:r>
              <a:rPr lang="de-DE" sz="2400" dirty="0" err="1"/>
              <a:t>Atla</a:t>
            </a:r>
            <a:r>
              <a:rPr lang="de-DE" sz="2400" dirty="0"/>
              <a:t> hat sich dadurch in der Szene bereits einen Namen gemacht und touristische Unternehmen befürchten, dass diese Entwicklung einen schlechten </a:t>
            </a:r>
            <a:r>
              <a:rPr lang="de-DE" sz="2400" dirty="0" err="1"/>
              <a:t>Einfluss</a:t>
            </a:r>
            <a:r>
              <a:rPr lang="de-DE" sz="2400" dirty="0"/>
              <a:t> auf die familienfreundliche Destination Atlantis nehmen wird.</a:t>
            </a:r>
            <a:endParaRPr sz="2400" dirty="0"/>
          </a:p>
          <a:p>
            <a:pPr marL="114300" lvl="0" indent="0" algn="l" rtl="0">
              <a:lnSpc>
                <a:spcPct val="90000"/>
              </a:lnSpc>
              <a:spcBef>
                <a:spcPts val="1000"/>
              </a:spcBef>
              <a:spcAft>
                <a:spcPts val="0"/>
              </a:spcAft>
              <a:buSzPct val="69498"/>
              <a:buNone/>
            </a:pPr>
            <a:endParaRPr dirty="0"/>
          </a:p>
        </p:txBody>
      </p:sp>
      <p:sp>
        <p:nvSpPr>
          <p:cNvPr id="273" name="Google Shape;273;p11"/>
          <p:cNvSpPr txBox="1"/>
          <p:nvPr/>
        </p:nvSpPr>
        <p:spPr>
          <a:xfrm>
            <a:off x="838200" y="229678"/>
            <a:ext cx="10515600" cy="750607"/>
          </a:xfrm>
          <a:prstGeom prst="rect">
            <a:avLst/>
          </a:prstGeom>
          <a:noFill/>
          <a:ln>
            <a:noFill/>
          </a:ln>
        </p:spPr>
        <p:txBody>
          <a:bodyPr spcFirstLastPara="1" wrap="square" lIns="91425" tIns="45700" rIns="91425" bIns="45700" anchor="ctr" anchorCtr="0">
            <a:normAutofit/>
          </a:bodyPr>
          <a:lstStyle/>
          <a:p>
            <a:pPr marL="0" marR="0" lvl="0" indent="0" algn="ctr" defTabSz="914400" rtl="0" eaLnBrk="1" fontAlgn="auto" latinLnBrk="0" hangingPunct="1">
              <a:lnSpc>
                <a:spcPct val="90000"/>
              </a:lnSpc>
              <a:spcBef>
                <a:spcPts val="0"/>
              </a:spcBef>
              <a:spcAft>
                <a:spcPts val="0"/>
              </a:spcAft>
              <a:buClr>
                <a:srgbClr val="146B42"/>
              </a:buClr>
              <a:buSzPts val="3200"/>
              <a:buFont typeface="Calibri"/>
              <a:buNone/>
              <a:tabLst/>
              <a:defRPr/>
            </a:pPr>
            <a:r>
              <a:rPr kumimoji="0" lang="de-DE" sz="3200" b="1" i="0" u="none" strike="noStrike" kern="0" cap="none" spc="0" normalizeH="0" baseline="0" noProof="0" dirty="0">
                <a:ln>
                  <a:noFill/>
                </a:ln>
                <a:solidFill>
                  <a:srgbClr val="146B42"/>
                </a:solidFill>
                <a:effectLst/>
                <a:uLnTx/>
                <a:uFillTx/>
                <a:latin typeface="Calibri"/>
                <a:ea typeface="Calibri"/>
                <a:cs typeface="Calibri"/>
                <a:sym typeface="Calibri"/>
              </a:rPr>
              <a:t>Terminologie </a:t>
            </a:r>
            <a:r>
              <a:rPr kumimoji="0" lang="de-DE" sz="3200" b="1" i="0" u="none" strike="noStrike" kern="0" cap="none" spc="0" normalizeH="0" baseline="0" noProof="0" dirty="0" err="1">
                <a:ln>
                  <a:noFill/>
                </a:ln>
                <a:solidFill>
                  <a:srgbClr val="146B42"/>
                </a:solidFill>
                <a:effectLst/>
                <a:uLnTx/>
                <a:uFillTx/>
                <a:latin typeface="Calibri"/>
                <a:ea typeface="Calibri"/>
                <a:cs typeface="Calibri"/>
                <a:sym typeface="Calibri"/>
              </a:rPr>
              <a:t>beeinflusst</a:t>
            </a:r>
            <a:r>
              <a:rPr kumimoji="0" lang="de-DE" sz="3200" b="1" i="0" u="none" strike="noStrike" kern="0" cap="none" spc="0" normalizeH="0" baseline="0" noProof="0" dirty="0">
                <a:ln>
                  <a:noFill/>
                </a:ln>
                <a:solidFill>
                  <a:srgbClr val="146B42"/>
                </a:solidFill>
                <a:effectLst/>
                <a:uLnTx/>
                <a:uFillTx/>
                <a:latin typeface="Calibri"/>
                <a:ea typeface="Calibri"/>
                <a:cs typeface="Calibri"/>
                <a:sym typeface="Calibri"/>
              </a:rPr>
              <a:t> unsere Wahrnehmung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12"/>
          <p:cNvSpPr txBox="1">
            <a:spLocks noGrp="1"/>
          </p:cNvSpPr>
          <p:nvPr>
            <p:ph type="body" idx="1"/>
          </p:nvPr>
        </p:nvSpPr>
        <p:spPr>
          <a:xfrm>
            <a:off x="464444" y="1316772"/>
            <a:ext cx="10427333" cy="5084028"/>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ct val="69498"/>
              <a:buNone/>
            </a:pPr>
            <a:r>
              <a:rPr lang="de-DE" b="1" dirty="0">
                <a:solidFill>
                  <a:srgbClr val="146B42"/>
                </a:solidFill>
              </a:rPr>
              <a:t>Geschichte B</a:t>
            </a:r>
            <a:endParaRPr b="1" dirty="0">
              <a:solidFill>
                <a:srgbClr val="146B42"/>
              </a:solidFill>
            </a:endParaRPr>
          </a:p>
          <a:p>
            <a:pPr marL="114300" lvl="0" indent="0" algn="l" rtl="0">
              <a:lnSpc>
                <a:spcPct val="90000"/>
              </a:lnSpc>
              <a:spcBef>
                <a:spcPts val="1000"/>
              </a:spcBef>
              <a:spcAft>
                <a:spcPts val="0"/>
              </a:spcAft>
              <a:buClr>
                <a:schemeClr val="dk1"/>
              </a:buClr>
              <a:buSzPct val="69498"/>
              <a:buNone/>
            </a:pPr>
            <a:r>
              <a:rPr lang="de-DE" sz="2400" dirty="0"/>
              <a:t>Steigender Zugang nach Atlantis ist nicht gleichauf mit einem Anstieg von Kinderschutzmaßnahmen gegen die Einreise von reisenden Sexualstraftätern.</a:t>
            </a:r>
            <a:endParaRPr sz="2400" dirty="0"/>
          </a:p>
          <a:p>
            <a:pPr marL="114300" lvl="0" indent="0" algn="l" rtl="0">
              <a:lnSpc>
                <a:spcPct val="90000"/>
              </a:lnSpc>
              <a:spcBef>
                <a:spcPts val="1000"/>
              </a:spcBef>
              <a:spcAft>
                <a:spcPts val="0"/>
              </a:spcAft>
              <a:buClr>
                <a:schemeClr val="dk1"/>
              </a:buClr>
              <a:buSzPct val="69498"/>
              <a:buNone/>
            </a:pPr>
            <a:r>
              <a:rPr lang="de-DE" sz="2400" dirty="0"/>
              <a:t>Mit steigenden Touristenzahlen und einhergehendem Anstieg des Wohlstands Atlas, der Hauptstadt von Atlantis, sind Kinder einem immer höheren Risiko ausgebeutete zu werden ausgeliefert. Einige Kinder wurden aus entlegeneren Regionen nach </a:t>
            </a:r>
            <a:r>
              <a:rPr lang="de-DE" sz="2400" dirty="0" err="1"/>
              <a:t>Atla</a:t>
            </a:r>
            <a:r>
              <a:rPr lang="de-DE" sz="2400" dirty="0"/>
              <a:t> verschleppt, um dort sexuell ausgebeutet zu werden. Ohne Sprachkenntnisse und ohne über die Risiken informiert zu sein, hören sie auf die Anweisungen der Menschenhändler, die die Kontrolle über die Kinder zu haben scheinen. </a:t>
            </a:r>
            <a:endParaRPr sz="2400" dirty="0"/>
          </a:p>
        </p:txBody>
      </p:sp>
      <p:sp>
        <p:nvSpPr>
          <p:cNvPr id="280" name="Google Shape;280;p12"/>
          <p:cNvSpPr txBox="1"/>
          <p:nvPr/>
        </p:nvSpPr>
        <p:spPr>
          <a:xfrm>
            <a:off x="838200" y="229678"/>
            <a:ext cx="10515600" cy="750607"/>
          </a:xfrm>
          <a:prstGeom prst="rect">
            <a:avLst/>
          </a:prstGeom>
          <a:noFill/>
          <a:ln>
            <a:noFill/>
          </a:ln>
        </p:spPr>
        <p:txBody>
          <a:bodyPr spcFirstLastPara="1" wrap="square" lIns="91425" tIns="45700" rIns="91425" bIns="45700" anchor="ctr" anchorCtr="0">
            <a:normAutofit/>
          </a:bodyPr>
          <a:lstStyle/>
          <a:p>
            <a:pPr marL="0" marR="0" lvl="0" indent="0" algn="ctr" defTabSz="914400" rtl="0" eaLnBrk="1" fontAlgn="auto" latinLnBrk="0" hangingPunct="1">
              <a:lnSpc>
                <a:spcPct val="90000"/>
              </a:lnSpc>
              <a:spcBef>
                <a:spcPts val="0"/>
              </a:spcBef>
              <a:spcAft>
                <a:spcPts val="0"/>
              </a:spcAft>
              <a:buClr>
                <a:srgbClr val="146B42"/>
              </a:buClr>
              <a:buSzPts val="3200"/>
              <a:buFont typeface="Arial"/>
              <a:buNone/>
              <a:tabLst/>
              <a:defRPr/>
            </a:pPr>
            <a:r>
              <a:rPr kumimoji="0" lang="de-DE" sz="3200" b="1" i="0" u="none" strike="noStrike" kern="0" cap="none" spc="0" normalizeH="0" baseline="0" noProof="0" dirty="0">
                <a:ln>
                  <a:noFill/>
                </a:ln>
                <a:solidFill>
                  <a:srgbClr val="146B42"/>
                </a:solidFill>
                <a:effectLst/>
                <a:uLnTx/>
                <a:uFillTx/>
                <a:latin typeface="Calibri"/>
                <a:ea typeface="Calibri"/>
                <a:cs typeface="Calibri"/>
                <a:sym typeface="Calibri"/>
              </a:rPr>
              <a:t>Terminologie </a:t>
            </a:r>
            <a:r>
              <a:rPr kumimoji="0" lang="de-DE" sz="3200" b="1" i="0" u="none" strike="noStrike" kern="0" cap="none" spc="0" normalizeH="0" baseline="0" noProof="0" dirty="0" err="1">
                <a:ln>
                  <a:noFill/>
                </a:ln>
                <a:solidFill>
                  <a:srgbClr val="146B42"/>
                </a:solidFill>
                <a:effectLst/>
                <a:uLnTx/>
                <a:uFillTx/>
                <a:latin typeface="Calibri"/>
                <a:ea typeface="Calibri"/>
                <a:cs typeface="Calibri"/>
                <a:sym typeface="Calibri"/>
              </a:rPr>
              <a:t>beeinflusst</a:t>
            </a:r>
            <a:r>
              <a:rPr kumimoji="0" lang="de-DE" sz="3200" b="1" i="0" u="none" strike="noStrike" kern="0" cap="none" spc="0" normalizeH="0" baseline="0" noProof="0" dirty="0">
                <a:ln>
                  <a:noFill/>
                </a:ln>
                <a:solidFill>
                  <a:srgbClr val="146B42"/>
                </a:solidFill>
                <a:effectLst/>
                <a:uLnTx/>
                <a:uFillTx/>
                <a:latin typeface="Calibri"/>
                <a:ea typeface="Calibri"/>
                <a:cs typeface="Calibri"/>
                <a:sym typeface="Calibri"/>
              </a:rPr>
              <a:t> unsere Wahrnehmung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840</Words>
  <Application>Microsoft Office PowerPoint</Application>
  <PresentationFormat>Breitbild</PresentationFormat>
  <Paragraphs>41</Paragraphs>
  <Slides>6</Slides>
  <Notes>5</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6</vt:i4>
      </vt:variant>
    </vt:vector>
  </HeadingPairs>
  <TitlesOfParts>
    <vt:vector size="11" baseType="lpstr">
      <vt:lpstr>Arial</vt:lpstr>
      <vt:lpstr>Calibri</vt:lpstr>
      <vt:lpstr>Calibri Light</vt:lpstr>
      <vt:lpstr>Office</vt:lpstr>
      <vt:lpstr>2_Office</vt:lpstr>
      <vt:lpstr>Terminologie</vt:lpstr>
      <vt:lpstr>PowerPoint-Präsentation</vt:lpstr>
      <vt:lpstr>Matchmaking!</vt:lpstr>
      <vt:lpstr>Suche nach dem richtigen Begriff</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Terminologie</dc:title>
  <dc:creator>hamann</dc:creator>
  <cp:lastModifiedBy>hamann</cp:lastModifiedBy>
  <cp:revision>1</cp:revision>
  <dcterms:created xsi:type="dcterms:W3CDTF">2022-04-12T13:32:53Z</dcterms:created>
  <dcterms:modified xsi:type="dcterms:W3CDTF">2022-04-12T13:33:07Z</dcterms:modified>
</cp:coreProperties>
</file>