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notesMasterIdLst>
    <p:notesMasterId r:id="rId9"/>
  </p:notesMasterIdLst>
  <p:sldIdLst>
    <p:sldId id="257" r:id="rId5"/>
    <p:sldId id="260" r:id="rId6"/>
    <p:sldId id="280" r:id="rId7"/>
    <p:sldId id="281" r:id="rId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79D897-40F8-2C6E-B514-53F7623C3100}" name="Lea Peters" initials="LP" userId="S::peters@ecpat.de::1322753f-b1e5-4a49-ae4d-fe685c4a87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D44"/>
    <a:srgbClr val="206E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874A21-E1A4-904C-456E-1952EE7C314E}" v="1099" dt="2025-10-24T07:18:38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94" y="-7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23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91853-2261-7645-A62B-0FB13F75CE21}" type="datetimeFigureOut">
              <a:rPr lang="x-none" smtClean="0"/>
              <a:t>24.10.2025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81ED-F02E-AD4B-91B1-0872E7ECA79F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315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BB73-F860-4E47-AB47-0FE9CAF4EABA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0728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D5426-3850-1C4E-9822-A175DABD1809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5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544ECD05-4E94-4A60-8FDA-700BF100B0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 hidden="1">
            <a:extLst>
              <a:ext uri="{FF2B5EF4-FFF2-40B4-BE49-F238E27FC236}">
                <a16:creationId xmlns="" xmlns:a16="http://schemas.microsoft.com/office/drawing/2014/main" id="{8BCB0EB2-4067-418C-9465-9D4C71240E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4E37999-41E7-446D-8C53-B904C3CE87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=""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C37CA96E-9DD9-4172-B63B-50DF43B576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3" name="Graphic 9">
              <a:extLst>
                <a:ext uri="{FF2B5EF4-FFF2-40B4-BE49-F238E27FC236}">
                  <a16:creationId xmlns=""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Graphic 9">
              <a:extLst>
                <a:ext uri="{FF2B5EF4-FFF2-40B4-BE49-F238E27FC236}">
                  <a16:creationId xmlns=""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20" name="Texture" hidden="1">
            <a:extLst>
              <a:ext uri="{FF2B5EF4-FFF2-40B4-BE49-F238E27FC236}">
                <a16:creationId xmlns="" xmlns:a16="http://schemas.microsoft.com/office/drawing/2014/main" id="{31F99E9D-6528-47AC-B178-7032D0E17D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0337-52F3-704E-9433-248E44A77563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9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95FB7-55B0-FB47-AEB5-A1F3053938DA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825D-EBAB-8F40-84B2-67917366EA47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3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C1FBD0A-9F7B-4EBB-9982-B55F5F9806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="" xmlns:a16="http://schemas.microsoft.com/office/drawing/2014/main" id="{88CFF0B8-0BA9-4DD9-B7B2-0655DC8419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C77B910E-9B87-4291-987B-6883212CBA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918A8D14-28CA-4095-B2FA-E48B3150AD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="" xmlns:a16="http://schemas.microsoft.com/office/drawing/2014/main" id="{1D1F176A-19F1-4537-800D-210F29EC1A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90D6-CEB1-3A4F-9A25-9453B35460E3}" type="datetime1">
              <a:rPr lang="de-DE" smtClean="0"/>
              <a:t>24.10.2025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C5BFA9BB-A51E-4D09-8602-5AD9010463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 hidden="1">
            <a:extLst>
              <a:ext uri="{FF2B5EF4-FFF2-40B4-BE49-F238E27FC236}">
                <a16:creationId xmlns="" xmlns:a16="http://schemas.microsoft.com/office/drawing/2014/main" id="{A60257A1-779B-4048-BC0D-1EA579B5B1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38F4B5D0-AA24-4702-9C01-FC1A03E7B6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FD03BB88-350D-4DE0-BB34-870F643568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</p:grpSp>
      <p:sp>
        <p:nvSpPr>
          <p:cNvPr id="15" name="Texture" hidden="1">
            <a:extLst>
              <a:ext uri="{FF2B5EF4-FFF2-40B4-BE49-F238E27FC236}">
                <a16:creationId xmlns="" xmlns:a16="http://schemas.microsoft.com/office/drawing/2014/main" id="{4A8025C0-8995-4863-A847-7ED1F8CCE8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E625-89BF-7949-B7DD-0F272047A373}" type="datetime1">
              <a:rPr lang="de-DE" smtClean="0"/>
              <a:t>24.10.2025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3FDD-585A-D54A-861E-D051C85A67AD}" type="datetime1">
              <a:rPr lang="de-DE" smtClean="0"/>
              <a:t>24.10.2025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8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CAF9-41EA-634C-9284-65EE6B9A4836}" type="datetime1">
              <a:rPr lang="de-DE" smtClean="0"/>
              <a:t>24.10.2025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0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F7D9AFA4-EB8E-4091-A5E2-1B9D163A07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="" xmlns:a16="http://schemas.microsoft.com/office/drawing/2014/main" id="{F25018FE-FB44-4E2E-A181-B3476F3E85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A6C7CD4B-70DE-49E2-A336-B6F43F58FF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=""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507639D4-740A-4B71-8393-99CA375EB4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Graphic 9">
              <a:extLst>
                <a:ext uri="{FF2B5EF4-FFF2-40B4-BE49-F238E27FC236}">
                  <a16:creationId xmlns=""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Graphic 9">
              <a:extLst>
                <a:ext uri="{FF2B5EF4-FFF2-40B4-BE49-F238E27FC236}">
                  <a16:creationId xmlns=""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="" xmlns:a16="http://schemas.microsoft.com/office/drawing/2014/main" id="{3A5846DF-A106-4887-BE2C-DCD89DAA65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D863-36BD-D846-81C5-57751C35AF35}" type="datetime1">
              <a:rPr lang="de-DE" smtClean="0"/>
              <a:t>24.10.2025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5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4F3C1870-4E69-4DE7-BF2F-DE8A7881C6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="" xmlns:a16="http://schemas.microsoft.com/office/drawing/2014/main" id="{7439AB1C-A8A1-4745-9625-B18FE9160B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11ADDC4D-D9AA-48F8-BD10-2D20F14607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=""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57D5B578-4971-4ADC-97D8-B9CEF52AA7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Graphic 9">
              <a:extLst>
                <a:ext uri="{FF2B5EF4-FFF2-40B4-BE49-F238E27FC236}">
                  <a16:creationId xmlns=""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Graphic 9">
              <a:extLst>
                <a:ext uri="{FF2B5EF4-FFF2-40B4-BE49-F238E27FC236}">
                  <a16:creationId xmlns=""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="" xmlns:a16="http://schemas.microsoft.com/office/drawing/2014/main" id="{50457195-385D-490A-91AB-30B969C619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159C-5AC2-EF4A-A837-C76F2B4B4330}" type="datetime1">
              <a:rPr lang="de-DE" smtClean="0"/>
              <a:t>24.10.2025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5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6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F358BAA-9C8A-4E17-BAD8-32FD6FFEA7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 hidden="1">
            <a:extLst>
              <a:ext uri="{FF2B5EF4-FFF2-40B4-BE49-F238E27FC236}">
                <a16:creationId xmlns="" xmlns:a16="http://schemas.microsoft.com/office/drawing/2014/main" id="{4D6F41A4-BEE3-4935-9371-4ADEA67A22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7726F010-956A-40BC-8A1F-8002DC729B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9">
              <a:extLst>
                <a:ext uri="{FF2B5EF4-FFF2-40B4-BE49-F238E27FC236}">
                  <a16:creationId xmlns=""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 hidden="1">
            <a:extLst>
              <a:ext uri="{FF2B5EF4-FFF2-40B4-BE49-F238E27FC236}">
                <a16:creationId xmlns="" xmlns:a16="http://schemas.microsoft.com/office/drawing/2014/main" id="{7FE1D329-7CB2-4DF5-B0C0-36DD19EBC6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59C38-5E5F-DB45-A8D2-85788370F695}" type="datetime1">
              <a:rPr lang="de-DE" smtClean="0"/>
              <a:t>24.10.2025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20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1" r:id="rId10"/>
    <p:sldLayoutId id="214748371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20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8.svg"/><Relationship Id="rId4" Type="http://schemas.openxmlformats.org/officeDocument/2006/relationships/image" Target="../media/image11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91262E-57E8-71DB-EB85-AA84C625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11" y="2404570"/>
            <a:ext cx="8372460" cy="1325563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Studiosus Reisen München GmbH</a:t>
            </a:r>
            <a:endParaRPr lang="x-non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B65C67-03C4-B349-287D-19B083C46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1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4495444E-E060-7D62-A4DE-097CF092C4DB}"/>
              </a:ext>
            </a:extLst>
          </p:cNvPr>
          <p:cNvGrpSpPr/>
          <p:nvPr/>
        </p:nvGrpSpPr>
        <p:grpSpPr>
          <a:xfrm>
            <a:off x="348143" y="247373"/>
            <a:ext cx="1170264" cy="1170264"/>
            <a:chOff x="348143" y="247373"/>
            <a:chExt cx="1170264" cy="1170264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D0DCF29E-3785-31DA-AD94-0A90BB76A838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4" name="Oval 3">
                <a:extLst>
                  <a:ext uri="{FF2B5EF4-FFF2-40B4-BE49-F238E27FC236}">
                    <a16:creationId xmlns="" xmlns:a16="http://schemas.microsoft.com/office/drawing/2014/main" id="{C5ECCBCA-0ED2-8F6E-6548-F4AF5352C4D8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pic>
            <p:nvPicPr>
              <p:cNvPr id="5" name="Picture 4" descr="A green logo with a person in the air&#10;&#10;Description automatically generated">
                <a:extLst>
                  <a:ext uri="{FF2B5EF4-FFF2-40B4-BE49-F238E27FC236}">
                    <a16:creationId xmlns="" xmlns:a16="http://schemas.microsoft.com/office/drawing/2014/main" id="{852C62ED-A67E-6C1F-4167-D352FBFE11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9" name="Picture 8" descr="A green logo with a flower&#10;&#10;Description automatically generated">
              <a:extLst>
                <a:ext uri="{FF2B5EF4-FFF2-40B4-BE49-F238E27FC236}">
                  <a16:creationId xmlns="" xmlns:a16="http://schemas.microsoft.com/office/drawing/2014/main" id="{565B0BE9-CD2E-0C5E-679E-994E85DF7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9407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AB39992-F604-AEC4-5FC8-09AEC59E42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141E65E-8050-884A-DB26-CB6FEF3C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2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A6D32C7-A27E-8463-792C-7B4196C9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918" y="279622"/>
            <a:ext cx="7685037" cy="90589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Umsetzung von The Code bei Studiosus Reisen München GmbH</a:t>
            </a:r>
            <a:endParaRPr lang="x-none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F995C458-4987-370F-0DAE-4E8EDDE5A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718" y="1731522"/>
            <a:ext cx="11347287" cy="435903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b="1" dirty="0">
                <a:solidFill>
                  <a:schemeClr val="bg1"/>
                </a:solidFill>
              </a:rPr>
              <a:t>Langjähriges Engagement:</a:t>
            </a:r>
            <a:r>
              <a:rPr lang="de-DE" b="1" dirty="0"/>
              <a:t/>
            </a:r>
            <a:br>
              <a:rPr lang="de-DE" b="1" dirty="0"/>
            </a:br>
            <a:r>
              <a:rPr lang="de-DE" dirty="0">
                <a:solidFill>
                  <a:schemeClr val="bg1"/>
                </a:solidFill>
              </a:rPr>
              <a:t>Über 25 Jahre Zusammenarbeit mit ECPAT Deutschland und Mitentwickler von The Code</a:t>
            </a:r>
            <a:endParaRPr lang="de-DE" dirty="0"/>
          </a:p>
          <a:p>
            <a:pPr marL="0" indent="0">
              <a:lnSpc>
                <a:spcPct val="100000"/>
              </a:lnSpc>
              <a:buNone/>
            </a:pPr>
            <a:r>
              <a:rPr lang="de-DE" b="1" dirty="0">
                <a:solidFill>
                  <a:schemeClr val="bg1"/>
                </a:solidFill>
              </a:rPr>
              <a:t>Verträge &amp; Standards:</a:t>
            </a:r>
            <a:r>
              <a:rPr lang="de-DE" b="1" dirty="0"/>
              <a:t/>
            </a:r>
            <a:br>
              <a:rPr lang="de-DE" b="1" dirty="0"/>
            </a:br>
            <a:r>
              <a:rPr lang="de-DE" dirty="0">
                <a:solidFill>
                  <a:schemeClr val="bg1"/>
                </a:solidFill>
              </a:rPr>
              <a:t>In allen Verträgen mit unseren </a:t>
            </a:r>
            <a:r>
              <a:rPr lang="de-DE" dirty="0" err="1">
                <a:solidFill>
                  <a:schemeClr val="bg1"/>
                </a:solidFill>
              </a:rPr>
              <a:t>Suppliern</a:t>
            </a:r>
            <a:r>
              <a:rPr lang="de-DE" dirty="0">
                <a:solidFill>
                  <a:schemeClr val="bg1"/>
                </a:solidFill>
              </a:rPr>
              <a:t> sind Verpflichtungen zum Kinderschutz verankert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b="1" dirty="0">
                <a:solidFill>
                  <a:schemeClr val="bg1"/>
                </a:solidFill>
              </a:rPr>
              <a:t>Schulung &amp; Sensibilisierung</a:t>
            </a:r>
            <a:r>
              <a:rPr lang="de-DE" b="1" dirty="0"/>
              <a:t/>
            </a:r>
            <a:br>
              <a:rPr lang="de-DE" b="1" dirty="0"/>
            </a:br>
            <a:r>
              <a:rPr lang="de-DE" dirty="0">
                <a:solidFill>
                  <a:schemeClr val="bg1"/>
                </a:solidFill>
              </a:rPr>
              <a:t>Regelmäßige Trainings für Mitarbeitende und </a:t>
            </a:r>
            <a:r>
              <a:rPr lang="de-DE" dirty="0" err="1">
                <a:solidFill>
                  <a:schemeClr val="bg1"/>
                </a:solidFill>
              </a:rPr>
              <a:t>Reiseleiter:innenn</a:t>
            </a:r>
            <a:r>
              <a:rPr lang="de-DE" dirty="0">
                <a:solidFill>
                  <a:schemeClr val="bg1"/>
                </a:solidFill>
              </a:rPr>
              <a:t> zu Prävention und Meldemöglichkeiten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b="1" dirty="0" err="1">
                <a:solidFill>
                  <a:schemeClr val="bg1"/>
                </a:solidFill>
              </a:rPr>
              <a:t>Kundensensibiliserung</a:t>
            </a:r>
            <a:r>
              <a:rPr lang="de-DE" b="1" dirty="0"/>
              <a:t/>
            </a:r>
            <a:br>
              <a:rPr lang="de-DE" b="1" dirty="0"/>
            </a:br>
            <a:r>
              <a:rPr lang="de-DE" dirty="0">
                <a:solidFill>
                  <a:schemeClr val="bg1"/>
                </a:solidFill>
              </a:rPr>
              <a:t>Proaktive Sensibilisierung unserer Gäste zum Thema Kinderschutz und </a:t>
            </a:r>
            <a:r>
              <a:rPr lang="de-DE" dirty="0" err="1">
                <a:solidFill>
                  <a:schemeClr val="bg1"/>
                </a:solidFill>
              </a:rPr>
              <a:t>don´t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look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away</a:t>
            </a:r>
            <a:endParaRPr lang="de-DE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b="1" dirty="0" err="1">
                <a:solidFill>
                  <a:schemeClr val="bg1"/>
                </a:solidFill>
              </a:rPr>
              <a:t>Destinationworkshops</a:t>
            </a:r>
            <a:r>
              <a:rPr lang="de-DE" b="1" dirty="0">
                <a:solidFill>
                  <a:schemeClr val="bg1"/>
                </a:solidFill>
              </a:rPr>
              <a:t>:</a:t>
            </a:r>
            <a:r>
              <a:rPr lang="de-DE" b="1" dirty="0"/>
              <a:t/>
            </a:r>
            <a:br>
              <a:rPr lang="de-DE" b="1" dirty="0"/>
            </a:br>
            <a:r>
              <a:rPr lang="de-DE" dirty="0">
                <a:solidFill>
                  <a:schemeClr val="bg1"/>
                </a:solidFill>
              </a:rPr>
              <a:t>Schulungen zu Child </a:t>
            </a:r>
            <a:r>
              <a:rPr lang="de-DE" dirty="0" err="1">
                <a:solidFill>
                  <a:schemeClr val="bg1"/>
                </a:solidFill>
              </a:rPr>
              <a:t>Safeguarding</a:t>
            </a:r>
            <a:r>
              <a:rPr lang="de-DE" dirty="0">
                <a:solidFill>
                  <a:schemeClr val="bg1"/>
                </a:solidFill>
              </a:rPr>
              <a:t> vor Ort mit unterschiedlichen Leistungsträgern und Stakeholdern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b="1" dirty="0">
                <a:solidFill>
                  <a:schemeClr val="bg1"/>
                </a:solidFill>
              </a:rPr>
              <a:t>Engagement innerhalb der Branche:</a:t>
            </a:r>
            <a:r>
              <a:rPr lang="de-DE" dirty="0"/>
              <a:t/>
            </a:r>
            <a:br>
              <a:rPr lang="de-DE" dirty="0"/>
            </a:br>
            <a:r>
              <a:rPr lang="de-DE" dirty="0">
                <a:solidFill>
                  <a:schemeClr val="bg1"/>
                </a:solidFill>
              </a:rPr>
              <a:t>Beteiligung an Kampagnen und seit 2001 Mitglieder in der DRV AG - Kinderschutz</a:t>
            </a:r>
          </a:p>
          <a:p>
            <a:pPr>
              <a:lnSpc>
                <a:spcPct val="100000"/>
              </a:lnSpc>
            </a:pPr>
            <a:endParaRPr lang="x-none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4BB9AF61-8AF8-B5D9-ACF2-EFCD8FD000CB}"/>
              </a:ext>
            </a:extLst>
          </p:cNvPr>
          <p:cNvGrpSpPr/>
          <p:nvPr/>
        </p:nvGrpSpPr>
        <p:grpSpPr>
          <a:xfrm>
            <a:off x="195743" y="280030"/>
            <a:ext cx="1170264" cy="1170264"/>
            <a:chOff x="348143" y="247373"/>
            <a:chExt cx="1170264" cy="1170264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592348CE-DEAD-923A-3C15-21CDD8768179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1C07CC1C-6B0B-E751-E4C0-244CA38CB842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pic>
            <p:nvPicPr>
              <p:cNvPr id="8" name="Picture 7" descr="A green logo with a person in the air&#10;&#10;Description automatically generated">
                <a:extLst>
                  <a:ext uri="{FF2B5EF4-FFF2-40B4-BE49-F238E27FC236}">
                    <a16:creationId xmlns="" xmlns:a16="http://schemas.microsoft.com/office/drawing/2014/main" id="{5C690A9F-717A-F389-07AE-7CADD6F150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6" name="Picture 5" descr="A green logo with a flower&#10;&#10;Description automatically generated">
              <a:extLst>
                <a:ext uri="{FF2B5EF4-FFF2-40B4-BE49-F238E27FC236}">
                  <a16:creationId xmlns="" xmlns:a16="http://schemas.microsoft.com/office/drawing/2014/main" id="{5EB0068B-CC4F-F8A4-FE92-D819C4037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pic>
        <p:nvPicPr>
          <p:cNvPr id="9" name="Grafik 8" descr="Seilknoten mit einfarbiger Füllung">
            <a:extLst>
              <a:ext uri="{FF2B5EF4-FFF2-40B4-BE49-F238E27FC236}">
                <a16:creationId xmlns="" xmlns:a16="http://schemas.microsoft.com/office/drawing/2014/main" id="{CE7D249F-EED7-09F9-5A18-7EAA62F3D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086" y="1770741"/>
            <a:ext cx="609601" cy="620487"/>
          </a:xfrm>
          <a:prstGeom prst="rect">
            <a:avLst/>
          </a:prstGeom>
        </p:spPr>
      </p:pic>
      <p:pic>
        <p:nvPicPr>
          <p:cNvPr id="10" name="Grafik 9" descr="Vertrag mit einfarbiger Füllung">
            <a:extLst>
              <a:ext uri="{FF2B5EF4-FFF2-40B4-BE49-F238E27FC236}">
                <a16:creationId xmlns="" xmlns:a16="http://schemas.microsoft.com/office/drawing/2014/main" id="{C4E79B74-1CB9-9890-031E-25A798E0BB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8343" y="2563222"/>
            <a:ext cx="685801" cy="576944"/>
          </a:xfrm>
          <a:prstGeom prst="rect">
            <a:avLst/>
          </a:prstGeom>
        </p:spPr>
      </p:pic>
      <p:pic>
        <p:nvPicPr>
          <p:cNvPr id="13" name="Grafik 12" descr="Idee mit einfarbiger Füllung">
            <a:extLst>
              <a:ext uri="{FF2B5EF4-FFF2-40B4-BE49-F238E27FC236}">
                <a16:creationId xmlns="" xmlns:a16="http://schemas.microsoft.com/office/drawing/2014/main" id="{F9B5AED3-7B3F-6BEE-B8F6-C08F5DF2EA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8343" y="3397069"/>
            <a:ext cx="707572" cy="707572"/>
          </a:xfrm>
          <a:prstGeom prst="rect">
            <a:avLst/>
          </a:prstGeom>
        </p:spPr>
      </p:pic>
      <p:pic>
        <p:nvPicPr>
          <p:cNvPr id="15" name="Grafik 14" descr="Informationen mit einfarbiger Füllung">
            <a:extLst>
              <a:ext uri="{FF2B5EF4-FFF2-40B4-BE49-F238E27FC236}">
                <a16:creationId xmlns="" xmlns:a16="http://schemas.microsoft.com/office/drawing/2014/main" id="{21568D3B-A93D-2174-1CC6-06F4EC87F4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8342" y="4243977"/>
            <a:ext cx="685802" cy="696686"/>
          </a:xfrm>
          <a:prstGeom prst="rect">
            <a:avLst/>
          </a:prstGeom>
        </p:spPr>
      </p:pic>
      <p:pic>
        <p:nvPicPr>
          <p:cNvPr id="16" name="Grafik 15" descr="Erdkugel: Afrika und Europa mit einfarbiger Füllung">
            <a:extLst>
              <a:ext uri="{FF2B5EF4-FFF2-40B4-BE49-F238E27FC236}">
                <a16:creationId xmlns="" xmlns:a16="http://schemas.microsoft.com/office/drawing/2014/main" id="{7F04505C-E3B6-FD4D-FB0F-84A42E3E10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5686" y="5042263"/>
            <a:ext cx="707572" cy="751115"/>
          </a:xfrm>
          <a:prstGeom prst="rect">
            <a:avLst/>
          </a:prstGeom>
        </p:spPr>
      </p:pic>
      <p:pic>
        <p:nvPicPr>
          <p:cNvPr id="17" name="Grafik 16" descr="Gepäck mit einfarbiger Füllung">
            <a:extLst>
              <a:ext uri="{FF2B5EF4-FFF2-40B4-BE49-F238E27FC236}">
                <a16:creationId xmlns="" xmlns:a16="http://schemas.microsoft.com/office/drawing/2014/main" id="{A927A384-680A-85A9-DCC9-A55083A2A3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5686" y="5918200"/>
            <a:ext cx="707572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01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A300D5-E19F-AB9F-FECB-B44A84FE1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E5E29D6-52BB-825E-E063-C4F58BC7EE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A95F287-B684-FC7A-5D98-5FBCE7E4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7AFD8FBC-1D80-5914-B7E4-BD3FD5FA6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918" y="279622"/>
            <a:ext cx="9078408" cy="90589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Praxisbeispiel Child </a:t>
            </a:r>
            <a:r>
              <a:rPr lang="de-DE" dirty="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Safeguarding</a:t>
            </a:r>
            <a:r>
              <a:rPr lang="de-DE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 Workshop in </a:t>
            </a:r>
            <a:r>
              <a:rPr lang="de-DE" dirty="0" smtClean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Albanien</a:t>
            </a:r>
            <a:endParaRPr lang="de-DE" dirty="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5476C7A-BBAD-899E-856B-094EBE1C671D}"/>
              </a:ext>
            </a:extLst>
          </p:cNvPr>
          <p:cNvGrpSpPr/>
          <p:nvPr/>
        </p:nvGrpSpPr>
        <p:grpSpPr>
          <a:xfrm>
            <a:off x="195743" y="280030"/>
            <a:ext cx="1170264" cy="1170264"/>
            <a:chOff x="348143" y="247373"/>
            <a:chExt cx="1170264" cy="1170264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13AE06CF-2AE4-000F-160D-96135FCE975F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7BB9E3AA-C77A-0899-694D-6D104FA4E0FF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pic>
            <p:nvPicPr>
              <p:cNvPr id="8" name="Picture 7" descr="A green logo with a person in the air&#10;&#10;Description automatically generated">
                <a:extLst>
                  <a:ext uri="{FF2B5EF4-FFF2-40B4-BE49-F238E27FC236}">
                    <a16:creationId xmlns="" xmlns:a16="http://schemas.microsoft.com/office/drawing/2014/main" id="{B4AF8DAC-A583-71E3-BA75-BDBE59287A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6" name="Picture 5" descr="A green logo with a flower&#10;&#10;Description automatically generated">
              <a:extLst>
                <a:ext uri="{FF2B5EF4-FFF2-40B4-BE49-F238E27FC236}">
                  <a16:creationId xmlns="" xmlns:a16="http://schemas.microsoft.com/office/drawing/2014/main" id="{DFE81818-B34A-D237-C451-E9BAEFEC1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A0035D86-99F9-5C64-E22E-D95154D4E07A}"/>
              </a:ext>
            </a:extLst>
          </p:cNvPr>
          <p:cNvSpPr txBox="1"/>
          <p:nvPr/>
        </p:nvSpPr>
        <p:spPr>
          <a:xfrm>
            <a:off x="377848" y="1792419"/>
            <a:ext cx="2242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Warum in Albanien?</a:t>
            </a:r>
          </a:p>
        </p:txBody>
      </p:sp>
      <p:pic>
        <p:nvPicPr>
          <p:cNvPr id="13" name="Grafik 12" descr="Ein Bild, das Kleidung, Person, Anzug, Mann enthält.&#10;&#10;KI-generierte Inhalte können fehlerhaft sein.">
            <a:extLst>
              <a:ext uri="{FF2B5EF4-FFF2-40B4-BE49-F238E27FC236}">
                <a16:creationId xmlns="" xmlns:a16="http://schemas.microsoft.com/office/drawing/2014/main" id="{C0E530AD-7639-DB8D-00B8-89E3CCC07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784" y="1677068"/>
            <a:ext cx="7886904" cy="4872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="" xmlns:a16="http://schemas.microsoft.com/office/drawing/2014/main" id="{DC4C2AA7-FCC9-4DDE-F8D3-6BAD998BE5A6}"/>
              </a:ext>
            </a:extLst>
          </p:cNvPr>
          <p:cNvSpPr txBox="1"/>
          <p:nvPr/>
        </p:nvSpPr>
        <p:spPr>
          <a:xfrm>
            <a:off x="376989" y="2184305"/>
            <a:ext cx="3657600" cy="39703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latin typeface="+mj-lt"/>
              </a:rPr>
              <a:t>Kinderschutz ist ein weltweites Anliegen</a:t>
            </a:r>
          </a:p>
          <a:p>
            <a:endParaRPr lang="de-DE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latin typeface="+mj-lt"/>
              </a:rPr>
              <a:t>Lt. ECPAT auffallend hohe Fallzahlen</a:t>
            </a:r>
          </a:p>
          <a:p>
            <a:endParaRPr lang="de-DE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latin typeface="+mj-lt"/>
              </a:rPr>
              <a:t>Als ITB-Partnerland stark </a:t>
            </a:r>
            <a:br>
              <a:rPr lang="de-DE" dirty="0">
                <a:solidFill>
                  <a:schemeClr val="bg1"/>
                </a:solidFill>
                <a:latin typeface="+mj-lt"/>
              </a:rPr>
            </a:br>
            <a:r>
              <a:rPr lang="de-DE" dirty="0">
                <a:solidFill>
                  <a:schemeClr val="bg1"/>
                </a:solidFill>
                <a:latin typeface="+mj-lt"/>
              </a:rPr>
              <a:t>im internationalen Fokus</a:t>
            </a:r>
          </a:p>
          <a:p>
            <a:endParaRPr lang="de-DE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latin typeface="+mj-lt"/>
              </a:rPr>
              <a:t>Land im touristischen Wandel – idealer Zeitpunkt das Stigma zum Thema Kinderschutz zu </a:t>
            </a:r>
            <a:r>
              <a:rPr lang="de-DE" dirty="0" smtClean="0">
                <a:solidFill>
                  <a:schemeClr val="bg1"/>
                </a:solidFill>
                <a:latin typeface="+mj-lt"/>
              </a:rPr>
              <a:t>durchbrechen</a:t>
            </a: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248150" y="6180526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Tirana, 30. September 2025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56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CD90F07F-D8DE-B2B6-2AA3-5AF9C1D04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A064AFD-7E81-BB7C-D181-C89D6CCD132F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5E8E401-B0AB-ED1E-DC0D-56272F1C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4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56FE1EEF-308C-A58C-E570-CCED43F15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918" y="279622"/>
            <a:ext cx="9078408" cy="90589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Praxisbeispiel Child </a:t>
            </a:r>
            <a:r>
              <a:rPr lang="de-DE" dirty="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Safeguarding</a:t>
            </a:r>
            <a:r>
              <a:rPr lang="de-DE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 Workshop in </a:t>
            </a:r>
            <a:r>
              <a:rPr lang="de-DE" dirty="0" smtClean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Albanien</a:t>
            </a:r>
            <a:endParaRPr lang="de-DE" dirty="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BD41DD5-E1D7-EB6E-2120-6F087DEE8C7E}"/>
              </a:ext>
            </a:extLst>
          </p:cNvPr>
          <p:cNvGrpSpPr/>
          <p:nvPr/>
        </p:nvGrpSpPr>
        <p:grpSpPr>
          <a:xfrm>
            <a:off x="195743" y="280030"/>
            <a:ext cx="1170264" cy="1170264"/>
            <a:chOff x="348143" y="247373"/>
            <a:chExt cx="1170264" cy="1170264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97D67CA-4D1E-C9ED-99C4-33C6299E5CA3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C68CE682-ADCD-E264-D3EC-5764C34587AC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pic>
            <p:nvPicPr>
              <p:cNvPr id="8" name="Picture 7" descr="A green logo with a person in the air&#10;&#10;Description automatically generated">
                <a:extLst>
                  <a:ext uri="{FF2B5EF4-FFF2-40B4-BE49-F238E27FC236}">
                    <a16:creationId xmlns="" xmlns:a16="http://schemas.microsoft.com/office/drawing/2014/main" id="{99E01E85-BEF2-31BC-BE60-AF176ABAF3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6" name="Picture 5" descr="A green logo with a flower&#10;&#10;Description automatically generated">
              <a:extLst>
                <a:ext uri="{FF2B5EF4-FFF2-40B4-BE49-F238E27FC236}">
                  <a16:creationId xmlns="" xmlns:a16="http://schemas.microsoft.com/office/drawing/2014/main" id="{F5EB9BE7-0103-95D1-59B5-8F549AC70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F7183B33-83BE-F211-2A14-089ED1B320FD}"/>
              </a:ext>
            </a:extLst>
          </p:cNvPr>
          <p:cNvSpPr txBox="1"/>
          <p:nvPr/>
        </p:nvSpPr>
        <p:spPr>
          <a:xfrm>
            <a:off x="376989" y="2064657"/>
            <a:ext cx="3657600" cy="45243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Input durch </a:t>
            </a: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ECPAT </a:t>
            </a:r>
            <a:r>
              <a:rPr lang="de-DE" b="1" dirty="0" err="1">
                <a:solidFill>
                  <a:schemeClr val="bg1"/>
                </a:solidFill>
                <a:latin typeface="+mj-lt"/>
                <a:ea typeface="+mn-lt"/>
                <a:cs typeface="+mn-lt"/>
              </a:rPr>
              <a:t>Albania</a:t>
            </a:r>
            <a:r>
              <a:rPr lang="de-DE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 und </a:t>
            </a: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Studiosus</a:t>
            </a: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  <a:latin typeface="+mj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Lokale Agentur</a:t>
            </a:r>
            <a:r>
              <a:rPr lang="de-DE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 (zuständig für den ganzen Balkan)</a:t>
            </a: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  <a:latin typeface="+mj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Restaurants</a:t>
            </a: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  <a:latin typeface="+mj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Hotels</a:t>
            </a:r>
          </a:p>
          <a:p>
            <a:pPr marL="285750" indent="-285750">
              <a:buFont typeface="Arial"/>
              <a:buChar char="•"/>
            </a:pPr>
            <a:endParaRPr lang="de-DE" b="1" dirty="0">
              <a:solidFill>
                <a:schemeClr val="bg1"/>
              </a:solidFill>
              <a:latin typeface="+mj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b="1" dirty="0" err="1">
                <a:solidFill>
                  <a:schemeClr val="bg1"/>
                </a:solidFill>
                <a:latin typeface="+mj-lt"/>
                <a:ea typeface="+mn-lt"/>
                <a:cs typeface="+mn-lt"/>
              </a:rPr>
              <a:t>Local</a:t>
            </a:r>
            <a:r>
              <a:rPr lang="de-DE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 Guides</a:t>
            </a:r>
          </a:p>
          <a:p>
            <a:endParaRPr lang="de-DE" dirty="0">
              <a:solidFill>
                <a:schemeClr val="bg1"/>
              </a:solidFill>
              <a:latin typeface="+mj-lt"/>
            </a:endParaRPr>
          </a:p>
          <a:p>
            <a:pPr algn="l"/>
            <a:endParaRPr lang="de-DE" dirty="0" smtClean="0">
              <a:solidFill>
                <a:schemeClr val="bg1"/>
              </a:solidFill>
              <a:latin typeface="+mj-lt"/>
            </a:endParaRPr>
          </a:p>
          <a:p>
            <a:pPr algn="l"/>
            <a:endParaRPr lang="de-DE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  <a:latin typeface="+mj-lt"/>
            </a:endParaRPr>
          </a:p>
          <a:p>
            <a:endParaRPr lang="de-DE" dirty="0">
              <a:latin typeface="+mj-lt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D1163DA5-E223-5C27-7B10-0718D0C0EB4F}"/>
              </a:ext>
            </a:extLst>
          </p:cNvPr>
          <p:cNvSpPr txBox="1"/>
          <p:nvPr/>
        </p:nvSpPr>
        <p:spPr>
          <a:xfrm>
            <a:off x="1270190" y="1756324"/>
            <a:ext cx="16381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Teilnehmende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1C0C22D5-CBCE-2C3A-5F93-F6648D66A865}"/>
              </a:ext>
            </a:extLst>
          </p:cNvPr>
          <p:cNvSpPr txBox="1"/>
          <p:nvPr/>
        </p:nvSpPr>
        <p:spPr>
          <a:xfrm>
            <a:off x="4261470" y="2064657"/>
            <a:ext cx="3657600" cy="45243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Sensibilisierung für </a:t>
            </a: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Kinderschutz und Kinderrechte</a:t>
            </a: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 im Tourismus unserer Partner und lokaler Stakeholder</a:t>
            </a: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Förderung gemeinsamer </a:t>
            </a: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Verantwortung und Bewusstseinsbildung</a:t>
            </a: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Einbezug </a:t>
            </a: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lokaler Perspektiven</a:t>
            </a: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 und erste Handlungsschritte</a:t>
            </a: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Vernetzung</a:t>
            </a: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 lokaler Akteure und </a:t>
            </a:r>
            <a:r>
              <a:rPr lang="de-DE" dirty="0" err="1">
                <a:solidFill>
                  <a:schemeClr val="bg1"/>
                </a:solidFill>
                <a:ea typeface="+mn-lt"/>
                <a:cs typeface="+mn-lt"/>
              </a:rPr>
              <a:t>Partner:innen</a:t>
            </a:r>
            <a:endParaRPr lang="de-DE" dirty="0">
              <a:solidFill>
                <a:schemeClr val="bg1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Stigmatisierung </a:t>
            </a: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durchbrechen</a:t>
            </a: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  <a:ea typeface="+mn-lt"/>
                <a:cs typeface="+mn-lt"/>
              </a:rPr>
              <a:t>Gemeinsame Entwicklung </a:t>
            </a:r>
            <a:r>
              <a:rPr lang="de-DE" b="1" dirty="0">
                <a:solidFill>
                  <a:schemeClr val="bg1"/>
                </a:solidFill>
                <a:ea typeface="+mn-lt"/>
                <a:cs typeface="+mn-lt"/>
              </a:rPr>
              <a:t>konkreter </a:t>
            </a:r>
            <a:r>
              <a:rPr lang="de-DE" b="1" dirty="0" smtClean="0">
                <a:solidFill>
                  <a:schemeClr val="bg1"/>
                </a:solidFill>
                <a:ea typeface="+mn-lt"/>
                <a:cs typeface="+mn-lt"/>
              </a:rPr>
              <a:t>Lösungsansätze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B381C949-F0C1-70B5-0657-D65C2D4CF452}"/>
              </a:ext>
            </a:extLst>
          </p:cNvPr>
          <p:cNvSpPr txBox="1"/>
          <p:nvPr/>
        </p:nvSpPr>
        <p:spPr>
          <a:xfrm>
            <a:off x="5213970" y="1758042"/>
            <a:ext cx="20758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Workshop Ziele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A4C1FACB-3DBD-9524-C3F6-30AB69354D4C}"/>
              </a:ext>
            </a:extLst>
          </p:cNvPr>
          <p:cNvSpPr txBox="1"/>
          <p:nvPr/>
        </p:nvSpPr>
        <p:spPr>
          <a:xfrm>
            <a:off x="8161706" y="2064657"/>
            <a:ext cx="3657600" cy="45243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</a:rPr>
              <a:t>Gemeinsames Verständnis </a:t>
            </a:r>
            <a:r>
              <a:rPr lang="de-DE" dirty="0">
                <a:solidFill>
                  <a:schemeClr val="bg1"/>
                </a:solidFill>
              </a:rPr>
              <a:t>und Relevanz des Themas Child </a:t>
            </a:r>
            <a:r>
              <a:rPr lang="de-DE" dirty="0" err="1">
                <a:solidFill>
                  <a:schemeClr val="bg1"/>
                </a:solidFill>
              </a:rPr>
              <a:t>Safeguarding</a:t>
            </a:r>
            <a:r>
              <a:rPr lang="de-DE" dirty="0">
                <a:solidFill>
                  <a:schemeClr val="bg1"/>
                </a:solidFill>
              </a:rPr>
              <a:t> hergestellt</a:t>
            </a:r>
          </a:p>
          <a:p>
            <a:pPr marL="285750" indent="-285750">
              <a:buFont typeface="Arial"/>
              <a:buChar char="•"/>
            </a:pPr>
            <a:r>
              <a:rPr lang="de-DE" b="1" dirty="0">
                <a:solidFill>
                  <a:schemeClr val="bg1"/>
                </a:solidFill>
              </a:rPr>
              <a:t>Lokale Vernetzung </a:t>
            </a:r>
            <a:r>
              <a:rPr lang="de-DE" dirty="0">
                <a:solidFill>
                  <a:schemeClr val="bg1"/>
                </a:solidFill>
              </a:rPr>
              <a:t>unterschiedlicher Supplier hat geklappt</a:t>
            </a: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</a:rPr>
              <a:t>ECPAT </a:t>
            </a:r>
            <a:r>
              <a:rPr lang="de-DE" dirty="0" err="1">
                <a:solidFill>
                  <a:schemeClr val="bg1"/>
                </a:solidFill>
              </a:rPr>
              <a:t>Albania</a:t>
            </a:r>
            <a:r>
              <a:rPr lang="de-DE" dirty="0">
                <a:solidFill>
                  <a:schemeClr val="bg1"/>
                </a:solidFill>
              </a:rPr>
              <a:t> hat eine gute </a:t>
            </a:r>
            <a:r>
              <a:rPr lang="de-DE" b="1" dirty="0">
                <a:solidFill>
                  <a:schemeClr val="bg1"/>
                </a:solidFill>
              </a:rPr>
              <a:t>Plattform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smtClean="0">
                <a:solidFill>
                  <a:schemeClr val="bg1"/>
                </a:solidFill>
              </a:rPr>
              <a:t>im touristischen Netzwerk erhalte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de-DE" dirty="0">
                <a:solidFill>
                  <a:schemeClr val="bg1"/>
                </a:solidFill>
              </a:rPr>
              <a:t>Das Thema Kinderschutz konnte </a:t>
            </a:r>
            <a:r>
              <a:rPr lang="de-DE" b="1" dirty="0">
                <a:solidFill>
                  <a:schemeClr val="bg1"/>
                </a:solidFill>
              </a:rPr>
              <a:t>enttabuisiert</a:t>
            </a:r>
            <a:r>
              <a:rPr lang="de-DE" dirty="0">
                <a:solidFill>
                  <a:schemeClr val="bg1"/>
                </a:solidFill>
              </a:rPr>
              <a:t> werden</a:t>
            </a: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de-DE" dirty="0" smtClean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9EF7A3D2-FD5D-B3A1-315F-BD3BD4628B3C}"/>
              </a:ext>
            </a:extLst>
          </p:cNvPr>
          <p:cNvSpPr txBox="1"/>
          <p:nvPr/>
        </p:nvSpPr>
        <p:spPr>
          <a:xfrm>
            <a:off x="9625548" y="1758042"/>
            <a:ext cx="7284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Fazit</a:t>
            </a:r>
          </a:p>
        </p:txBody>
      </p:sp>
      <p:pic>
        <p:nvPicPr>
          <p:cNvPr id="10" name="Grafik 9" descr="Puzzleteile mit einfarbiger Füllung">
            <a:extLst>
              <a:ext uri="{FF2B5EF4-FFF2-40B4-BE49-F238E27FC236}">
                <a16:creationId xmlns="" xmlns:a16="http://schemas.microsoft.com/office/drawing/2014/main" id="{0ED2A24E-2AF8-30CE-D80E-5F812591E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8037" y="990599"/>
            <a:ext cx="914400" cy="914400"/>
          </a:xfrm>
          <a:prstGeom prst="rect">
            <a:avLst/>
          </a:prstGeom>
        </p:spPr>
      </p:pic>
      <p:pic>
        <p:nvPicPr>
          <p:cNvPr id="13" name="Grafik 12" descr="Volltreffer mit einfarbiger Füllung">
            <a:extLst>
              <a:ext uri="{FF2B5EF4-FFF2-40B4-BE49-F238E27FC236}">
                <a16:creationId xmlns="" xmlns:a16="http://schemas.microsoft.com/office/drawing/2014/main" id="{E3EA1F3C-BDCF-BFC7-BB50-04C5FB5B40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8774" y="990600"/>
            <a:ext cx="914400" cy="914400"/>
          </a:xfrm>
          <a:prstGeom prst="rect">
            <a:avLst/>
          </a:prstGeom>
        </p:spPr>
      </p:pic>
      <p:pic>
        <p:nvPicPr>
          <p:cNvPr id="14" name="Grafik 13" descr="Prost mit einfarbiger Füllung">
            <a:extLst>
              <a:ext uri="{FF2B5EF4-FFF2-40B4-BE49-F238E27FC236}">
                <a16:creationId xmlns="" xmlns:a16="http://schemas.microsoft.com/office/drawing/2014/main" id="{EB06FD9C-952D-620E-49FD-0068F81A11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9010" y="990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7844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ropicVTI" id="{DE8751F2-0439-4D1D-A674-AFC241C9701D}" vid="{C41D9140-98E0-4A26-97C4-97FDCB8D6E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6e1ce3-5985-4305-aeb2-9bfc345395e7" xsi:nil="true"/>
    <lcf76f155ced4ddcb4097134ff3c332f xmlns="66a8389b-defd-465b-8e49-dce9ff7ac17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36F027CC64F2A4E9750D3819B5E32F4" ma:contentTypeVersion="12" ma:contentTypeDescription="Ein neues Dokument erstellen." ma:contentTypeScope="" ma:versionID="fc69381811cfb5eadac554e45e6be16d">
  <xsd:schema xmlns:xsd="http://www.w3.org/2001/XMLSchema" xmlns:xs="http://www.w3.org/2001/XMLSchema" xmlns:p="http://schemas.microsoft.com/office/2006/metadata/properties" xmlns:ns2="66a8389b-defd-465b-8e49-dce9ff7ac17e" xmlns:ns3="126e1ce3-5985-4305-aeb2-9bfc345395e7" targetNamespace="http://schemas.microsoft.com/office/2006/metadata/properties" ma:root="true" ma:fieldsID="ccc83118ad293faeb55eaa05c3bc03fd" ns2:_="" ns3:_="">
    <xsd:import namespace="66a8389b-defd-465b-8e49-dce9ff7ac17e"/>
    <xsd:import namespace="126e1ce3-5985-4305-aeb2-9bfc34539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8389b-defd-465b-8e49-dce9ff7ac1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96bbf105-e325-4631-9702-1227fa1dc7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e1ce3-5985-4305-aeb2-9bfc345395e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a689ae5-730e-43d2-b518-4b2eb064697e}" ma:internalName="TaxCatchAll" ma:showField="CatchAllData" ma:web="126e1ce3-5985-4305-aeb2-9bfc34539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0D2CBD-75BA-408F-9548-B09E4D5717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137C9C-213E-4DEA-AED8-55FED856BD34}">
  <ds:schemaRefs>
    <ds:schemaRef ds:uri="http://schemas.microsoft.com/office/2006/metadata/properties"/>
    <ds:schemaRef ds:uri="http://schemas.microsoft.com/office/infopath/2007/PartnerControls"/>
    <ds:schemaRef ds:uri="126e1ce3-5985-4305-aeb2-9bfc345395e7"/>
    <ds:schemaRef ds:uri="66a8389b-defd-465b-8e49-dce9ff7ac17e"/>
  </ds:schemaRefs>
</ds:datastoreItem>
</file>

<file path=customXml/itemProps3.xml><?xml version="1.0" encoding="utf-8"?>
<ds:datastoreItem xmlns:ds="http://schemas.openxmlformats.org/officeDocument/2006/customXml" ds:itemID="{6F90590D-4DF8-4E2D-ACE8-A2263052211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Benutzerdefiniert</PresentationFormat>
  <Paragraphs>51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TropicVTI</vt:lpstr>
      <vt:lpstr>Studiosus Reisen München GmbH</vt:lpstr>
      <vt:lpstr>Umsetzung von The Code bei Studiosus Reisen München GmbH</vt:lpstr>
      <vt:lpstr>Praxisbeispiel Child Safeguarding Workshop in Albanien</vt:lpstr>
      <vt:lpstr>Praxisbeispiel Child Safeguarding Workshop in Albanien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Studiosus Reisen München GmbH</dc:title>
  <dc:creator>Marketing</dc:creator>
  <cp:lastModifiedBy>Eder, Severin</cp:lastModifiedBy>
  <cp:revision>232</cp:revision>
  <dcterms:created xsi:type="dcterms:W3CDTF">2023-07-16T15:11:39Z</dcterms:created>
  <dcterms:modified xsi:type="dcterms:W3CDTF">2025-10-24T07:29:23Z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0x010100536F027CC64F2A4E9750D3819B5E32F4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  <property fmtid="{D5CDD505-2E9C-101B-9397-08002B2CF9AE}" pid="7" name="_AdHocReviewCycleID">
    <vt:i4>1725086605</vt:i4>
  </property>
  <property fmtid="{D5CDD505-2E9C-101B-9397-08002B2CF9AE}" pid="8" name="_NewReviewCycle">
    <vt:lpwstr/>
  </property>
  <property fmtid="{D5CDD505-2E9C-101B-9397-08002B2CF9AE}" pid="9" name="_EmailSubject">
    <vt:lpwstr>ECPAT Schulungen an Ausbildungsstätten</vt:lpwstr>
  </property>
  <property fmtid="{D5CDD505-2E9C-101B-9397-08002B2CF9AE}" pid="10" name="_AuthorEmail">
    <vt:lpwstr>Severin.Eder@studiosus.com</vt:lpwstr>
  </property>
  <property fmtid="{D5CDD505-2E9C-101B-9397-08002B2CF9AE}" pid="11" name="_AuthorEmailDisplayName">
    <vt:lpwstr>Eder, Severin</vt:lpwstr>
  </property>
</Properties>
</file>